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72"/>
  </p:notesMasterIdLst>
  <p:sldIdLst>
    <p:sldId id="438" r:id="rId2"/>
    <p:sldId id="439" r:id="rId3"/>
    <p:sldId id="269" r:id="rId4"/>
    <p:sldId id="389" r:id="rId5"/>
    <p:sldId id="353" r:id="rId6"/>
    <p:sldId id="440" r:id="rId7"/>
    <p:sldId id="354" r:id="rId8"/>
    <p:sldId id="334" r:id="rId9"/>
    <p:sldId id="390" r:id="rId10"/>
    <p:sldId id="391" r:id="rId11"/>
    <p:sldId id="392" r:id="rId12"/>
    <p:sldId id="437" r:id="rId13"/>
    <p:sldId id="393" r:id="rId14"/>
    <p:sldId id="395" r:id="rId15"/>
    <p:sldId id="394" r:id="rId16"/>
    <p:sldId id="397" r:id="rId17"/>
    <p:sldId id="396" r:id="rId18"/>
    <p:sldId id="398" r:id="rId19"/>
    <p:sldId id="399" r:id="rId20"/>
    <p:sldId id="400" r:id="rId21"/>
    <p:sldId id="445" r:id="rId22"/>
    <p:sldId id="402" r:id="rId23"/>
    <p:sldId id="403" r:id="rId24"/>
    <p:sldId id="404" r:id="rId25"/>
    <p:sldId id="405" r:id="rId26"/>
    <p:sldId id="407" r:id="rId27"/>
    <p:sldId id="408" r:id="rId28"/>
    <p:sldId id="409" r:id="rId29"/>
    <p:sldId id="406" r:id="rId30"/>
    <p:sldId id="411" r:id="rId31"/>
    <p:sldId id="441" r:id="rId32"/>
    <p:sldId id="412" r:id="rId33"/>
    <p:sldId id="413" r:id="rId34"/>
    <p:sldId id="414" r:id="rId35"/>
    <p:sldId id="415" r:id="rId36"/>
    <p:sldId id="446" r:id="rId37"/>
    <p:sldId id="447" r:id="rId38"/>
    <p:sldId id="416" r:id="rId39"/>
    <p:sldId id="417" r:id="rId40"/>
    <p:sldId id="418" r:id="rId41"/>
    <p:sldId id="419" r:id="rId42"/>
    <p:sldId id="420" r:id="rId43"/>
    <p:sldId id="421" r:id="rId44"/>
    <p:sldId id="422" r:id="rId45"/>
    <p:sldId id="423" r:id="rId46"/>
    <p:sldId id="424" r:id="rId47"/>
    <p:sldId id="426" r:id="rId48"/>
    <p:sldId id="427" r:id="rId49"/>
    <p:sldId id="442" r:id="rId50"/>
    <p:sldId id="273" r:id="rId51"/>
    <p:sldId id="429" r:id="rId52"/>
    <p:sldId id="430" r:id="rId53"/>
    <p:sldId id="431" r:id="rId54"/>
    <p:sldId id="432" r:id="rId55"/>
    <p:sldId id="433" r:id="rId56"/>
    <p:sldId id="443" r:id="rId57"/>
    <p:sldId id="428" r:id="rId58"/>
    <p:sldId id="383" r:id="rId59"/>
    <p:sldId id="333" r:id="rId60"/>
    <p:sldId id="385" r:id="rId61"/>
    <p:sldId id="377" r:id="rId62"/>
    <p:sldId id="388" r:id="rId63"/>
    <p:sldId id="434" r:id="rId64"/>
    <p:sldId id="435" r:id="rId65"/>
    <p:sldId id="448" r:id="rId66"/>
    <p:sldId id="449" r:id="rId67"/>
    <p:sldId id="450" r:id="rId68"/>
    <p:sldId id="451" r:id="rId69"/>
    <p:sldId id="452" r:id="rId70"/>
    <p:sldId id="444" r:id="rId7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3" autoAdjust="0"/>
    <p:restoredTop sz="86411" autoAdjust="0"/>
  </p:normalViewPr>
  <p:slideViewPr>
    <p:cSldViewPr snapToGrid="0">
      <p:cViewPr>
        <p:scale>
          <a:sx n="100" d="100"/>
          <a:sy n="100" d="100"/>
        </p:scale>
        <p:origin x="-1224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08" y="4725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E3163-7610-4B6D-BFC0-6102756FD771}" type="datetimeFigureOut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E947E-7211-44D6-8A17-52C5A7D0A7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1908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E947E-7211-44D6-8A17-52C5A7D0A76C}" type="slidenum">
              <a:rPr lang="zh-TW" altLang="en-US" smtClean="0"/>
              <a:t>16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445"/>
          <a:stretch/>
        </p:blipFill>
        <p:spPr>
          <a:xfrm>
            <a:off x="0" y="-46952"/>
            <a:ext cx="9144000" cy="692664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341F-2511-4922-ADD8-A58F9DCEEE06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45" y="4763224"/>
            <a:ext cx="984634" cy="1754619"/>
          </a:xfrm>
          <a:prstGeom prst="rect">
            <a:avLst/>
          </a:prstGeom>
        </p:spPr>
      </p:pic>
      <p:grpSp>
        <p:nvGrpSpPr>
          <p:cNvPr id="25" name="群組 24"/>
          <p:cNvGrpSpPr/>
          <p:nvPr/>
        </p:nvGrpSpPr>
        <p:grpSpPr>
          <a:xfrm>
            <a:off x="305102" y="285980"/>
            <a:ext cx="9248331" cy="2673994"/>
            <a:chOff x="305102" y="285980"/>
            <a:chExt cx="9248331" cy="2673994"/>
          </a:xfrm>
        </p:grpSpPr>
        <p:pic>
          <p:nvPicPr>
            <p:cNvPr id="16" name="圖片 1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6593" y="708518"/>
              <a:ext cx="2796840" cy="2251456"/>
            </a:xfrm>
            <a:prstGeom prst="rect">
              <a:avLst/>
            </a:prstGeom>
          </p:spPr>
        </p:pic>
        <p:grpSp>
          <p:nvGrpSpPr>
            <p:cNvPr id="23" name="群組 22"/>
            <p:cNvGrpSpPr/>
            <p:nvPr userDrawn="1"/>
          </p:nvGrpSpPr>
          <p:grpSpPr>
            <a:xfrm rot="20367169">
              <a:off x="305102" y="770435"/>
              <a:ext cx="2179939" cy="2127621"/>
              <a:chOff x="1688101" y="2459470"/>
              <a:chExt cx="2179939" cy="2127621"/>
            </a:xfrm>
          </p:grpSpPr>
          <p:pic>
            <p:nvPicPr>
              <p:cNvPr id="20" name="圖片 19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8101" y="2459470"/>
                <a:ext cx="2179939" cy="2127621"/>
              </a:xfrm>
              <a:prstGeom prst="rect">
                <a:avLst/>
              </a:prstGeom>
            </p:spPr>
          </p:pic>
          <p:pic>
            <p:nvPicPr>
              <p:cNvPr id="21" name="圖片 20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4398" y="2657255"/>
                <a:ext cx="114836" cy="100800"/>
              </a:xfrm>
              <a:prstGeom prst="rect">
                <a:avLst/>
              </a:prstGeom>
            </p:spPr>
          </p:pic>
        </p:grpSp>
        <p:pic>
          <p:nvPicPr>
            <p:cNvPr id="15" name="圖片 14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2225" y="285980"/>
              <a:ext cx="5582412" cy="2551162"/>
            </a:xfrm>
            <a:prstGeom prst="rect">
              <a:avLst/>
            </a:prstGeom>
          </p:spPr>
        </p:pic>
      </p:grpSp>
      <p:sp>
        <p:nvSpPr>
          <p:cNvPr id="24" name="矩形 23"/>
          <p:cNvSpPr/>
          <p:nvPr/>
        </p:nvSpPr>
        <p:spPr>
          <a:xfrm>
            <a:off x="0" y="2959974"/>
            <a:ext cx="9144000" cy="214429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9328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29DA5-69E9-463A-91BC-CADFE7CEAED1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026" name="Picture 2" descr="http://uploads.tipjunkie.com/wp-content/uploads/2010/04/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17" y="629522"/>
            <a:ext cx="5233918" cy="521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uploads.tipjunkie.com/wp-content/uploads/2010/04/25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17" y="629522"/>
            <a:ext cx="5233918" cy="521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5A79-F550-4F49-89BE-226B232CDAE0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742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51462-4EE9-4555-9FD9-03CC479301C4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01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A0E3-73B4-4709-AD27-67902A98A79D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8410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FD628-999A-4F98-AEED-3332E7C6B14F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5027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CC93-BFF4-4AA4-B8FF-783716B0EEC4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文字版面配置區 20"/>
          <p:cNvSpPr>
            <a:spLocks noGrp="1"/>
          </p:cNvSpPr>
          <p:nvPr>
            <p:ph type="body" sz="quarter" idx="13"/>
          </p:nvPr>
        </p:nvSpPr>
        <p:spPr>
          <a:xfrm>
            <a:off x="739740" y="6600487"/>
            <a:ext cx="7775610" cy="257513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-641" y="6598188"/>
            <a:ext cx="7712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chemeClr val="bg1"/>
                </a:solidFill>
              </a:rPr>
              <a:t>資料來源：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01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4EB0F-A32E-4E22-9515-29969FCDFBDE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文字版面配置區 20"/>
          <p:cNvSpPr>
            <a:spLocks noGrp="1"/>
          </p:cNvSpPr>
          <p:nvPr>
            <p:ph type="body" sz="quarter" idx="13"/>
          </p:nvPr>
        </p:nvSpPr>
        <p:spPr>
          <a:xfrm>
            <a:off x="739740" y="6600487"/>
            <a:ext cx="7775610" cy="257513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文字方塊 7"/>
          <p:cNvSpPr txBox="1"/>
          <p:nvPr userDrawn="1"/>
        </p:nvSpPr>
        <p:spPr>
          <a:xfrm>
            <a:off x="-641" y="6598188"/>
            <a:ext cx="7712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chemeClr val="bg1"/>
                </a:solidFill>
              </a:rPr>
              <a:t>資料來源：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22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636B-4D83-4DCC-AB41-1CF33E5B8F4E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文字版面配置區 20"/>
          <p:cNvSpPr>
            <a:spLocks noGrp="1"/>
          </p:cNvSpPr>
          <p:nvPr>
            <p:ph type="body" sz="quarter" idx="13"/>
          </p:nvPr>
        </p:nvSpPr>
        <p:spPr>
          <a:xfrm>
            <a:off x="739740" y="6600487"/>
            <a:ext cx="7775610" cy="257513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-641" y="6598188"/>
            <a:ext cx="7712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chemeClr val="bg1"/>
                </a:solidFill>
              </a:rPr>
              <a:t>資料來源：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9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4C2-88C4-4B36-9023-D2D2A910A2E5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3" name="文字版面配置區 20"/>
          <p:cNvSpPr>
            <a:spLocks noGrp="1"/>
          </p:cNvSpPr>
          <p:nvPr>
            <p:ph type="body" sz="quarter" idx="13"/>
          </p:nvPr>
        </p:nvSpPr>
        <p:spPr>
          <a:xfrm>
            <a:off x="739740" y="6600487"/>
            <a:ext cx="7775610" cy="257513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" name="文字方塊 13"/>
          <p:cNvSpPr txBox="1"/>
          <p:nvPr userDrawn="1"/>
        </p:nvSpPr>
        <p:spPr>
          <a:xfrm>
            <a:off x="-641" y="6598188"/>
            <a:ext cx="7712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chemeClr val="bg1"/>
                </a:solidFill>
              </a:rPr>
              <a:t>資料來源：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049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920C-8B68-4A71-B12F-9575E3936DA5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026" name="Picture 2" descr="http://uploads.tipjunkie.com/wp-content/uploads/2010/04/25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17" y="629522"/>
            <a:ext cx="5233918" cy="521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87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46AD0-AB47-4E6B-867E-7E5511FADD4F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01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CA2A0-B5E6-4750-BA9A-2DD004E05EAB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2050" name="Picture 2" descr="Links to Pages and Quizze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19" y="1232898"/>
            <a:ext cx="6357885" cy="414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724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組討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ACC1-B6A4-45BC-8B44-0610EF3DBC23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3074" name="Picture 2" descr="http://anotsodifferentview.files.wordpress.com/2011/11/discussion-the-discussion.jpg?w=1024&amp;h=63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35" y="1087585"/>
            <a:ext cx="7607130" cy="471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63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 shadeToTitle="1">
        <a:blipFill dpi="0" rotWithShape="1">
          <a:blip r:embed="rId2">
            <a:alphaModFix amt="2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FFFA5-4979-45E0-9960-C44A1245DC07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587613"/>
            <a:ext cx="2057400" cy="270387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7421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8837-B888-4FC1-859C-4254BC0D6787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85750" y="5798043"/>
            <a:ext cx="822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rgbClr val="0070C0"/>
                </a:solidFill>
              </a:rPr>
              <a:t>資料來源：</a:t>
            </a:r>
            <a:endParaRPr lang="zh-TW" altLang="en-US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410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B6CE7-9507-4B35-8E6C-3A4F4078E23B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5027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DAA8-B60F-46F4-9823-229142D2BB0D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7801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041DA-1909-463F-9910-8515D600551E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7622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939D3-69CF-415E-9673-DDA808CDE1D1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999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25B1-BBCC-4C3D-ACF1-EEB93F3DDBC2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3" name="文字版面配置區 20"/>
          <p:cNvSpPr>
            <a:spLocks noGrp="1"/>
          </p:cNvSpPr>
          <p:nvPr>
            <p:ph type="body" sz="quarter" idx="13"/>
          </p:nvPr>
        </p:nvSpPr>
        <p:spPr>
          <a:xfrm>
            <a:off x="739740" y="6600487"/>
            <a:ext cx="7775610" cy="257513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-641" y="6598188"/>
            <a:ext cx="7712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chemeClr val="bg1"/>
                </a:solidFill>
              </a:rPr>
              <a:t>資料來源：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 userDrawn="1"/>
        </p:nvSpPr>
        <p:spPr>
          <a:xfrm>
            <a:off x="-641" y="6598188"/>
            <a:ext cx="7712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solidFill>
                  <a:schemeClr val="bg1"/>
                </a:solidFill>
              </a:rPr>
              <a:t>資料來源：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049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1FB50-95FB-46D7-B988-3C910E203DDA}" type="datetime1">
              <a:rPr lang="zh-TW" altLang="en-US" smtClean="0"/>
              <a:t>2014/1/13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4890" y="6585731"/>
            <a:ext cx="2057400" cy="27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3228CCCC-EB6A-4525-9CB7-A5F54915A35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5731"/>
            <a:ext cx="787464" cy="27740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-13065"/>
            <a:ext cx="9142290" cy="570196"/>
          </a:xfrm>
          <a:prstGeom prst="rect">
            <a:avLst/>
          </a:prstGeom>
          <a:blipFill>
            <a:blip r:embed="rId2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2000159" y="14634"/>
            <a:ext cx="4787124" cy="522554"/>
            <a:chOff x="1672897" y="16979"/>
            <a:chExt cx="5318897" cy="580600"/>
          </a:xfrm>
        </p:grpSpPr>
        <p:pic>
          <p:nvPicPr>
            <p:cNvPr id="7" name="圖片 6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9448" y="62023"/>
              <a:ext cx="3127329" cy="535556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897" y="16979"/>
              <a:ext cx="1000012" cy="474006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3602">
              <a:off x="5956180" y="77311"/>
              <a:ext cx="1035614" cy="499166"/>
            </a:xfrm>
            <a:prstGeom prst="rect">
              <a:avLst/>
            </a:prstGeom>
          </p:spPr>
        </p:pic>
      </p:grpSp>
      <p:pic>
        <p:nvPicPr>
          <p:cNvPr id="17" name="圖片 1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543" y="-40944"/>
            <a:ext cx="1732673" cy="99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3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62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2" r:id="rId19"/>
    <p:sldLayoutId id="2147483673" r:id="rId20"/>
    <p:sldLayoutId id="2147483674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Wingdings" panose="05000000000000000000" pitchFamily="2" charset="2"/>
        <a:buChar char="Ü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4294967295"/>
          </p:nvPr>
        </p:nvSpPr>
        <p:spPr>
          <a:xfrm>
            <a:off x="1415333" y="3557652"/>
            <a:ext cx="7297979" cy="165576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zh-TW" altLang="en-US" sz="4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單元</a:t>
            </a:r>
            <a:r>
              <a:rPr lang="en-US" altLang="zh-TW" sz="4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r>
              <a:rPr lang="zh-TW" altLang="en-US" sz="48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　網路交友與戀情</a:t>
            </a:r>
          </a:p>
          <a:p>
            <a:pPr marL="0" indent="0">
              <a:buNone/>
            </a:pPr>
            <a:endParaRPr lang="zh-TW" altLang="en-US" sz="48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935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49" y="717175"/>
            <a:ext cx="7506059" cy="5459787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zh-TW" altLang="en-US" dirty="0" smtClean="0">
                <a:solidFill>
                  <a:schemeClr val="accent5"/>
                </a:solidFill>
              </a:rPr>
              <a:t>（二）即時通訊形式</a:t>
            </a:r>
            <a:endParaRPr lang="en-US" altLang="zh-TW" dirty="0" smtClean="0">
              <a:solidFill>
                <a:schemeClr val="accent5"/>
              </a:solidFill>
            </a:endParaRPr>
          </a:p>
          <a:p>
            <a:pPr marL="457200" lvl="1" indent="0">
              <a:buNone/>
            </a:pP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</a:rPr>
              <a:t>1.</a:t>
            </a:r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</a:rPr>
              <a:t>聊天室</a:t>
            </a:r>
            <a:endParaRPr lang="en-US" altLang="zh-TW" b="1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zh-TW" altLang="en-US" dirty="0"/>
              <a:t>提供網友聚會聊天的空間，主要是由各入口網站或是特定聊天室的網站來提供這項服務功能。</a:t>
            </a:r>
            <a:endParaRPr lang="en-US" altLang="zh-TW" dirty="0" smtClean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983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49" y="726141"/>
            <a:ext cx="7506059" cy="5450822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altLang="zh-TW" sz="2000" b="1" dirty="0">
                <a:solidFill>
                  <a:schemeClr val="accent4">
                    <a:lumMod val="75000"/>
                  </a:schemeClr>
                </a:solidFill>
              </a:rPr>
              <a:t>2.</a:t>
            </a: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</a:rPr>
              <a:t>實況聊天室</a:t>
            </a:r>
            <a:endParaRPr lang="en-US" altLang="zh-TW" sz="2000" b="1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en-US" altLang="zh-TW" sz="2000" dirty="0" err="1"/>
              <a:t>Piko</a:t>
            </a:r>
            <a:r>
              <a:rPr lang="en-US" altLang="zh-TW" sz="2000" dirty="0"/>
              <a:t> Live </a:t>
            </a:r>
            <a:r>
              <a:rPr lang="zh-TW" altLang="en-US" sz="2000" dirty="0"/>
              <a:t>皮克直播（</a:t>
            </a:r>
            <a:r>
              <a:rPr lang="en-US" altLang="zh-TW" sz="2000" dirty="0"/>
              <a:t>http://tw.pikolive.com/</a:t>
            </a:r>
            <a:r>
              <a:rPr lang="zh-TW" altLang="en-US" sz="2000" dirty="0"/>
              <a:t>）</a:t>
            </a:r>
            <a:endParaRPr lang="en-US" altLang="zh-TW" sz="2000" dirty="0"/>
          </a:p>
          <a:p>
            <a:pPr lvl="1"/>
            <a:r>
              <a:rPr lang="en-US" altLang="zh-TW" sz="2000" dirty="0"/>
              <a:t>Justin.tv</a:t>
            </a:r>
            <a:r>
              <a:rPr lang="zh-TW" altLang="en-US" sz="2000" dirty="0"/>
              <a:t>（</a:t>
            </a:r>
            <a:r>
              <a:rPr lang="en-US" altLang="zh-TW" sz="2000" dirty="0"/>
              <a:t>http://zh-tw.justin.tv/</a:t>
            </a:r>
            <a:r>
              <a:rPr lang="zh-TW" altLang="en-US" sz="2000" dirty="0"/>
              <a:t>）</a:t>
            </a:r>
            <a:endParaRPr lang="en-US" altLang="zh-TW" sz="2000" dirty="0"/>
          </a:p>
          <a:p>
            <a:pPr lvl="1"/>
            <a:r>
              <a:rPr lang="en-US" altLang="zh-TW" sz="2000" dirty="0"/>
              <a:t>Twitch</a:t>
            </a:r>
            <a:r>
              <a:rPr lang="zh-TW" altLang="en-US" sz="2000" dirty="0"/>
              <a:t>（</a:t>
            </a:r>
            <a:r>
              <a:rPr lang="en-US" altLang="zh-TW" sz="2000" dirty="0"/>
              <a:t>http://www.twitch.tv/</a:t>
            </a:r>
            <a:r>
              <a:rPr lang="zh-TW" altLang="en-US" sz="2000" dirty="0"/>
              <a:t>）</a:t>
            </a:r>
            <a:endParaRPr lang="en-US" altLang="zh-TW" sz="2000" dirty="0"/>
          </a:p>
        </p:txBody>
      </p:sp>
      <p:sp>
        <p:nvSpPr>
          <p:cNvPr id="5" name="矩形 4"/>
          <p:cNvSpPr/>
          <p:nvPr/>
        </p:nvSpPr>
        <p:spPr>
          <a:xfrm>
            <a:off x="3320850" y="5869008"/>
            <a:ext cx="1127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/>
              <a:t>Twitch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11</a:t>
            </a:fld>
            <a:endParaRPr lang="zh-TW" altLang="en-US"/>
          </a:p>
        </p:txBody>
      </p:sp>
      <p:pic>
        <p:nvPicPr>
          <p:cNvPr id="2050" name="Picture 2" descr="D:\001-1書籍\大安標案\009稿件\01 排版檔_圓標_外標_依凡_20140107\課本 檔案夾-0109\Links\8-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44" y="3501509"/>
            <a:ext cx="3880994" cy="273683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88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49" y="726141"/>
            <a:ext cx="7506059" cy="5450822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</a:rPr>
              <a:t>. RC </a:t>
            </a:r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</a:rPr>
              <a:t>群聊</a:t>
            </a:r>
            <a:endParaRPr lang="en-US" altLang="zh-TW" b="1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en-US" altLang="zh-TW" dirty="0"/>
              <a:t>RC</a:t>
            </a:r>
            <a:r>
              <a:rPr lang="zh-TW" altLang="en-US" dirty="0"/>
              <a:t>語音是一款專為團隊溝通交流設計的、免費的、低延遲的語音軟體，為遊戲用戶（特別是</a:t>
            </a:r>
            <a:r>
              <a:rPr lang="en-US" altLang="zh-TW" dirty="0"/>
              <a:t>FPS</a:t>
            </a:r>
            <a:r>
              <a:rPr lang="zh-TW" altLang="en-US" dirty="0"/>
              <a:t>，以及</a:t>
            </a:r>
            <a:r>
              <a:rPr lang="en-US" altLang="zh-TW" dirty="0"/>
              <a:t>MMORPG</a:t>
            </a:r>
            <a:r>
              <a:rPr lang="zh-TW" altLang="en-US" dirty="0"/>
              <a:t>等需要密切團隊合作的遊戲）提供高清晰的、低延時的語音溝通服務。</a:t>
            </a:r>
            <a:endParaRPr lang="en-US" altLang="zh-TW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754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04795" y="964758"/>
            <a:ext cx="7506059" cy="5633624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altLang="zh-TW" sz="2000" b="1" dirty="0" smtClean="0">
                <a:solidFill>
                  <a:schemeClr val="accent4">
                    <a:lumMod val="75000"/>
                  </a:schemeClr>
                </a:solidFill>
              </a:rPr>
              <a:t>4.</a:t>
            </a:r>
            <a:r>
              <a:rPr lang="zh-TW" altLang="en-US" sz="2000" b="1" dirty="0" smtClean="0">
                <a:solidFill>
                  <a:schemeClr val="accent4">
                    <a:lumMod val="75000"/>
                  </a:schemeClr>
                </a:solidFill>
              </a:rPr>
              <a:t> 即時</a:t>
            </a: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</a:rPr>
              <a:t>通訊（</a:t>
            </a:r>
            <a:r>
              <a:rPr lang="en-US" altLang="zh-TW" sz="2000" b="1" dirty="0">
                <a:solidFill>
                  <a:schemeClr val="accent4">
                    <a:lumMod val="75000"/>
                  </a:schemeClr>
                </a:solidFill>
              </a:rPr>
              <a:t>Instant Messaging</a:t>
            </a: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</a:rPr>
              <a:t>，</a:t>
            </a:r>
            <a:r>
              <a:rPr lang="en-US" altLang="zh-TW" sz="2000" b="1" dirty="0">
                <a:solidFill>
                  <a:schemeClr val="accent4">
                    <a:lumMod val="75000"/>
                  </a:schemeClr>
                </a:solidFill>
              </a:rPr>
              <a:t>IM</a:t>
            </a: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</a:rPr>
              <a:t>）</a:t>
            </a:r>
            <a:endParaRPr lang="en-US" altLang="zh-TW" sz="2000" b="1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en-US" altLang="zh-TW" sz="2000" dirty="0"/>
              <a:t>Skype</a:t>
            </a:r>
            <a:r>
              <a:rPr lang="zh-TW" altLang="en-US" sz="2000" dirty="0"/>
              <a:t>（</a:t>
            </a:r>
            <a:r>
              <a:rPr lang="en-US" altLang="zh-TW" sz="2000" dirty="0"/>
              <a:t>http://skype.pchome.com.tw/</a:t>
            </a:r>
            <a:r>
              <a:rPr lang="zh-TW" altLang="en-US" sz="2000" dirty="0"/>
              <a:t>）</a:t>
            </a:r>
            <a:endParaRPr lang="en-US" altLang="zh-TW" sz="2000" dirty="0"/>
          </a:p>
          <a:p>
            <a:pPr lvl="1"/>
            <a:r>
              <a:rPr lang="en-US" altLang="zh-TW" sz="2000" dirty="0"/>
              <a:t>Line</a:t>
            </a:r>
            <a:r>
              <a:rPr lang="zh-TW" altLang="en-US" sz="2000" dirty="0"/>
              <a:t>（</a:t>
            </a:r>
            <a:r>
              <a:rPr lang="en-US" altLang="zh-TW" sz="2000" dirty="0"/>
              <a:t>http://line.naver.jp/zh-hant/</a:t>
            </a:r>
            <a:r>
              <a:rPr lang="zh-TW" altLang="en-US" sz="2000" dirty="0"/>
              <a:t>）</a:t>
            </a:r>
            <a:endParaRPr lang="en-US" altLang="zh-TW" sz="2000" dirty="0"/>
          </a:p>
          <a:p>
            <a:pPr lvl="1"/>
            <a:r>
              <a:rPr lang="en-US" altLang="zh-TW" sz="2000" dirty="0" err="1"/>
              <a:t>WhatsApp</a:t>
            </a:r>
            <a:r>
              <a:rPr lang="zh-TW" altLang="en-US" sz="2000" dirty="0"/>
              <a:t>（</a:t>
            </a:r>
            <a:r>
              <a:rPr lang="en-US" altLang="zh-TW" sz="2000" dirty="0"/>
              <a:t>https://www.whatsapp.com/?l=zh_tw</a:t>
            </a:r>
            <a:r>
              <a:rPr lang="zh-TW" altLang="en-US" sz="2000" dirty="0"/>
              <a:t>）</a:t>
            </a:r>
            <a:endParaRPr lang="en-US" altLang="zh-TW" sz="2000" dirty="0"/>
          </a:p>
          <a:p>
            <a:pPr lvl="1"/>
            <a:r>
              <a:rPr lang="en-US" altLang="zh-TW" sz="2000" dirty="0" err="1"/>
              <a:t>Wechat</a:t>
            </a:r>
            <a:r>
              <a:rPr lang="en-US" altLang="zh-TW" sz="2000" dirty="0"/>
              <a:t> </a:t>
            </a:r>
            <a:r>
              <a:rPr lang="zh-TW" altLang="en-US" sz="2000" dirty="0"/>
              <a:t>微信（</a:t>
            </a:r>
            <a:r>
              <a:rPr lang="en-US" altLang="zh-TW" sz="2000" dirty="0"/>
              <a:t>http://wechat.com/zh_TW/</a:t>
            </a:r>
            <a:r>
              <a:rPr lang="zh-TW" altLang="en-US" sz="2000" dirty="0" smtClean="0"/>
              <a:t>）</a:t>
            </a:r>
          </a:p>
          <a:p>
            <a:pPr lvl="1"/>
            <a:r>
              <a:rPr lang="en-US" altLang="zh-TW" sz="2000" dirty="0" smtClean="0"/>
              <a:t>Google+ Hangouts</a:t>
            </a:r>
            <a:r>
              <a:rPr lang="zh-TW" altLang="en-US" sz="2000" dirty="0" smtClean="0"/>
              <a:t> （</a:t>
            </a:r>
            <a:r>
              <a:rPr lang="en-US" altLang="zh-TW" sz="2000" dirty="0" smtClean="0"/>
              <a:t>http://www. google.com/hangouts/</a:t>
            </a:r>
            <a:r>
              <a:rPr lang="zh-TW" altLang="en-US" sz="2000" dirty="0" smtClean="0"/>
              <a:t>）</a:t>
            </a:r>
            <a:endParaRPr lang="en-US" altLang="zh-TW" sz="20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972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4" y="956339"/>
            <a:ext cx="3609942" cy="2541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15" y="1011406"/>
            <a:ext cx="3689405" cy="2604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111759" y="3541259"/>
            <a:ext cx="90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 smtClean="0"/>
              <a:t>Line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7305040" y="3671988"/>
            <a:ext cx="1712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 err="1" smtClean="0"/>
              <a:t>Wechat</a:t>
            </a:r>
            <a:r>
              <a:rPr lang="zh-TW" altLang="en-US" dirty="0" smtClean="0"/>
              <a:t>微信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800051" y="6229475"/>
            <a:ext cx="16307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 err="1"/>
              <a:t>WhatsApp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14</a:t>
            </a:fld>
            <a:endParaRPr lang="zh-TW" altLang="en-US"/>
          </a:p>
        </p:txBody>
      </p:sp>
      <p:pic>
        <p:nvPicPr>
          <p:cNvPr id="3074" name="Picture 2" descr="D:\001-1書籍\大安標案\009稿件\01 排版檔_圓標_外標_依凡_20140107\課本 檔案夾-0109\Links\8-1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828" y="4149357"/>
            <a:ext cx="3478489" cy="2449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56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52504" y="1051131"/>
            <a:ext cx="7886700" cy="5459787"/>
          </a:xfrm>
        </p:spPr>
        <p:txBody>
          <a:bodyPr/>
          <a:lstStyle/>
          <a:p>
            <a:pPr marL="457200" lvl="1" indent="0">
              <a:buNone/>
            </a:pPr>
            <a:r>
              <a:rPr lang="zh-TW" altLang="en-US" dirty="0" smtClean="0">
                <a:solidFill>
                  <a:schemeClr val="accent5"/>
                </a:solidFill>
              </a:rPr>
              <a:t>（三）</a:t>
            </a:r>
            <a:r>
              <a:rPr lang="zh-TW" altLang="en-US" dirty="0">
                <a:solidFill>
                  <a:schemeClr val="accent5"/>
                </a:solidFill>
              </a:rPr>
              <a:t>交友網站形式</a:t>
            </a:r>
            <a:endParaRPr lang="en-US" altLang="zh-TW" dirty="0">
              <a:solidFill>
                <a:schemeClr val="accent5"/>
              </a:solidFill>
            </a:endParaRPr>
          </a:p>
          <a:p>
            <a:pPr lvl="1"/>
            <a:r>
              <a:rPr lang="en-US" altLang="zh-TW" sz="2000" dirty="0" err="1"/>
              <a:t>PChome</a:t>
            </a:r>
            <a:r>
              <a:rPr lang="en-US" altLang="zh-TW" sz="2000" dirty="0"/>
              <a:t> </a:t>
            </a:r>
            <a:r>
              <a:rPr lang="zh-TW" altLang="en-US" sz="2000" dirty="0"/>
              <a:t>交友（</a:t>
            </a:r>
            <a:r>
              <a:rPr lang="en-US" altLang="zh-TW" sz="2000" dirty="0"/>
              <a:t>http://love.pchome.com.tw/</a:t>
            </a:r>
            <a:r>
              <a:rPr lang="zh-TW" altLang="en-US" sz="2000" dirty="0"/>
              <a:t>）</a:t>
            </a:r>
            <a:endParaRPr lang="en-US" altLang="zh-TW" sz="2000" dirty="0"/>
          </a:p>
          <a:p>
            <a:pPr lvl="1"/>
            <a:r>
              <a:rPr lang="en-US" altLang="zh-TW" sz="2000" dirty="0" err="1"/>
              <a:t>iMatchBox</a:t>
            </a:r>
            <a:r>
              <a:rPr lang="en-US" altLang="zh-TW" sz="2000" dirty="0"/>
              <a:t> </a:t>
            </a:r>
            <a:r>
              <a:rPr lang="zh-TW" altLang="en-US" sz="2000" dirty="0"/>
              <a:t>愛魅奇（</a:t>
            </a:r>
            <a:r>
              <a:rPr lang="en-US" altLang="zh-TW" sz="2000" dirty="0"/>
              <a:t>https://www.imatchbox.com/</a:t>
            </a:r>
            <a:r>
              <a:rPr lang="zh-TW" altLang="en-US" sz="2000" dirty="0"/>
              <a:t>）</a:t>
            </a:r>
            <a:endParaRPr lang="en-US" altLang="zh-TW" sz="2000" dirty="0"/>
          </a:p>
          <a:p>
            <a:pPr lvl="1"/>
            <a:r>
              <a:rPr lang="en-US" altLang="zh-TW" sz="2000" dirty="0"/>
              <a:t>be2 </a:t>
            </a:r>
            <a:r>
              <a:rPr lang="zh-TW" altLang="en-US" sz="2000" dirty="0"/>
              <a:t>臺灣優質交友配對服務（</a:t>
            </a:r>
            <a:r>
              <a:rPr lang="en-US" altLang="zh-TW" sz="2000" dirty="0"/>
              <a:t>http://www.be2.com.tw/</a:t>
            </a:r>
            <a:r>
              <a:rPr lang="zh-TW" altLang="en-US" sz="2000" dirty="0"/>
              <a:t>）</a:t>
            </a:r>
            <a:endParaRPr lang="en-US" altLang="zh-TW" sz="2000" dirty="0"/>
          </a:p>
          <a:p>
            <a:pPr lvl="1"/>
            <a:r>
              <a:rPr lang="en-US" altLang="zh-TW" sz="2000" dirty="0" err="1"/>
              <a:t>i</a:t>
            </a:r>
            <a:r>
              <a:rPr lang="en-US" altLang="zh-TW" sz="2000" dirty="0"/>
              <a:t>-Part </a:t>
            </a:r>
            <a:r>
              <a:rPr lang="zh-TW" altLang="en-US" sz="2000" dirty="0"/>
              <a:t>愛情公寓（</a:t>
            </a:r>
            <a:r>
              <a:rPr lang="en-US" altLang="zh-TW" sz="2000" dirty="0"/>
              <a:t>http://www.i-part.com.tw/</a:t>
            </a:r>
            <a:r>
              <a:rPr lang="zh-TW" altLang="en-US" sz="2000" dirty="0"/>
              <a:t>）</a:t>
            </a:r>
            <a:endParaRPr lang="en-US" altLang="zh-TW" sz="2000" dirty="0"/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599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idx="1"/>
          </p:nvPr>
        </p:nvSpPr>
        <p:spPr>
          <a:xfrm>
            <a:off x="739740" y="6600487"/>
            <a:ext cx="7775610" cy="257513"/>
          </a:xfrm>
        </p:spPr>
        <p:txBody>
          <a:bodyPr>
            <a:normAutofit fontScale="25000" lnSpcReduction="20000"/>
          </a:bodyPr>
          <a:lstStyle/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0" y="839958"/>
            <a:ext cx="4402593" cy="310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587" y="3081156"/>
            <a:ext cx="4649716" cy="3282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297070" y="4115178"/>
            <a:ext cx="230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 err="1"/>
              <a:t>iMatchBox</a:t>
            </a:r>
            <a:r>
              <a:rPr lang="en-US" altLang="zh-TW" dirty="0"/>
              <a:t> </a:t>
            </a:r>
            <a:r>
              <a:rPr lang="zh-TW" altLang="en-US" dirty="0"/>
              <a:t>愛魅奇</a:t>
            </a:r>
          </a:p>
        </p:txBody>
      </p:sp>
      <p:sp>
        <p:nvSpPr>
          <p:cNvPr id="10" name="矩形 9"/>
          <p:cNvSpPr/>
          <p:nvPr/>
        </p:nvSpPr>
        <p:spPr>
          <a:xfrm>
            <a:off x="1909108" y="5978408"/>
            <a:ext cx="2012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 err="1"/>
              <a:t>i</a:t>
            </a:r>
            <a:r>
              <a:rPr lang="en-US" altLang="zh-TW" dirty="0"/>
              <a:t>-Part </a:t>
            </a:r>
            <a:r>
              <a:rPr lang="zh-TW" altLang="en-US" dirty="0"/>
              <a:t>愛情公寓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834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859513"/>
            <a:ext cx="7886700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zh-TW" altLang="en-US" dirty="0">
                <a:solidFill>
                  <a:schemeClr val="accent5"/>
                </a:solidFill>
              </a:rPr>
              <a:t>（四）社群形式</a:t>
            </a:r>
            <a:endParaRPr lang="en-US" altLang="zh-TW" dirty="0">
              <a:solidFill>
                <a:schemeClr val="accent5"/>
              </a:solidFill>
            </a:endParaRPr>
          </a:p>
          <a:p>
            <a:pPr marL="457200" lvl="1" indent="0">
              <a:buNone/>
            </a:pP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</a:rPr>
              <a:t>1.</a:t>
            </a:r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</a:rPr>
              <a:t> 部落格（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</a:rPr>
              <a:t>Blog</a:t>
            </a:r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</a:rPr>
              <a:t>）</a:t>
            </a:r>
            <a:endParaRPr lang="en-US" altLang="zh-TW" b="1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zh-TW" altLang="en-US" dirty="0"/>
              <a:t>部落格源自於英文</a:t>
            </a:r>
            <a:r>
              <a:rPr lang="en-US" altLang="zh-TW" dirty="0"/>
              <a:t>Weblog</a:t>
            </a:r>
            <a:r>
              <a:rPr lang="zh-TW" altLang="en-US" dirty="0"/>
              <a:t>，也稱為網誌，使用者透過「發表文章」的功能，利用文字或圖畫，紀錄每天的心情故事、抒發個人想法或是發表個人</a:t>
            </a:r>
            <a:r>
              <a:rPr lang="zh-TW" altLang="en-US" dirty="0" smtClean="0"/>
              <a:t>創作。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14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1294487"/>
            <a:ext cx="7886700" cy="4727725"/>
          </a:xfrm>
        </p:spPr>
        <p:txBody>
          <a:bodyPr/>
          <a:lstStyle/>
          <a:p>
            <a:pPr marL="457200" lvl="1" indent="0">
              <a:buNone/>
            </a:pPr>
            <a:r>
              <a:rPr lang="en-US" altLang="zh-TW" sz="2000" b="1" dirty="0">
                <a:solidFill>
                  <a:schemeClr val="accent4">
                    <a:lumMod val="75000"/>
                  </a:schemeClr>
                </a:solidFill>
              </a:rPr>
              <a:t>2.</a:t>
            </a: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</a:rPr>
              <a:t> 微型部落格（</a:t>
            </a:r>
            <a:r>
              <a:rPr lang="en-US" altLang="zh-TW" sz="2000" b="1" dirty="0">
                <a:solidFill>
                  <a:schemeClr val="accent4">
                    <a:lumMod val="75000"/>
                  </a:schemeClr>
                </a:solidFill>
              </a:rPr>
              <a:t>Micro-blogging</a:t>
            </a: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</a:rPr>
              <a:t>，</a:t>
            </a:r>
            <a:r>
              <a:rPr lang="en-US" altLang="zh-TW" sz="2000" b="1" dirty="0" err="1">
                <a:solidFill>
                  <a:schemeClr val="accent4">
                    <a:lumMod val="75000"/>
                  </a:schemeClr>
                </a:solidFill>
              </a:rPr>
              <a:t>Microlog</a:t>
            </a: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</a:rPr>
              <a:t>）</a:t>
            </a:r>
            <a:endParaRPr lang="en-US" altLang="zh-TW" sz="2000" b="1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en-US" altLang="zh-TW" sz="2000" dirty="0"/>
              <a:t>Twitter</a:t>
            </a:r>
            <a:r>
              <a:rPr lang="zh-TW" altLang="en-US" sz="2000" dirty="0"/>
              <a:t>（</a:t>
            </a:r>
            <a:r>
              <a:rPr lang="en-US" altLang="zh-TW" sz="2000" dirty="0"/>
              <a:t>https://twitter.com/</a:t>
            </a:r>
            <a:r>
              <a:rPr lang="zh-TW" altLang="en-US" sz="2000" dirty="0"/>
              <a:t>）</a:t>
            </a:r>
            <a:endParaRPr lang="en-US" altLang="zh-TW" sz="2000" dirty="0"/>
          </a:p>
          <a:p>
            <a:pPr lvl="1"/>
            <a:r>
              <a:rPr lang="en-US" altLang="zh-TW" sz="2000" dirty="0" err="1"/>
              <a:t>Plurk</a:t>
            </a:r>
            <a:r>
              <a:rPr lang="en-US" altLang="zh-TW" sz="2000" dirty="0"/>
              <a:t> </a:t>
            </a:r>
            <a:r>
              <a:rPr lang="zh-TW" altLang="en-US" sz="2000" dirty="0"/>
              <a:t>噗浪（</a:t>
            </a:r>
            <a:r>
              <a:rPr lang="en-US" altLang="zh-TW" sz="2000" dirty="0"/>
              <a:t>http://www.plurk.com/top/</a:t>
            </a:r>
            <a:r>
              <a:rPr lang="zh-TW" altLang="en-US" sz="2000" dirty="0"/>
              <a:t>）</a:t>
            </a:r>
            <a:endParaRPr lang="en-US" altLang="zh-TW" sz="2000" dirty="0"/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663971" y="6022212"/>
            <a:ext cx="115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/>
              <a:t>Twitter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18</a:t>
            </a:fld>
            <a:endParaRPr lang="zh-TW" altLang="en-US"/>
          </a:p>
        </p:txBody>
      </p:sp>
      <p:pic>
        <p:nvPicPr>
          <p:cNvPr id="4098" name="Picture 2" descr="D:\001-1書籍\大安標案\009稿件\01 排版檔_圓標_外標_依凡_20140107\課本 檔案夾-0109\Links\8-2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682" y="3573731"/>
            <a:ext cx="3995831" cy="28178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40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/>
          <a:lstStyle/>
          <a:p>
            <a:pPr marL="457200" lvl="1" indent="0">
              <a:buNone/>
            </a:pPr>
            <a:r>
              <a:rPr lang="en-US" altLang="zh-TW" sz="2000" b="1" dirty="0">
                <a:solidFill>
                  <a:schemeClr val="accent4">
                    <a:lumMod val="75000"/>
                  </a:schemeClr>
                </a:solidFill>
              </a:rPr>
              <a:t>3.</a:t>
            </a: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</a:rPr>
              <a:t> 社群網站</a:t>
            </a:r>
            <a:endParaRPr lang="en-US" altLang="zh-TW" sz="2000" b="1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en-US" altLang="zh-TW" sz="2000" dirty="0"/>
              <a:t>Facebook </a:t>
            </a:r>
            <a:r>
              <a:rPr lang="zh-TW" altLang="en-US" sz="2000" dirty="0"/>
              <a:t>臉書（</a:t>
            </a:r>
            <a:r>
              <a:rPr lang="en-US" altLang="zh-TW" sz="2000" dirty="0"/>
              <a:t>https://zh-tw.facebook.com/</a:t>
            </a:r>
            <a:r>
              <a:rPr lang="zh-TW" altLang="en-US" sz="2000" dirty="0"/>
              <a:t>）</a:t>
            </a:r>
            <a:endParaRPr lang="en-US" altLang="zh-TW" sz="2000" dirty="0"/>
          </a:p>
          <a:p>
            <a:pPr lvl="1"/>
            <a:r>
              <a:rPr lang="en-US" altLang="zh-TW" sz="2000" dirty="0"/>
              <a:t>Myspace</a:t>
            </a:r>
            <a:r>
              <a:rPr lang="zh-TW" altLang="en-US" sz="2000" dirty="0"/>
              <a:t>（</a:t>
            </a:r>
            <a:r>
              <a:rPr lang="en-US" altLang="zh-TW" sz="2000" dirty="0"/>
              <a:t>https://myspace.com/</a:t>
            </a:r>
            <a:r>
              <a:rPr lang="zh-TW" altLang="en-US" sz="2000" dirty="0"/>
              <a:t>）</a:t>
            </a:r>
            <a:endParaRPr lang="en-US" altLang="zh-TW" sz="2000" dirty="0"/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273446" y="6068042"/>
            <a:ext cx="1486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/>
              <a:t>Facebook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90" y="3158848"/>
            <a:ext cx="4826000" cy="329431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872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壹、靈根孕育源流出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826" y="1182522"/>
            <a:ext cx="2031148" cy="250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5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36602" y="1541773"/>
            <a:ext cx="7905750" cy="4405803"/>
          </a:xfrm>
        </p:spPr>
        <p:txBody>
          <a:bodyPr>
            <a:noAutofit/>
          </a:bodyPr>
          <a:lstStyle/>
          <a:p>
            <a:endParaRPr lang="en-US" altLang="zh-TW" b="1" dirty="0">
              <a:solidFill>
                <a:schemeClr val="accent6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zh-TW" altLang="en-US" dirty="0" smtClean="0"/>
              <a:t>網路</a:t>
            </a:r>
            <a:r>
              <a:rPr lang="zh-TW" altLang="en-US" dirty="0"/>
              <a:t>交友提供方便、自由的空間讓人可以在匿名的保護傘下，暢所欲言。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zh-TW" altLang="en-US" dirty="0" smtClean="0"/>
              <a:t>網路</a:t>
            </a:r>
            <a:r>
              <a:rPr lang="zh-TW" altLang="en-US" dirty="0"/>
              <a:t>交友無地域限制，可與世界上各角落的人互相聯繫、傳遞資訊、交換意見、開拓自己的視野。</a:t>
            </a:r>
            <a:endParaRPr lang="zh-TW" altLang="en-US" b="1" dirty="0">
              <a:solidFill>
                <a:schemeClr val="accent6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20</a:t>
            </a:fld>
            <a:endParaRPr lang="zh-TW" altLang="en-US"/>
          </a:p>
        </p:txBody>
      </p:sp>
      <p:sp>
        <p:nvSpPr>
          <p:cNvPr id="4" name="標題 2"/>
          <p:cNvSpPr>
            <a:spLocks noGrp="1"/>
          </p:cNvSpPr>
          <p:nvPr>
            <p:ph type="title"/>
          </p:nvPr>
        </p:nvSpPr>
        <p:spPr>
          <a:xfrm>
            <a:off x="588894" y="565705"/>
            <a:ext cx="7886700" cy="1325563"/>
          </a:xfrm>
        </p:spPr>
        <p:txBody>
          <a:bodyPr/>
          <a:lstStyle/>
          <a:p>
            <a:r>
              <a:rPr lang="zh-TW" altLang="en-US" dirty="0" smtClean="0"/>
              <a:t>三、網路交友吸引人的特質</a:t>
            </a:r>
          </a:p>
        </p:txBody>
      </p:sp>
    </p:spTree>
    <p:extLst>
      <p:ext uri="{BB962C8B-B14F-4D97-AF65-F5344CB8AC3E}">
        <p14:creationId xmlns:p14="http://schemas.microsoft.com/office/powerpoint/2010/main" val="235403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 startAt="3"/>
            </a:pPr>
            <a:r>
              <a:rPr lang="zh-TW" altLang="en-US" dirty="0" smtClean="0"/>
              <a:t>網路</a:t>
            </a:r>
            <a:r>
              <a:rPr lang="zh-TW" altLang="en-US" dirty="0"/>
              <a:t>交友帶著距離感、神秘感和許多想像空間。</a:t>
            </a:r>
          </a:p>
          <a:p>
            <a:pPr marL="457200" indent="-457200" algn="just">
              <a:buFont typeface="+mj-lt"/>
              <a:buAutoNum type="arabicPeriod" startAt="3"/>
            </a:pPr>
            <a:r>
              <a:rPr lang="zh-TW" altLang="en-US" dirty="0" smtClean="0"/>
              <a:t>一些</a:t>
            </a:r>
            <a:r>
              <a:rPr lang="zh-TW" altLang="en-US" dirty="0"/>
              <a:t>較內向、不善表達自己的人，可以在網路交友中得到社交上的滿足。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21</a:t>
            </a:fld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8566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0698" y="1559781"/>
            <a:ext cx="7886700" cy="5298219"/>
          </a:xfrm>
        </p:spPr>
        <p:txBody>
          <a:bodyPr>
            <a:normAutofit fontScale="92500" lnSpcReduction="20000"/>
          </a:bodyPr>
          <a:lstStyle/>
          <a:p>
            <a:endParaRPr lang="en-US" altLang="zh-TW" b="1" dirty="0">
              <a:solidFill>
                <a:schemeClr val="accent6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dirty="0"/>
              <a:t>網路容易被「有心人」利用，因此常有色情、騙財、騙色的事情發生。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dirty="0"/>
              <a:t>沉迷於網路的人，大都是內心空虛、缺乏家庭溫暖、找不到人傾吐心事、生活有壓力的人，在這種情況下交友，更容易失去判斷力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457200" indent="-457200">
              <a:buFont typeface="+mj-lt"/>
              <a:buAutoNum type="arabicPeriod"/>
            </a:pPr>
            <a:r>
              <a:rPr lang="zh-TW" altLang="en-US" dirty="0"/>
              <a:t>網路情人會刻意隱瞞自己某些不好的部份，製造非常善良、溫和的特質，來吸引對方，使人無法看清他的全貌</a:t>
            </a:r>
            <a:r>
              <a:rPr lang="zh-TW" altLang="en-US" dirty="0" smtClean="0"/>
              <a:t>。</a:t>
            </a:r>
            <a:endParaRPr lang="en-US" altLang="zh-TW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22</a:t>
            </a:fld>
            <a:endParaRPr lang="zh-TW" altLang="en-US"/>
          </a:p>
        </p:txBody>
      </p:sp>
      <p:sp>
        <p:nvSpPr>
          <p:cNvPr id="4" name="標題 2"/>
          <p:cNvSpPr>
            <a:spLocks noGrp="1"/>
          </p:cNvSpPr>
          <p:nvPr>
            <p:ph type="title"/>
          </p:nvPr>
        </p:nvSpPr>
        <p:spPr>
          <a:xfrm>
            <a:off x="580943" y="907611"/>
            <a:ext cx="7886700" cy="1325563"/>
          </a:xfrm>
        </p:spPr>
        <p:txBody>
          <a:bodyPr/>
          <a:lstStyle/>
          <a:p>
            <a:r>
              <a:rPr lang="zh-TW" altLang="en-US" dirty="0" smtClean="0"/>
              <a:t>四、網路交友容易產生危險的因素</a:t>
            </a:r>
          </a:p>
        </p:txBody>
      </p:sp>
    </p:spTree>
    <p:extLst>
      <p:ext uri="{BB962C8B-B14F-4D97-AF65-F5344CB8AC3E}">
        <p14:creationId xmlns:p14="http://schemas.microsoft.com/office/powerpoint/2010/main" val="25804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814618"/>
            <a:ext cx="7886700" cy="54418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altLang="zh-TW" b="1" dirty="0">
              <a:solidFill>
                <a:schemeClr val="accent6"/>
              </a:solidFill>
            </a:endParaRPr>
          </a:p>
          <a:p>
            <a:pPr algn="just"/>
            <a:r>
              <a:rPr lang="zh-TW" altLang="en-US" dirty="0"/>
              <a:t>根據中華白絲帶關懷協會和政治大學數位文化行動研究室公布的「二○一○臺灣青少兒上網安全長期觀察報告」發現，在</a:t>
            </a:r>
            <a:r>
              <a:rPr lang="en-US" altLang="zh-TW" dirty="0"/>
              <a:t>6457</a:t>
            </a:r>
            <a:r>
              <a:rPr lang="zh-TW" altLang="en-US" dirty="0"/>
              <a:t>份受訪兒少的有效問卷中，兒少上網原因主要是交友聯絡（</a:t>
            </a:r>
            <a:r>
              <a:rPr lang="en-US" altLang="zh-TW" dirty="0"/>
              <a:t>26.7%</a:t>
            </a:r>
            <a:r>
              <a:rPr lang="zh-TW" altLang="en-US" dirty="0"/>
              <a:t>），包括用即時通訊、寄電子信件、上聊天室或</a:t>
            </a:r>
            <a:r>
              <a:rPr lang="en-US" altLang="zh-TW" dirty="0"/>
              <a:t>BBS</a:t>
            </a:r>
            <a:r>
              <a:rPr lang="zh-TW" altLang="en-US" dirty="0"/>
              <a:t>；其次才是玩線上遊戲（</a:t>
            </a:r>
            <a:r>
              <a:rPr lang="en-US" altLang="zh-TW" dirty="0"/>
              <a:t>25.1%</a:t>
            </a:r>
            <a:r>
              <a:rPr lang="zh-TW" altLang="en-US" dirty="0"/>
              <a:t>）。從以上資料顯示，網路交友已成為兒少交友的重要途徑。</a:t>
            </a:r>
            <a:endParaRPr lang="zh-TW" altLang="en-US" b="1" dirty="0">
              <a:solidFill>
                <a:schemeClr val="accent6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4" name="標題 2"/>
          <p:cNvSpPr>
            <a:spLocks noGrp="1"/>
          </p:cNvSpPr>
          <p:nvPr>
            <p:ph type="title"/>
          </p:nvPr>
        </p:nvSpPr>
        <p:spPr>
          <a:xfrm>
            <a:off x="588894" y="565705"/>
            <a:ext cx="7886700" cy="1325563"/>
          </a:xfrm>
        </p:spPr>
        <p:txBody>
          <a:bodyPr/>
          <a:lstStyle/>
          <a:p>
            <a:r>
              <a:rPr lang="zh-TW" altLang="en-US" dirty="0" smtClean="0"/>
              <a:t>五、網路交友現況</a:t>
            </a:r>
          </a:p>
        </p:txBody>
      </p:sp>
    </p:spTree>
    <p:extLst>
      <p:ext uri="{BB962C8B-B14F-4D97-AF65-F5344CB8AC3E}">
        <p14:creationId xmlns:p14="http://schemas.microsoft.com/office/powerpoint/2010/main" val="51291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726141"/>
            <a:ext cx="7886700" cy="5450821"/>
          </a:xfrm>
        </p:spPr>
        <p:txBody>
          <a:bodyPr/>
          <a:lstStyle/>
          <a:p>
            <a:endParaRPr lang="en-US" altLang="zh-TW" b="1" dirty="0">
              <a:solidFill>
                <a:schemeClr val="accent6"/>
              </a:solidFill>
            </a:endParaRPr>
          </a:p>
          <a:p>
            <a:pPr marL="457200" lvl="1" indent="0">
              <a:buNone/>
            </a:pPr>
            <a:r>
              <a:rPr lang="zh-TW" altLang="en-US" dirty="0">
                <a:solidFill>
                  <a:schemeClr val="accent5"/>
                </a:solidFill>
              </a:rPr>
              <a:t>（一）正向影響</a:t>
            </a:r>
            <a:endParaRPr lang="en-US" altLang="zh-TW" dirty="0">
              <a:solidFill>
                <a:schemeClr val="accent5"/>
              </a:solidFill>
            </a:endParaRPr>
          </a:p>
          <a:p>
            <a:pPr lvl="1"/>
            <a:r>
              <a:rPr lang="zh-TW" altLang="en-US" dirty="0"/>
              <a:t>正</a:t>
            </a:r>
            <a:r>
              <a:rPr lang="zh-TW" altLang="en-US" dirty="0" smtClean="0"/>
              <a:t>向案例</a:t>
            </a:r>
            <a:r>
              <a:rPr lang="en-US" altLang="zh-TW" dirty="0" smtClean="0"/>
              <a:t>1</a:t>
            </a:r>
            <a:r>
              <a:rPr lang="zh-TW" altLang="en-US" dirty="0"/>
              <a:t>：靠網路交友找員工</a:t>
            </a:r>
            <a:endParaRPr lang="en-US" altLang="zh-TW" dirty="0"/>
          </a:p>
          <a:p>
            <a:endParaRPr lang="zh-TW" altLang="en-US" sz="2400" dirty="0">
              <a:solidFill>
                <a:schemeClr val="accent5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0" y="2567798"/>
            <a:ext cx="5455920" cy="402336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24</a:t>
            </a:fld>
            <a:endParaRPr lang="zh-TW" altLang="en-US"/>
          </a:p>
        </p:txBody>
      </p:sp>
      <p:sp>
        <p:nvSpPr>
          <p:cNvPr id="5" name="標題 2"/>
          <p:cNvSpPr>
            <a:spLocks noGrp="1"/>
          </p:cNvSpPr>
          <p:nvPr>
            <p:ph type="title"/>
          </p:nvPr>
        </p:nvSpPr>
        <p:spPr>
          <a:xfrm>
            <a:off x="628650" y="510046"/>
            <a:ext cx="7886700" cy="1325563"/>
          </a:xfrm>
        </p:spPr>
        <p:txBody>
          <a:bodyPr/>
          <a:lstStyle/>
          <a:p>
            <a:r>
              <a:rPr lang="zh-TW" altLang="en-US" dirty="0" smtClean="0"/>
              <a:t>六、網路交友的影響</a:t>
            </a:r>
          </a:p>
        </p:txBody>
      </p:sp>
    </p:spTree>
    <p:extLst>
      <p:ext uri="{BB962C8B-B14F-4D97-AF65-F5344CB8AC3E}">
        <p14:creationId xmlns:p14="http://schemas.microsoft.com/office/powerpoint/2010/main" val="246045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956729"/>
            <a:ext cx="7886700" cy="5450822"/>
          </a:xfrm>
        </p:spPr>
        <p:txBody>
          <a:bodyPr/>
          <a:lstStyle/>
          <a:p>
            <a:pPr lvl="1"/>
            <a:r>
              <a:rPr lang="zh-TW" altLang="en-US" dirty="0" smtClean="0"/>
              <a:t>正向案例２</a:t>
            </a:r>
            <a:r>
              <a:rPr lang="zh-TW" altLang="en-US" dirty="0"/>
              <a:t>：藉由網路交友，</a:t>
            </a:r>
            <a:r>
              <a:rPr lang="zh-TW" altLang="en-US" dirty="0" smtClean="0"/>
              <a:t>找到</a:t>
            </a:r>
            <a:r>
              <a:rPr lang="zh-TW" altLang="en-US" dirty="0"/>
              <a:t>另一半</a:t>
            </a:r>
            <a:endParaRPr lang="en-US" altLang="zh-TW" dirty="0"/>
          </a:p>
          <a:p>
            <a:endParaRPr lang="zh-TW" altLang="en-US" sz="2400" dirty="0">
              <a:solidFill>
                <a:schemeClr val="accent5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25</a:t>
            </a:fld>
            <a:endParaRPr lang="zh-TW" altLang="en-US"/>
          </a:p>
        </p:txBody>
      </p:sp>
      <p:pic>
        <p:nvPicPr>
          <p:cNvPr id="5122" name="Picture 2" descr="D:\001-1書籍\大安標案\009稿件\01 排版檔_圓標_外標_依凡_20140107\課本 檔案夾-0109\Links\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4" y="1731963"/>
            <a:ext cx="5641975" cy="414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34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08330" y="1059081"/>
            <a:ext cx="7886700" cy="5459787"/>
          </a:xfrm>
        </p:spPr>
        <p:txBody>
          <a:bodyPr/>
          <a:lstStyle/>
          <a:p>
            <a:pPr lvl="1"/>
            <a:r>
              <a:rPr lang="zh-TW" altLang="en-US" dirty="0"/>
              <a:t>正</a:t>
            </a:r>
            <a:r>
              <a:rPr lang="zh-TW" altLang="en-US" dirty="0" smtClean="0"/>
              <a:t>向案例３</a:t>
            </a:r>
            <a:r>
              <a:rPr lang="zh-TW" altLang="en-US" dirty="0"/>
              <a:t>：透過網路交友學好英文，並結交到知心好友</a:t>
            </a:r>
            <a:endParaRPr lang="en-US" altLang="zh-TW" dirty="0"/>
          </a:p>
          <a:p>
            <a:pPr lvl="1"/>
            <a:endParaRPr lang="en-US" altLang="zh-TW" dirty="0"/>
          </a:p>
          <a:p>
            <a:endParaRPr lang="zh-TW" altLang="en-US" sz="2400" dirty="0">
              <a:solidFill>
                <a:schemeClr val="accent5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76" y="2198223"/>
            <a:ext cx="5474208" cy="4062984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488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717175"/>
            <a:ext cx="7886700" cy="5459787"/>
          </a:xfrm>
        </p:spPr>
        <p:txBody>
          <a:bodyPr/>
          <a:lstStyle/>
          <a:p>
            <a:pPr marL="457200" lvl="1" indent="0">
              <a:buNone/>
            </a:pPr>
            <a:r>
              <a:rPr lang="zh-TW" altLang="en-US" dirty="0" smtClean="0">
                <a:solidFill>
                  <a:schemeClr val="accent5"/>
                </a:solidFill>
              </a:rPr>
              <a:t>（二）負向</a:t>
            </a:r>
            <a:r>
              <a:rPr lang="zh-TW" altLang="en-US" dirty="0">
                <a:solidFill>
                  <a:schemeClr val="accent5"/>
                </a:solidFill>
              </a:rPr>
              <a:t>影響</a:t>
            </a:r>
            <a:endParaRPr lang="en-US" altLang="zh-TW" dirty="0">
              <a:solidFill>
                <a:schemeClr val="accent5"/>
              </a:solidFill>
            </a:endParaRPr>
          </a:p>
          <a:p>
            <a:pPr lvl="1"/>
            <a:r>
              <a:rPr lang="zh-TW" altLang="en-US" dirty="0"/>
              <a:t>負</a:t>
            </a:r>
            <a:r>
              <a:rPr lang="zh-TW" altLang="en-US" dirty="0" smtClean="0"/>
              <a:t>向案例</a:t>
            </a:r>
            <a:r>
              <a:rPr lang="en-US" altLang="zh-TW" dirty="0" smtClean="0"/>
              <a:t>1</a:t>
            </a:r>
            <a:r>
              <a:rPr lang="zh-TW" altLang="en-US" dirty="0"/>
              <a:t>：交友資料多造假虛擬世界易藏缺點</a:t>
            </a:r>
            <a:endParaRPr lang="en-US" altLang="zh-TW" dirty="0"/>
          </a:p>
          <a:p>
            <a:endParaRPr lang="zh-TW" altLang="en-US" sz="24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88" y="2088478"/>
            <a:ext cx="5404104" cy="39624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26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0699" y="697922"/>
            <a:ext cx="7886700" cy="5630116"/>
          </a:xfrm>
        </p:spPr>
        <p:txBody>
          <a:bodyPr/>
          <a:lstStyle/>
          <a:p>
            <a:pPr lvl="1"/>
            <a:r>
              <a:rPr lang="zh-TW" altLang="en-US" dirty="0" smtClean="0"/>
              <a:t>負向案例２：女</a:t>
            </a:r>
            <a:r>
              <a:rPr lang="zh-TW" altLang="en-US" dirty="0"/>
              <a:t>大生誤信網路男</a:t>
            </a:r>
            <a:r>
              <a:rPr lang="zh-TW" altLang="en-US" dirty="0" smtClean="0"/>
              <a:t>蟲，慘遭性侵</a:t>
            </a:r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endParaRPr lang="zh-TW" altLang="en-US" sz="2400" dirty="0">
              <a:solidFill>
                <a:schemeClr val="accent5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" y="1430711"/>
            <a:ext cx="6206166" cy="53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575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430" y="1091507"/>
            <a:ext cx="6146312" cy="541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07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14068" y="1613140"/>
            <a:ext cx="8324490" cy="4563823"/>
          </a:xfrm>
        </p:spPr>
        <p:txBody>
          <a:bodyPr>
            <a:noAutofit/>
          </a:bodyPr>
          <a:lstStyle/>
          <a:p>
            <a:pPr algn="just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話說唐三藏師徒三人離開了朱紫國，繼續前往西天取經。在翻越了崇山峻嶺後，這日來到了一個風光明媚的地方，唐三藏一行人停下稍作歇息，豬八戒拿起了剛在朱紫國入手的智慧型手機把玩，一時興起在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App Store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中下載了「盤絲洞交友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App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」，幫自己取了「大聖」的暱稱，並特地貼上了英俊的唐三藏照片作為大頭貼，希望能獲取女網友們的青睞。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8650" y="460540"/>
            <a:ext cx="7886700" cy="1325563"/>
          </a:xfrm>
        </p:spPr>
        <p:txBody>
          <a:bodyPr/>
          <a:lstStyle/>
          <a:p>
            <a:r>
              <a:rPr lang="zh-TW" altLang="en-US" dirty="0" smtClean="0"/>
              <a:t>故事緣起</a:t>
            </a:r>
            <a:r>
              <a:rPr lang="en-US" altLang="zh-TW" dirty="0" smtClean="0"/>
              <a:t>…(1/2)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183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36601" y="658165"/>
            <a:ext cx="7886700" cy="5630116"/>
          </a:xfrm>
        </p:spPr>
        <p:txBody>
          <a:bodyPr/>
          <a:lstStyle/>
          <a:p>
            <a:pPr lvl="1"/>
            <a:r>
              <a:rPr lang="zh-TW" altLang="en-US" dirty="0"/>
              <a:t>負</a:t>
            </a:r>
            <a:r>
              <a:rPr lang="zh-TW" altLang="en-US" dirty="0" smtClean="0"/>
              <a:t>向案例３</a:t>
            </a:r>
            <a:r>
              <a:rPr lang="zh-TW" altLang="en-US" dirty="0"/>
              <a:t>：型男網扮情</a:t>
            </a:r>
            <a:r>
              <a:rPr lang="zh-TW" altLang="en-US" dirty="0" smtClean="0"/>
              <a:t>聖，騙 </a:t>
            </a:r>
            <a:r>
              <a:rPr lang="en-US" altLang="zh-TW" dirty="0"/>
              <a:t>8 </a:t>
            </a:r>
            <a:r>
              <a:rPr lang="zh-TW" altLang="en-US" dirty="0"/>
              <a:t>護士千萬</a:t>
            </a:r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endParaRPr lang="zh-TW" altLang="en-US" sz="2400" dirty="0">
              <a:solidFill>
                <a:schemeClr val="accent5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76" y="1390178"/>
            <a:ext cx="6146312" cy="540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399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參、資訊山下定心猿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31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92" y="1061896"/>
            <a:ext cx="2284686" cy="266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0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0699" y="2318604"/>
            <a:ext cx="7886700" cy="4835151"/>
          </a:xfrm>
        </p:spPr>
        <p:txBody>
          <a:bodyPr>
            <a:normAutofit/>
          </a:bodyPr>
          <a:lstStyle/>
          <a:p>
            <a:pPr lvl="1" algn="just"/>
            <a:r>
              <a:rPr lang="en-US" altLang="zh-TW" dirty="0" smtClean="0">
                <a:solidFill>
                  <a:srgbClr val="0070C0"/>
                </a:solidFill>
              </a:rPr>
              <a:t>Who</a:t>
            </a:r>
            <a:r>
              <a:rPr lang="zh-TW" altLang="en-US" dirty="0">
                <a:solidFill>
                  <a:srgbClr val="0070C0"/>
                </a:solidFill>
              </a:rPr>
              <a:t>：</a:t>
            </a:r>
            <a:r>
              <a:rPr lang="zh-TW" altLang="en-US" dirty="0"/>
              <a:t>這個人是誰？是值得信賴且真實可查證的人嗎？</a:t>
            </a:r>
            <a:endParaRPr lang="en-US" altLang="zh-TW" dirty="0"/>
          </a:p>
          <a:p>
            <a:pPr lvl="1" algn="just"/>
            <a:r>
              <a:rPr lang="en-US" altLang="zh-TW" dirty="0">
                <a:solidFill>
                  <a:srgbClr val="0070C0"/>
                </a:solidFill>
              </a:rPr>
              <a:t>What</a:t>
            </a:r>
            <a:r>
              <a:rPr lang="zh-TW" altLang="en-US" dirty="0">
                <a:solidFill>
                  <a:srgbClr val="0070C0"/>
                </a:solidFill>
              </a:rPr>
              <a:t>：</a:t>
            </a:r>
            <a:r>
              <a:rPr lang="zh-TW" altLang="en-US" dirty="0"/>
              <a:t>這個人想跟我結交的目的為何？</a:t>
            </a:r>
            <a:endParaRPr lang="en-US" altLang="zh-TW" dirty="0"/>
          </a:p>
          <a:p>
            <a:pPr lvl="1" algn="just"/>
            <a:r>
              <a:rPr lang="en-US" altLang="zh-TW" dirty="0">
                <a:solidFill>
                  <a:srgbClr val="0070C0"/>
                </a:solidFill>
              </a:rPr>
              <a:t>When</a:t>
            </a:r>
            <a:r>
              <a:rPr lang="zh-TW" altLang="en-US" dirty="0">
                <a:solidFill>
                  <a:srgbClr val="0070C0"/>
                </a:solidFill>
              </a:rPr>
              <a:t>：</a:t>
            </a:r>
            <a:r>
              <a:rPr lang="zh-TW" altLang="en-US" dirty="0"/>
              <a:t>這個人是何時加入我的朋友資訊？他跟我接觸多久？他會不會交淺言深？</a:t>
            </a:r>
            <a:endParaRPr lang="en-US" altLang="zh-TW" dirty="0"/>
          </a:p>
          <a:p>
            <a:pPr lvl="1" algn="just"/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0698" y="913764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dirty="0"/>
              <a:t>一、透過 </a:t>
            </a:r>
            <a:r>
              <a:rPr lang="en-US" altLang="zh-TW" dirty="0"/>
              <a:t>5W </a:t>
            </a:r>
            <a:r>
              <a:rPr lang="zh-TW" altLang="en-US" dirty="0"/>
              <a:t>思考法，協助判斷網友</a:t>
            </a:r>
            <a:r>
              <a:rPr lang="zh-TW" altLang="en-US" dirty="0" smtClean="0"/>
              <a:t>資訊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425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80942" y="1147560"/>
            <a:ext cx="7886700" cy="5450822"/>
          </a:xfrm>
        </p:spPr>
        <p:txBody>
          <a:bodyPr/>
          <a:lstStyle/>
          <a:p>
            <a:pPr lvl="1" algn="just"/>
            <a:r>
              <a:rPr lang="en-US" altLang="zh-TW" dirty="0">
                <a:solidFill>
                  <a:srgbClr val="0070C0"/>
                </a:solidFill>
              </a:rPr>
              <a:t>Where</a:t>
            </a:r>
            <a:r>
              <a:rPr lang="zh-TW" altLang="en-US" dirty="0">
                <a:solidFill>
                  <a:srgbClr val="0070C0"/>
                </a:solidFill>
              </a:rPr>
              <a:t>：</a:t>
            </a:r>
            <a:r>
              <a:rPr lang="zh-TW" altLang="en-US" dirty="0"/>
              <a:t>這朋友的資料是否來自於值得信任的人或機構？</a:t>
            </a:r>
            <a:endParaRPr lang="en-US" altLang="zh-TW" dirty="0"/>
          </a:p>
          <a:p>
            <a:pPr lvl="1" algn="just"/>
            <a:r>
              <a:rPr lang="en-US" altLang="zh-TW" dirty="0">
                <a:solidFill>
                  <a:srgbClr val="0070C0"/>
                </a:solidFill>
              </a:rPr>
              <a:t>Why</a:t>
            </a:r>
            <a:r>
              <a:rPr lang="zh-TW" altLang="en-US" dirty="0">
                <a:solidFill>
                  <a:srgbClr val="0070C0"/>
                </a:solidFill>
              </a:rPr>
              <a:t>：</a:t>
            </a:r>
            <a:r>
              <a:rPr lang="zh-TW" altLang="en-US" dirty="0"/>
              <a:t>我能夠說服父母為何要相信他的建議或想法嗎？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143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44552" y="1472548"/>
            <a:ext cx="7886700" cy="54597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b="1" dirty="0" smtClean="0">
              <a:solidFill>
                <a:schemeClr val="accent6"/>
              </a:solidFill>
            </a:endParaRPr>
          </a:p>
          <a:p>
            <a:pPr marL="514350" indent="-514350" algn="just">
              <a:spcBef>
                <a:spcPts val="600"/>
              </a:spcBef>
              <a:buFont typeface="+mj-lt"/>
              <a:buAutoNum type="arabicPeriod"/>
            </a:pPr>
            <a:r>
              <a:rPr lang="zh-TW" altLang="en-US" sz="2400" dirty="0"/>
              <a:t>不輕易將個人基本資料如真實姓名、電話、住址、身分及就讀學校等告訴網友。</a:t>
            </a:r>
          </a:p>
          <a:p>
            <a:pPr marL="514350" indent="-514350" algn="just">
              <a:spcBef>
                <a:spcPts val="600"/>
              </a:spcBef>
              <a:buFont typeface="+mj-lt"/>
              <a:buAutoNum type="arabicPeriod"/>
            </a:pPr>
            <a:r>
              <a:rPr lang="zh-TW" altLang="en-US" sz="2400" dirty="0"/>
              <a:t>不將信用卡或銀行帳號、網路帳號密碼等資料登錄在網路上或告知網友。</a:t>
            </a:r>
          </a:p>
          <a:p>
            <a:pPr marL="514350" indent="-514350" algn="just">
              <a:spcBef>
                <a:spcPts val="600"/>
              </a:spcBef>
              <a:buFont typeface="+mj-lt"/>
              <a:buAutoNum type="arabicPeriod"/>
            </a:pPr>
            <a:r>
              <a:rPr lang="zh-TW" altLang="en-US" sz="2400" dirty="0"/>
              <a:t>進入網路聊天場合應使用匿名。</a:t>
            </a:r>
          </a:p>
          <a:p>
            <a:pPr marL="514350" indent="-514350" algn="just">
              <a:spcBef>
                <a:spcPts val="600"/>
              </a:spcBef>
              <a:buFont typeface="+mj-lt"/>
              <a:buAutoNum type="arabicPeriod"/>
            </a:pPr>
            <a:r>
              <a:rPr lang="zh-TW" altLang="en-US" sz="2400" dirty="0"/>
              <a:t>不用不雅或挑逗性的言語交談。</a:t>
            </a:r>
          </a:p>
          <a:p>
            <a:endParaRPr lang="zh-TW" altLang="en-US" b="1" dirty="0">
              <a:solidFill>
                <a:schemeClr val="accent6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34</a:t>
            </a:fld>
            <a:endParaRPr lang="zh-TW" altLang="en-US"/>
          </a:p>
        </p:txBody>
      </p:sp>
      <p:sp>
        <p:nvSpPr>
          <p:cNvPr id="5" name="標題 2"/>
          <p:cNvSpPr>
            <a:spLocks noGrp="1"/>
          </p:cNvSpPr>
          <p:nvPr>
            <p:ph type="title"/>
          </p:nvPr>
        </p:nvSpPr>
        <p:spPr>
          <a:xfrm>
            <a:off x="604795" y="651371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dirty="0"/>
              <a:t>二、網路交友安全守則</a:t>
            </a:r>
          </a:p>
        </p:txBody>
      </p:sp>
    </p:spTree>
    <p:extLst>
      <p:ext uri="{BB962C8B-B14F-4D97-AF65-F5344CB8AC3E}">
        <p14:creationId xmlns:p14="http://schemas.microsoft.com/office/powerpoint/2010/main" val="388748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04796" y="1281719"/>
            <a:ext cx="7886700" cy="5459787"/>
          </a:xfrm>
        </p:spPr>
        <p:txBody>
          <a:bodyPr/>
          <a:lstStyle/>
          <a:p>
            <a:pPr marL="514350" indent="-514350" algn="just">
              <a:spcBef>
                <a:spcPts val="600"/>
              </a:spcBef>
              <a:buFont typeface="+mj-lt"/>
              <a:buAutoNum type="arabicPeriod" startAt="5"/>
            </a:pPr>
            <a:r>
              <a:rPr lang="zh-TW" altLang="en-US" sz="2400" dirty="0">
                <a:latin typeface="+mn-ea"/>
              </a:rPr>
              <a:t>不要回覆任何粗俗、不雅、令人不安或挑逗性的訊息，必要時請師長協助處理。</a:t>
            </a:r>
          </a:p>
          <a:p>
            <a:pPr marL="514350" indent="-514350" algn="just">
              <a:spcBef>
                <a:spcPts val="600"/>
              </a:spcBef>
              <a:buFont typeface="+mj-lt"/>
              <a:buAutoNum type="arabicPeriod" startAt="5"/>
            </a:pPr>
            <a:r>
              <a:rPr lang="zh-TW" altLang="en-US" sz="2400" dirty="0">
                <a:latin typeface="+mn-ea"/>
              </a:rPr>
              <a:t>避免單獨與網友見面，如要相約見面則應請可信任的朋友或父母作陪。</a:t>
            </a:r>
            <a:endParaRPr lang="en-US" altLang="zh-TW" sz="2400" dirty="0">
              <a:latin typeface="+mn-ea"/>
            </a:endParaRPr>
          </a:p>
          <a:p>
            <a:pPr marL="457200" indent="-457200" algn="just">
              <a:spcBef>
                <a:spcPts val="600"/>
              </a:spcBef>
              <a:buFont typeface="+mj-lt"/>
              <a:buAutoNum type="arabicPeriod" startAt="5"/>
            </a:pPr>
            <a:r>
              <a:rPr lang="zh-TW" altLang="en-US" sz="2400" dirty="0">
                <a:latin typeface="+mn-ea"/>
              </a:rPr>
              <a:t>和網友見面的地點應選擇明亮、人多、交通方便且自己熟悉的公共場所，避免涉入隱密幽暗的場所。</a:t>
            </a:r>
            <a:endParaRPr lang="en-US" altLang="zh-TW" sz="2400" dirty="0">
              <a:latin typeface="+mn-ea"/>
            </a:endParaRPr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10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just">
              <a:spcBef>
                <a:spcPts val="600"/>
              </a:spcBef>
              <a:buFont typeface="+mj-lt"/>
              <a:buAutoNum type="arabicPeriod" startAt="8"/>
            </a:pPr>
            <a:r>
              <a:rPr lang="zh-TW" altLang="en-US" sz="2400" dirty="0">
                <a:latin typeface="+mn-ea"/>
              </a:rPr>
              <a:t>若網友藉故更改見面地點，如改至對方家中或偏遠僻靜地方，千萬不可以答應。</a:t>
            </a:r>
          </a:p>
          <a:p>
            <a:pPr marL="514350" indent="-514350" algn="just">
              <a:spcBef>
                <a:spcPts val="600"/>
              </a:spcBef>
              <a:buFont typeface="+mj-lt"/>
              <a:buAutoNum type="arabicPeriod" startAt="8"/>
            </a:pPr>
            <a:r>
              <a:rPr lang="zh-TW" altLang="en-US" sz="2400" dirty="0" smtClean="0">
                <a:latin typeface="+mn-ea"/>
              </a:rPr>
              <a:t>不</a:t>
            </a:r>
            <a:r>
              <a:rPr lang="zh-TW" altLang="en-US" sz="2400" dirty="0">
                <a:latin typeface="+mn-ea"/>
              </a:rPr>
              <a:t>隨意搭乘網友的交通工具，以免交通受制不能自主而任由網友擺佈。</a:t>
            </a:r>
          </a:p>
          <a:p>
            <a:pPr marL="514350" indent="-514350" algn="just">
              <a:spcBef>
                <a:spcPts val="600"/>
              </a:spcBef>
              <a:buFont typeface="+mj-lt"/>
              <a:buAutoNum type="arabicPeriod" startAt="8"/>
            </a:pPr>
            <a:r>
              <a:rPr lang="zh-TW" altLang="en-US" sz="2400" dirty="0" smtClean="0">
                <a:latin typeface="+mn-ea"/>
              </a:rPr>
              <a:t>不</a:t>
            </a:r>
            <a:r>
              <a:rPr lang="zh-TW" altLang="en-US" sz="2400" dirty="0">
                <a:latin typeface="+mn-ea"/>
              </a:rPr>
              <a:t>喝來路不明的飲料，離座回來後也不再吃之前未吃完的食物。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36</a:t>
            </a:fld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2549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just">
              <a:spcBef>
                <a:spcPts val="600"/>
              </a:spcBef>
              <a:buFont typeface="+mj-lt"/>
              <a:buAutoNum type="arabicPeriod" startAt="11"/>
            </a:pPr>
            <a:r>
              <a:rPr lang="zh-TW" altLang="en-US" sz="2400" dirty="0" smtClean="0">
                <a:latin typeface="+mn-ea"/>
              </a:rPr>
              <a:t>避免</a:t>
            </a:r>
            <a:r>
              <a:rPr lang="zh-TW" altLang="en-US" sz="2400" dirty="0">
                <a:latin typeface="+mn-ea"/>
              </a:rPr>
              <a:t>和陌生網友有金錢上的往來。</a:t>
            </a:r>
          </a:p>
          <a:p>
            <a:pPr marL="514350" indent="-514350" algn="just">
              <a:spcBef>
                <a:spcPts val="600"/>
              </a:spcBef>
              <a:buFont typeface="+mj-lt"/>
              <a:buAutoNum type="arabicPeriod" startAt="11"/>
            </a:pPr>
            <a:r>
              <a:rPr lang="zh-TW" altLang="en-US" sz="2400" dirty="0" smtClean="0">
                <a:latin typeface="+mn-ea"/>
              </a:rPr>
              <a:t>不</a:t>
            </a:r>
            <a:r>
              <a:rPr lang="zh-TW" altLang="en-US" sz="2400" dirty="0">
                <a:latin typeface="+mn-ea"/>
              </a:rPr>
              <a:t>假冒其他的角色或身分，作真實的自己最美。</a:t>
            </a:r>
          </a:p>
          <a:p>
            <a:pPr marL="514350" indent="-514350" algn="just">
              <a:spcBef>
                <a:spcPts val="600"/>
              </a:spcBef>
              <a:buFont typeface="+mj-lt"/>
              <a:buAutoNum type="arabicPeriod" startAt="11"/>
            </a:pPr>
            <a:r>
              <a:rPr lang="zh-TW" altLang="en-US" sz="2400" dirty="0" smtClean="0">
                <a:latin typeface="+mn-ea"/>
              </a:rPr>
              <a:t>網路</a:t>
            </a:r>
            <a:r>
              <a:rPr lang="zh-TW" altLang="en-US" sz="2400" dirty="0">
                <a:latin typeface="+mn-ea"/>
              </a:rPr>
              <a:t>交友切忌過分急躁，應從對方的文章、心得與網路上的作為細心觀察，再決定是否進一步交往。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37</a:t>
            </a:fld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1309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12747" y="2037092"/>
            <a:ext cx="7886700" cy="5459787"/>
          </a:xfrm>
        </p:spPr>
        <p:txBody>
          <a:bodyPr>
            <a:normAutofit/>
          </a:bodyPr>
          <a:lstStyle/>
          <a:p>
            <a:pPr lvl="1" algn="just"/>
            <a:r>
              <a:rPr lang="zh-TW" altLang="en-US" sz="2800" dirty="0" smtClean="0"/>
              <a:t>事前</a:t>
            </a:r>
            <a:r>
              <a:rPr lang="zh-TW" altLang="en-US" sz="2800" dirty="0"/>
              <a:t>預防階段：口訣 </a:t>
            </a:r>
            <a:r>
              <a:rPr lang="en-US" altLang="zh-TW" sz="2800" dirty="0">
                <a:solidFill>
                  <a:srgbClr val="0070C0"/>
                </a:solidFill>
              </a:rPr>
              <a:t>STOP</a:t>
            </a:r>
          </a:p>
          <a:p>
            <a:pPr lvl="1" algn="just"/>
            <a:r>
              <a:rPr lang="zh-TW" altLang="en-US" sz="2800" dirty="0" smtClean="0"/>
              <a:t>網聚保護階段：謹記 </a:t>
            </a:r>
            <a:r>
              <a:rPr lang="en-US" altLang="zh-TW" sz="2800" dirty="0" smtClean="0">
                <a:solidFill>
                  <a:srgbClr val="0070C0"/>
                </a:solidFill>
              </a:rPr>
              <a:t>SAFE</a:t>
            </a:r>
          </a:p>
          <a:p>
            <a:pPr lvl="1" algn="just"/>
            <a:r>
              <a:rPr lang="zh-TW" altLang="en-US" sz="2800" dirty="0" smtClean="0"/>
              <a:t>事</a:t>
            </a:r>
            <a:r>
              <a:rPr lang="zh-TW" altLang="en-US" sz="2800" dirty="0"/>
              <a:t>發處遇階段：掌握 </a:t>
            </a:r>
            <a:r>
              <a:rPr lang="en-US" altLang="zh-TW" sz="2800" dirty="0">
                <a:solidFill>
                  <a:srgbClr val="0070C0"/>
                </a:solidFill>
              </a:rPr>
              <a:t>FACE</a:t>
            </a:r>
          </a:p>
          <a:p>
            <a:endParaRPr lang="zh-TW" altLang="en-US" sz="3200" b="1" dirty="0">
              <a:solidFill>
                <a:schemeClr val="accent6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38</a:t>
            </a:fld>
            <a:endParaRPr lang="zh-TW" altLang="en-US"/>
          </a:p>
        </p:txBody>
      </p:sp>
      <p:sp>
        <p:nvSpPr>
          <p:cNvPr id="4" name="標題 2"/>
          <p:cNvSpPr>
            <a:spLocks noGrp="1"/>
          </p:cNvSpPr>
          <p:nvPr>
            <p:ph type="title"/>
          </p:nvPr>
        </p:nvSpPr>
        <p:spPr>
          <a:xfrm>
            <a:off x="604795" y="651371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dirty="0"/>
              <a:t>三、網友性侵防治 </a:t>
            </a:r>
            <a:r>
              <a:rPr lang="en-US" altLang="zh-TW" dirty="0"/>
              <a:t>3 </a:t>
            </a:r>
            <a:r>
              <a:rPr lang="zh-TW" altLang="en-US" dirty="0"/>
              <a:t>階段建議</a:t>
            </a:r>
          </a:p>
        </p:txBody>
      </p:sp>
    </p:spTree>
    <p:extLst>
      <p:ext uri="{BB962C8B-B14F-4D97-AF65-F5344CB8AC3E}">
        <p14:creationId xmlns:p14="http://schemas.microsoft.com/office/powerpoint/2010/main" val="165863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39</a:t>
            </a:fld>
            <a:endParaRPr lang="zh-TW" altLang="en-US"/>
          </a:p>
        </p:txBody>
      </p:sp>
      <p:pic>
        <p:nvPicPr>
          <p:cNvPr id="6146" name="Picture 2" descr="D:\001-1書籍\大安標案\009稿件\01 排版檔_圓標_外標_依凡_20140107\課本 檔案夾-0109\Links\8-8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7" y="971547"/>
            <a:ext cx="7335838" cy="53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13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44552" y="1656444"/>
            <a:ext cx="7886700" cy="5450822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豬八戒開啟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App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後，隨即有個名叫「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Spider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妹」的網友，主動要和豬八戒交朋友，並邀約一起出遊，豬八戒看到了清純可愛的「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Spider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妹」照片，心想：嘿嘿嘿！這下好極了！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</a:t>
            </a:fld>
            <a:endParaRPr lang="zh-TW" altLang="en-US"/>
          </a:p>
        </p:txBody>
      </p:sp>
      <p:sp>
        <p:nvSpPr>
          <p:cNvPr id="4" name="標題 2"/>
          <p:cNvSpPr>
            <a:spLocks noGrp="1"/>
          </p:cNvSpPr>
          <p:nvPr>
            <p:ph type="title"/>
          </p:nvPr>
        </p:nvSpPr>
        <p:spPr>
          <a:xfrm>
            <a:off x="620699" y="500297"/>
            <a:ext cx="7886700" cy="1325563"/>
          </a:xfrm>
        </p:spPr>
        <p:txBody>
          <a:bodyPr/>
          <a:lstStyle/>
          <a:p>
            <a:r>
              <a:rPr lang="zh-TW" altLang="en-US" dirty="0" smtClean="0"/>
              <a:t>故事緣起</a:t>
            </a:r>
            <a:r>
              <a:rPr lang="en-US" altLang="zh-TW" dirty="0" smtClean="0"/>
              <a:t>…(2/2)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855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4" y="972950"/>
            <a:ext cx="7631927" cy="561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351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68" y="970059"/>
            <a:ext cx="7536393" cy="553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245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65040" y="2244840"/>
            <a:ext cx="7886700" cy="5450822"/>
          </a:xfrm>
        </p:spPr>
        <p:txBody>
          <a:bodyPr/>
          <a:lstStyle/>
          <a:p>
            <a:pPr marL="457200" lvl="1" indent="0" algn="just">
              <a:buNone/>
            </a:pPr>
            <a:r>
              <a:rPr lang="zh-TW" altLang="en-US" dirty="0" smtClean="0">
                <a:solidFill>
                  <a:schemeClr val="accent5"/>
                </a:solidFill>
              </a:rPr>
              <a:t>（</a:t>
            </a:r>
            <a:r>
              <a:rPr lang="zh-TW" altLang="en-US" dirty="0">
                <a:solidFill>
                  <a:schemeClr val="accent5"/>
                </a:solidFill>
              </a:rPr>
              <a:t>一）網路</a:t>
            </a:r>
            <a:r>
              <a:rPr lang="zh-TW" altLang="en-US" dirty="0" smtClean="0">
                <a:solidFill>
                  <a:schemeClr val="accent5"/>
                </a:solidFill>
              </a:rPr>
              <a:t>戀情</a:t>
            </a:r>
            <a:endParaRPr lang="en-US" altLang="zh-TW" dirty="0" smtClean="0">
              <a:solidFill>
                <a:schemeClr val="accent5"/>
              </a:solidFill>
            </a:endParaRPr>
          </a:p>
          <a:p>
            <a:pPr lvl="1" algn="just"/>
            <a:r>
              <a:rPr lang="zh-TW" altLang="en-US" dirty="0"/>
              <a:t>由於網際網路中的人際交往，無法看見對方的言談舉止、無法聽見對方的音調口氣，更無法清楚得知對方的真實背景，使得網路中的人際互動像是披了一層薄紗般，具有神祕的吸引力，讓人忍不住想好奇地探索。於是一些不肖人士便利用網際網路的特性，善用花言巧語來騙取對方的感情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42</a:t>
            </a:fld>
            <a:endParaRPr lang="zh-TW" altLang="en-US"/>
          </a:p>
        </p:txBody>
      </p:sp>
      <p:sp>
        <p:nvSpPr>
          <p:cNvPr id="4" name="標題 2"/>
          <p:cNvSpPr>
            <a:spLocks noGrp="1"/>
          </p:cNvSpPr>
          <p:nvPr>
            <p:ph type="title"/>
          </p:nvPr>
        </p:nvSpPr>
        <p:spPr>
          <a:xfrm>
            <a:off x="588892" y="961472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dirty="0"/>
              <a:t>四、網路交友可能衍生的相關問題</a:t>
            </a:r>
          </a:p>
        </p:txBody>
      </p:sp>
    </p:spTree>
    <p:extLst>
      <p:ext uri="{BB962C8B-B14F-4D97-AF65-F5344CB8AC3E}">
        <p14:creationId xmlns:p14="http://schemas.microsoft.com/office/powerpoint/2010/main" val="172280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04796" y="1326496"/>
            <a:ext cx="7886700" cy="5531504"/>
          </a:xfrm>
        </p:spPr>
        <p:txBody>
          <a:bodyPr/>
          <a:lstStyle/>
          <a:p>
            <a:pPr marL="457200" lvl="1" indent="0" algn="just">
              <a:buNone/>
            </a:pPr>
            <a:r>
              <a:rPr lang="zh-TW" altLang="en-US" dirty="0" smtClean="0">
                <a:solidFill>
                  <a:schemeClr val="accent5"/>
                </a:solidFill>
              </a:rPr>
              <a:t>（二）網路</a:t>
            </a:r>
            <a:r>
              <a:rPr lang="zh-TW" altLang="en-US" dirty="0">
                <a:solidFill>
                  <a:schemeClr val="accent5"/>
                </a:solidFill>
              </a:rPr>
              <a:t>援交</a:t>
            </a:r>
            <a:endParaRPr lang="en-US" altLang="zh-TW" dirty="0">
              <a:solidFill>
                <a:schemeClr val="accent5"/>
              </a:solidFill>
            </a:endParaRPr>
          </a:p>
          <a:p>
            <a:pPr marL="1062900" indent="-342900" algn="just"/>
            <a:r>
              <a:rPr lang="zh-TW" altLang="en-US" sz="2400" dirty="0"/>
              <a:t>「援助交際」乃是日本對於販賣少女色情的一種文雅說法，因為日劇而成為一時話題。電腦網路聊天室成為接洽援助交際的方便管道，然而此為犯法行為，因此對相關法律規範不得不有充分認知，以免誤觸法網而不自知。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232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1536005"/>
            <a:ext cx="7886700" cy="5531504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400" dirty="0" smtClean="0">
                <a:solidFill>
                  <a:srgbClr val="FF0000"/>
                </a:solidFill>
              </a:rPr>
              <a:t>兒童</a:t>
            </a:r>
            <a:r>
              <a:rPr lang="zh-TW" altLang="en-US" sz="2400" dirty="0">
                <a:solidFill>
                  <a:srgbClr val="FF0000"/>
                </a:solidFill>
              </a:rPr>
              <a:t>及少年性交易</a:t>
            </a:r>
            <a:r>
              <a:rPr lang="zh-TW" altLang="en-US" sz="2400" dirty="0" smtClean="0">
                <a:solidFill>
                  <a:srgbClr val="FF0000"/>
                </a:solidFill>
              </a:rPr>
              <a:t>防</a:t>
            </a:r>
            <a:r>
              <a:rPr lang="zh-TW" altLang="en-US" sz="2400" dirty="0">
                <a:solidFill>
                  <a:srgbClr val="FF0000"/>
                </a:solidFill>
              </a:rPr>
              <a:t>制</a:t>
            </a:r>
            <a:r>
              <a:rPr lang="zh-TW" altLang="en-US" sz="2400" dirty="0" smtClean="0">
                <a:solidFill>
                  <a:srgbClr val="FF0000"/>
                </a:solidFill>
              </a:rPr>
              <a:t>條例</a:t>
            </a:r>
            <a:r>
              <a:rPr lang="zh-TW" altLang="en-US" sz="2400" dirty="0">
                <a:solidFill>
                  <a:srgbClr val="FF0000"/>
                </a:solidFill>
              </a:rPr>
              <a:t>，第</a:t>
            </a:r>
            <a:r>
              <a:rPr lang="en-US" altLang="zh-TW" sz="2400" dirty="0">
                <a:solidFill>
                  <a:srgbClr val="FF0000"/>
                </a:solidFill>
              </a:rPr>
              <a:t>29 </a:t>
            </a:r>
            <a:r>
              <a:rPr lang="zh-TW" altLang="en-US" sz="2400" dirty="0">
                <a:solidFill>
                  <a:srgbClr val="FF0000"/>
                </a:solidFill>
              </a:rPr>
              <a:t>條：</a:t>
            </a:r>
            <a:endParaRPr lang="en-US" altLang="zh-TW" sz="2400" dirty="0">
              <a:solidFill>
                <a:srgbClr val="FF0000"/>
              </a:solidFill>
            </a:endParaRPr>
          </a:p>
          <a:p>
            <a:pPr algn="just"/>
            <a:r>
              <a:rPr lang="zh-TW" altLang="en-US" sz="2400" dirty="0"/>
              <a:t>以廣告物、出版品、廣播、電視、電子訊號、電腦網路或其他媒體，散布、播送或刊登足以引誘、媒介、暗示或其他促使人為性交易之訊息者，處五年以下有期徒刑，得併科新臺幣一百萬元以下罰金。</a:t>
            </a:r>
            <a:endParaRPr lang="en-US" altLang="zh-TW" sz="2400" dirty="0"/>
          </a:p>
          <a:p>
            <a:pPr marL="1062900" indent="-342900" algn="just"/>
            <a:endParaRPr lang="en-US" altLang="zh-TW" b="1" dirty="0" smtClean="0">
              <a:solidFill>
                <a:srgbClr val="0070C0"/>
              </a:solidFill>
            </a:endParaRPr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247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0699" y="1146391"/>
            <a:ext cx="7886700" cy="5531504"/>
          </a:xfrm>
        </p:spPr>
        <p:txBody>
          <a:bodyPr/>
          <a:lstStyle/>
          <a:p>
            <a:pPr marL="0" indent="0" algn="just">
              <a:buNone/>
            </a:pPr>
            <a:r>
              <a:rPr lang="zh-TW" altLang="en-US" sz="2400" dirty="0">
                <a:solidFill>
                  <a:srgbClr val="FF0000"/>
                </a:solidFill>
              </a:rPr>
              <a:t>刑法第</a:t>
            </a:r>
            <a:r>
              <a:rPr lang="en-US" altLang="zh-TW" sz="2400" dirty="0">
                <a:solidFill>
                  <a:srgbClr val="FF0000"/>
                </a:solidFill>
              </a:rPr>
              <a:t>227 </a:t>
            </a:r>
            <a:r>
              <a:rPr lang="zh-TW" altLang="en-US" sz="2400" dirty="0">
                <a:solidFill>
                  <a:srgbClr val="FF0000"/>
                </a:solidFill>
              </a:rPr>
              <a:t>條：</a:t>
            </a:r>
          </a:p>
          <a:p>
            <a:pPr algn="just"/>
            <a:r>
              <a:rPr lang="zh-TW" altLang="en-US" sz="2400" dirty="0"/>
              <a:t>與未滿十四歲之男女為性交者，處三年以上十年以下有期徒刑，若係為猥褻之行為，則處六個月以上五年以下有期徒刑。與十四歲以上未滿十六歲之男女為性交者，處七年以下有期徒刑，若係為猥褻之行為，則處三年以下有期徒刑。</a:t>
            </a:r>
            <a:endParaRPr lang="en-US" altLang="zh-TW" sz="2400" dirty="0"/>
          </a:p>
          <a:p>
            <a:pPr marL="1062900" indent="-342900" algn="just"/>
            <a:endParaRPr lang="en-US" altLang="zh-TW" b="1" dirty="0" smtClean="0">
              <a:solidFill>
                <a:srgbClr val="0070C0"/>
              </a:solidFill>
            </a:endParaRPr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047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955716"/>
            <a:ext cx="7886700" cy="5459787"/>
          </a:xfrm>
        </p:spPr>
        <p:txBody>
          <a:bodyPr/>
          <a:lstStyle/>
          <a:p>
            <a:pPr marL="457200" lvl="1" indent="0" algn="just">
              <a:buNone/>
            </a:pPr>
            <a:r>
              <a:rPr lang="zh-TW" altLang="en-US" dirty="0">
                <a:solidFill>
                  <a:schemeClr val="accent5"/>
                </a:solidFill>
              </a:rPr>
              <a:t>（三）網路</a:t>
            </a:r>
            <a:r>
              <a:rPr lang="zh-TW" altLang="en-US" dirty="0" smtClean="0">
                <a:solidFill>
                  <a:schemeClr val="accent5"/>
                </a:solidFill>
              </a:rPr>
              <a:t>色情</a:t>
            </a:r>
            <a:endParaRPr lang="en-US" altLang="zh-TW" dirty="0" smtClean="0">
              <a:solidFill>
                <a:schemeClr val="accent5"/>
              </a:solidFill>
            </a:endParaRPr>
          </a:p>
          <a:p>
            <a:pPr lvl="1" algn="just"/>
            <a:r>
              <a:rPr lang="zh-TW" altLang="en-US" dirty="0"/>
              <a:t>網路色情，是指在網際網路上，公開張貼或散佈裸露、猥褻或低俗不雅的文字、圖片、聲音、動畫與性交易等資訊。由於網際網路的開放性，大部分的網路內容並未進行管制與分級，青少年容易受到不當網路內容的影響，進而影響身心發展，因此如何拒不當資訊於門外，遠離網路色情的戕害，便是現代網友們所必須具備的知能。</a:t>
            </a:r>
            <a:endParaRPr lang="en-US" altLang="zh-TW" dirty="0">
              <a:solidFill>
                <a:schemeClr val="accent5"/>
              </a:solidFill>
            </a:endParaRPr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52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1186303"/>
            <a:ext cx="7886700" cy="5459787"/>
          </a:xfrm>
        </p:spPr>
        <p:txBody>
          <a:bodyPr/>
          <a:lstStyle/>
          <a:p>
            <a:pPr marL="457200" lvl="1" indent="0" algn="just">
              <a:buNone/>
            </a:pPr>
            <a:r>
              <a:rPr lang="zh-TW" altLang="en-US" dirty="0" smtClean="0">
                <a:solidFill>
                  <a:schemeClr val="accent5"/>
                </a:solidFill>
              </a:rPr>
              <a:t>（四）性侵害</a:t>
            </a:r>
            <a:endParaRPr lang="en-US" altLang="zh-TW" dirty="0" smtClean="0">
              <a:solidFill>
                <a:schemeClr val="accent5"/>
              </a:solidFill>
            </a:endParaRPr>
          </a:p>
          <a:p>
            <a:pPr lvl="1" algn="just"/>
            <a:r>
              <a:rPr lang="zh-TW" altLang="en-US" dirty="0"/>
              <a:t>由於網路上交友的對象來源眾多而複雜，且網路交友與一般面對面認識的方式不同，在網路上，人們大都只能經由文字認識彼此，對於對方的真實身分難以掌握，有心人士遂得以故意製造出美好的想像，誘騙出遊而加以性侵害，必須相當謹慎小心。</a:t>
            </a:r>
            <a:endParaRPr lang="en-US" altLang="zh-TW" b="1" dirty="0">
              <a:solidFill>
                <a:srgbClr val="0070C0"/>
              </a:solidFill>
            </a:endParaRPr>
          </a:p>
          <a:p>
            <a:pPr lvl="1" algn="just"/>
            <a:endParaRPr lang="en-US" altLang="zh-TW" dirty="0">
              <a:solidFill>
                <a:schemeClr val="accent5"/>
              </a:solidFill>
            </a:endParaRPr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34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0699" y="1154498"/>
            <a:ext cx="7886700" cy="5459787"/>
          </a:xfrm>
        </p:spPr>
        <p:txBody>
          <a:bodyPr/>
          <a:lstStyle/>
          <a:p>
            <a:pPr marL="457200" lvl="1" indent="0" algn="just">
              <a:buNone/>
            </a:pPr>
            <a:r>
              <a:rPr lang="zh-TW" altLang="en-US" dirty="0" smtClean="0">
                <a:solidFill>
                  <a:schemeClr val="accent5"/>
                </a:solidFill>
              </a:rPr>
              <a:t>（五）網路沉迷</a:t>
            </a:r>
            <a:endParaRPr lang="en-US" altLang="zh-TW" dirty="0" smtClean="0">
              <a:solidFill>
                <a:schemeClr val="accent5"/>
              </a:solidFill>
            </a:endParaRPr>
          </a:p>
          <a:p>
            <a:pPr lvl="1" algn="just"/>
            <a:r>
              <a:rPr lang="zh-TW" altLang="en-US" dirty="0"/>
              <a:t>過度沉迷於網路交友的活動，常容易因為上網的頻率太高、時間過長，取代了實際的人際互動，使人漸漸遠離現實的人際交往，封閉在虛擬的網路空間之中，進而影響到日常生活作息，造成課業退步，甚至危害到身體健康。</a:t>
            </a:r>
          </a:p>
          <a:p>
            <a:pPr lvl="1" algn="just"/>
            <a:endParaRPr lang="en-US" altLang="zh-TW" b="1" dirty="0">
              <a:solidFill>
                <a:srgbClr val="0070C0"/>
              </a:solidFill>
            </a:endParaRPr>
          </a:p>
          <a:p>
            <a:pPr lvl="1" algn="just"/>
            <a:endParaRPr lang="en-US" altLang="zh-TW" dirty="0">
              <a:solidFill>
                <a:schemeClr val="accent5"/>
              </a:solidFill>
            </a:endParaRPr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104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肆、功成圓滿見真如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49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48" y="682388"/>
            <a:ext cx="1249606" cy="296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5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1" y="968595"/>
            <a:ext cx="7657103" cy="5786038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425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sz="2400" dirty="0"/>
              <a:t>問題情境一：</a:t>
            </a:r>
          </a:p>
          <a:p>
            <a:pPr marL="0" indent="0">
              <a:buNone/>
            </a:pPr>
            <a:r>
              <a:rPr lang="zh-TW" altLang="en-US" sz="2400" dirty="0"/>
              <a:t>鐵小扇常常聽著同學們談論著網路交友的種種，心裡總嚮往著能夠在網路世界裡， 有一段美麗的奇遇。有一天，鐵小扇連上了網路，遇上了同在聊天室的小豬</a:t>
            </a:r>
            <a:r>
              <a:rPr lang="en-US" altLang="zh-TW" sz="2400" dirty="0"/>
              <a:t>......</a:t>
            </a:r>
          </a:p>
          <a:p>
            <a:pPr lvl="1"/>
            <a:endParaRPr lang="en-US" altLang="zh-TW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292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4" r="29383" b="42033"/>
          <a:stretch/>
        </p:blipFill>
        <p:spPr bwMode="auto">
          <a:xfrm>
            <a:off x="1329577" y="683812"/>
            <a:ext cx="6246498" cy="586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56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67" r="29371"/>
          <a:stretch/>
        </p:blipFill>
        <p:spPr bwMode="auto">
          <a:xfrm>
            <a:off x="1291589" y="1277289"/>
            <a:ext cx="6461545" cy="487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292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1100866"/>
            <a:ext cx="7886700" cy="5441857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問題一</a:t>
            </a:r>
            <a:r>
              <a:rPr lang="zh-TW" altLang="en-US" sz="2400" dirty="0" smtClean="0"/>
              <a:t>：你</a:t>
            </a:r>
            <a:r>
              <a:rPr lang="zh-TW" altLang="en-US" sz="2400" dirty="0"/>
              <a:t>覺得鐵小扇可能會遇</a:t>
            </a:r>
            <a:r>
              <a:rPr lang="zh-TW" altLang="en-US" sz="2400" dirty="0" smtClean="0"/>
              <a:t>上什麼</a:t>
            </a:r>
            <a:r>
              <a:rPr lang="zh-TW" altLang="en-US" sz="2400" dirty="0"/>
              <a:t>危險的事情呢？</a:t>
            </a:r>
          </a:p>
          <a:p>
            <a:pPr algn="just"/>
            <a:r>
              <a:rPr lang="zh-TW" altLang="en-US" sz="2400" dirty="0"/>
              <a:t>問題二</a:t>
            </a:r>
            <a:r>
              <a:rPr lang="zh-TW" altLang="en-US" sz="2400" dirty="0" smtClean="0"/>
              <a:t>：在</a:t>
            </a:r>
            <a:r>
              <a:rPr lang="zh-TW" altLang="en-US" sz="2400" dirty="0"/>
              <a:t>鐵小扇與小豬的對話中，你能指出有哪些部份可能讓鐵小扇陷入危險之中，請將它改寫，以避免危險的發生。</a:t>
            </a:r>
          </a:p>
          <a:p>
            <a:pPr algn="just"/>
            <a:r>
              <a:rPr lang="zh-TW" altLang="en-US" sz="2400" dirty="0"/>
              <a:t>問題三</a:t>
            </a:r>
            <a:r>
              <a:rPr lang="zh-TW" altLang="en-US" sz="2400" dirty="0" smtClean="0"/>
              <a:t>：你</a:t>
            </a:r>
            <a:r>
              <a:rPr lang="zh-TW" altLang="en-US" sz="2400" dirty="0"/>
              <a:t>曾有過網路交友的經驗嗎？你覺得網路交友的優點是什麼？缺點又是什麼？</a:t>
            </a:r>
          </a:p>
          <a:p>
            <a:pPr algn="just"/>
            <a:r>
              <a:rPr lang="zh-TW" altLang="en-US" sz="2400" dirty="0"/>
              <a:t>問題四</a:t>
            </a:r>
            <a:r>
              <a:rPr lang="zh-TW" altLang="en-US" sz="2400" dirty="0" smtClean="0"/>
              <a:t>：網路</a:t>
            </a:r>
            <a:r>
              <a:rPr lang="zh-TW" altLang="en-US" sz="2400" dirty="0"/>
              <a:t>交友應留意哪些事項，才能讓自己遠離危險，盡情享受網路交友的樂趣？</a:t>
            </a:r>
            <a:endParaRPr lang="en-US" altLang="zh-TW" sz="2400" dirty="0"/>
          </a:p>
          <a:p>
            <a:endParaRPr lang="zh-TW" altLang="en-US" sz="24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733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726141"/>
            <a:ext cx="7886700" cy="5450822"/>
          </a:xfrm>
        </p:spPr>
        <p:txBody>
          <a:bodyPr/>
          <a:lstStyle/>
          <a:p>
            <a:r>
              <a:rPr lang="zh-TW" altLang="en-US" sz="2400" dirty="0"/>
              <a:t>問題情境二：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96" y="1367624"/>
            <a:ext cx="7152741" cy="527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609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12747" y="1045207"/>
            <a:ext cx="7886700" cy="5441857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問題一</a:t>
            </a:r>
            <a:r>
              <a:rPr lang="zh-TW" altLang="en-US" sz="2400" dirty="0" smtClean="0"/>
              <a:t>：網路</a:t>
            </a:r>
            <a:r>
              <a:rPr lang="zh-TW" altLang="en-US" sz="2400" dirty="0"/>
              <a:t>交友的主要目的是為了衝人氣、防無聊，還是結交志同道合的好朋友？</a:t>
            </a:r>
          </a:p>
          <a:p>
            <a:pPr algn="just"/>
            <a:r>
              <a:rPr lang="zh-TW" altLang="en-US" sz="2400" dirty="0"/>
              <a:t>問題二</a:t>
            </a:r>
            <a:r>
              <a:rPr lang="zh-TW" altLang="en-US" sz="2400" dirty="0" smtClean="0"/>
              <a:t>：你</a:t>
            </a:r>
            <a:r>
              <a:rPr lang="zh-TW" altLang="en-US" sz="2400" dirty="0"/>
              <a:t>覺得任意將網路上的陌生網友加為好友，可能會產生什麼問題？</a:t>
            </a:r>
          </a:p>
          <a:p>
            <a:pPr algn="just"/>
            <a:r>
              <a:rPr lang="zh-TW" altLang="en-US" sz="2400" dirty="0"/>
              <a:t>問題三</a:t>
            </a:r>
            <a:r>
              <a:rPr lang="zh-TW" altLang="en-US" sz="2400" dirty="0" smtClean="0"/>
              <a:t>：你</a:t>
            </a:r>
            <a:r>
              <a:rPr lang="zh-TW" altLang="en-US" sz="2400" dirty="0"/>
              <a:t>覺得在網路上提供個人真實資訊，可能會產生什麼問題？</a:t>
            </a:r>
          </a:p>
          <a:p>
            <a:endParaRPr lang="zh-TW" altLang="en-US" sz="24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869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伍、西天取經傳正念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56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11" y="1239813"/>
            <a:ext cx="1927816" cy="239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8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TW" sz="2400" dirty="0" smtClean="0"/>
              <a:t>1. </a:t>
            </a:r>
            <a:r>
              <a:rPr lang="zh-TW" altLang="en-US" sz="2400" dirty="0" smtClean="0"/>
              <a:t>心靈</a:t>
            </a:r>
            <a:r>
              <a:rPr lang="zh-TW" altLang="en-US" sz="2400" dirty="0"/>
              <a:t>園地，</a:t>
            </a:r>
            <a:r>
              <a:rPr lang="en-US" altLang="zh-TW" sz="2400" dirty="0"/>
              <a:t>http://www.psychpark.org/</a:t>
            </a:r>
            <a:endParaRPr lang="zh-TW" altLang="en-US" sz="2400" dirty="0"/>
          </a:p>
          <a:p>
            <a:r>
              <a:rPr lang="en-US" altLang="zh-TW" sz="2400" dirty="0" smtClean="0"/>
              <a:t>2. </a:t>
            </a:r>
            <a:r>
              <a:rPr lang="zh-TW" altLang="en-US" sz="2400" dirty="0" smtClean="0"/>
              <a:t>救國團</a:t>
            </a:r>
            <a:r>
              <a:rPr lang="zh-TW" altLang="en-US" sz="2400" dirty="0"/>
              <a:t>全球資訊網「張老師」，</a:t>
            </a:r>
            <a:r>
              <a:rPr lang="en-US" altLang="zh-TW" sz="2400" dirty="0"/>
              <a:t>http://www.cyc.org.tw/teacher-chang.htm</a:t>
            </a:r>
          </a:p>
          <a:p>
            <a:r>
              <a:rPr lang="en-US" altLang="zh-TW" sz="2400" dirty="0" smtClean="0"/>
              <a:t>3. </a:t>
            </a:r>
            <a:r>
              <a:rPr lang="zh-TW" altLang="en-US" sz="2400" dirty="0" smtClean="0"/>
              <a:t>臺北市</a:t>
            </a:r>
            <a:r>
              <a:rPr lang="zh-TW" altLang="en-US" sz="2400" dirty="0"/>
              <a:t>少年輔導委員會「網路交友ｅ把罩」，</a:t>
            </a:r>
            <a:r>
              <a:rPr lang="en-US" altLang="zh-TW" sz="2400" dirty="0"/>
              <a:t>http://jcc.tmpd.gov.tw/e-young/index.htm</a:t>
            </a:r>
            <a:endParaRPr lang="en-US" altLang="zh-TW" sz="20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8650" y="595713"/>
            <a:ext cx="7886700" cy="1325563"/>
          </a:xfrm>
        </p:spPr>
        <p:txBody>
          <a:bodyPr/>
          <a:lstStyle/>
          <a:p>
            <a:r>
              <a:rPr lang="zh-TW" altLang="en-US" dirty="0"/>
              <a:t>一、進一步了解可</a:t>
            </a:r>
            <a:r>
              <a:rPr lang="zh-TW" altLang="en-US" dirty="0" smtClean="0"/>
              <a:t>參閱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763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0699" y="1068047"/>
            <a:ext cx="7886700" cy="5450822"/>
          </a:xfrm>
        </p:spPr>
        <p:txBody>
          <a:bodyPr>
            <a:noAutofit/>
          </a:bodyPr>
          <a:lstStyle/>
          <a:p>
            <a:r>
              <a:rPr lang="en-US" altLang="zh-TW" sz="2400" dirty="0" smtClean="0"/>
              <a:t>4. </a:t>
            </a:r>
            <a:r>
              <a:rPr lang="zh-TW" altLang="en-US" sz="2400" dirty="0" smtClean="0"/>
              <a:t>臺北市</a:t>
            </a:r>
            <a:r>
              <a:rPr lang="zh-TW" altLang="en-US" sz="2400" dirty="0"/>
              <a:t>生命線協會，</a:t>
            </a:r>
            <a:r>
              <a:rPr lang="en-US" altLang="zh-TW" sz="2400" dirty="0"/>
              <a:t>http://www.lifeline.org.tw/</a:t>
            </a:r>
          </a:p>
          <a:p>
            <a:r>
              <a:rPr lang="en-US" altLang="zh-TW" sz="2400" dirty="0" smtClean="0"/>
              <a:t>5. </a:t>
            </a:r>
            <a:r>
              <a:rPr lang="zh-TW" altLang="en-US" sz="2400" dirty="0" smtClean="0"/>
              <a:t>臺灣</a:t>
            </a:r>
            <a:r>
              <a:rPr lang="zh-TW" altLang="en-US" sz="2400" dirty="0"/>
              <a:t>心理諮商網，</a:t>
            </a:r>
            <a:r>
              <a:rPr lang="en-US" altLang="zh-TW" sz="2400" dirty="0"/>
              <a:t>http://heart.ncue.edu.tw/</a:t>
            </a:r>
          </a:p>
          <a:p>
            <a:r>
              <a:rPr lang="en-US" altLang="zh-TW" sz="2400" dirty="0" smtClean="0"/>
              <a:t>6. </a:t>
            </a:r>
            <a:r>
              <a:rPr lang="zh-TW" altLang="en-US" sz="2400" dirty="0" smtClean="0"/>
              <a:t>臺灣</a:t>
            </a:r>
            <a:r>
              <a:rPr lang="zh-TW" altLang="en-US" sz="2400" dirty="0"/>
              <a:t>終止童妓協會上網安全教戰手冊，</a:t>
            </a:r>
            <a:r>
              <a:rPr lang="en-US" altLang="zh-TW" sz="2400" dirty="0"/>
              <a:t>http://www.web547.org.tw/web547/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508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57089" y="1534477"/>
            <a:ext cx="7886700" cy="563362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TW" b="1" dirty="0" smtClean="0">
              <a:solidFill>
                <a:schemeClr val="accent6"/>
              </a:solidFill>
            </a:endParaRPr>
          </a:p>
          <a:p>
            <a:pPr marL="687600">
              <a:spcBef>
                <a:spcPts val="500"/>
              </a:spcBef>
            </a:pPr>
            <a:r>
              <a:rPr lang="zh-TW" altLang="en-US" sz="2400" dirty="0"/>
              <a:t>方志豪（</a:t>
            </a:r>
            <a:r>
              <a:rPr lang="en-US" altLang="zh-TW" sz="2400" dirty="0"/>
              <a:t>2004</a:t>
            </a:r>
            <a:r>
              <a:rPr lang="zh-TW" altLang="en-US" sz="2400" dirty="0"/>
              <a:t>）。網路交友。網路社會學通訊期刊，</a:t>
            </a:r>
            <a:r>
              <a:rPr lang="en-US" altLang="zh-TW" sz="2400" b="1" dirty="0"/>
              <a:t>36</a:t>
            </a:r>
            <a:r>
              <a:rPr lang="zh-TW" altLang="en-US" sz="2400" dirty="0"/>
              <a:t>。</a:t>
            </a:r>
            <a:r>
              <a:rPr lang="en-US" altLang="zh-TW" sz="2400" dirty="0"/>
              <a:t>2004</a:t>
            </a:r>
            <a:r>
              <a:rPr lang="zh-TW" altLang="en-US" sz="2400" dirty="0"/>
              <a:t>年</a:t>
            </a:r>
            <a:r>
              <a:rPr lang="en-US" altLang="zh-TW" sz="2400" dirty="0"/>
              <a:t>1</a:t>
            </a:r>
            <a:r>
              <a:rPr lang="zh-TW" altLang="en-US" sz="2400" dirty="0"/>
              <a:t>月</a:t>
            </a:r>
            <a:r>
              <a:rPr lang="en-US" altLang="zh-TW" sz="2400" dirty="0"/>
              <a:t>15</a:t>
            </a:r>
            <a:r>
              <a:rPr lang="zh-TW" altLang="en-US" sz="2400" dirty="0"/>
              <a:t>日，取自</a:t>
            </a:r>
            <a:r>
              <a:rPr lang="en-US" altLang="zh-TW" sz="2400" dirty="0"/>
              <a:t>http://mail.nhu.edu.tw/~society/e-j/36/index.htm</a:t>
            </a:r>
            <a:r>
              <a:rPr lang="zh-TW" altLang="en-US" sz="2400" dirty="0"/>
              <a:t>。</a:t>
            </a:r>
          </a:p>
          <a:p>
            <a:pPr marL="687600">
              <a:spcBef>
                <a:spcPts val="500"/>
              </a:spcBef>
            </a:pPr>
            <a:r>
              <a:rPr lang="zh-TW" altLang="en-US" sz="2400" dirty="0"/>
              <a:t>邱太煊（</a:t>
            </a:r>
            <a:r>
              <a:rPr lang="en-US" altLang="zh-TW" sz="2400" dirty="0"/>
              <a:t>2004</a:t>
            </a:r>
            <a:r>
              <a:rPr lang="zh-TW" altLang="en-US" sz="2400" dirty="0"/>
              <a:t>）。盧思珣靠網路交友找員工。今週刊，</a:t>
            </a:r>
            <a:r>
              <a:rPr lang="en-US" altLang="zh-TW" sz="2400" b="1" dirty="0"/>
              <a:t>401</a:t>
            </a:r>
            <a:r>
              <a:rPr lang="zh-TW" altLang="en-US" sz="2400" dirty="0"/>
              <a:t>期。取自</a:t>
            </a:r>
            <a:r>
              <a:rPr lang="en-US" altLang="zh-TW" sz="2400" dirty="0"/>
              <a:t>http://www.winwin.com.tw/win401/main.htm</a:t>
            </a:r>
            <a:r>
              <a:rPr lang="zh-TW" altLang="en-US" sz="2400" dirty="0"/>
              <a:t>。</a:t>
            </a:r>
          </a:p>
          <a:p>
            <a:pPr lvl="1"/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59</a:t>
            </a:fld>
            <a:endParaRPr lang="zh-TW" altLang="en-US"/>
          </a:p>
        </p:txBody>
      </p:sp>
      <p:sp>
        <p:nvSpPr>
          <p:cNvPr id="4" name="標題 2"/>
          <p:cNvSpPr>
            <a:spLocks noGrp="1"/>
          </p:cNvSpPr>
          <p:nvPr>
            <p:ph type="title"/>
          </p:nvPr>
        </p:nvSpPr>
        <p:spPr>
          <a:xfrm>
            <a:off x="628650" y="595713"/>
            <a:ext cx="7886700" cy="1325563"/>
          </a:xfrm>
        </p:spPr>
        <p:txBody>
          <a:bodyPr/>
          <a:lstStyle/>
          <a:p>
            <a:r>
              <a:rPr lang="zh-TW" altLang="en-US" dirty="0"/>
              <a:t>二、本文參考資料</a:t>
            </a:r>
          </a:p>
        </p:txBody>
      </p:sp>
    </p:spTree>
    <p:extLst>
      <p:ext uri="{BB962C8B-B14F-4D97-AF65-F5344CB8AC3E}">
        <p14:creationId xmlns:p14="http://schemas.microsoft.com/office/powerpoint/2010/main" val="415425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貳、悟徹網路妙真理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6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885" y="914400"/>
            <a:ext cx="2101131" cy="264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9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948856"/>
            <a:ext cx="7886700" cy="5767814"/>
          </a:xfrm>
        </p:spPr>
        <p:txBody>
          <a:bodyPr>
            <a:noAutofit/>
          </a:bodyPr>
          <a:lstStyle/>
          <a:p>
            <a:pPr marL="687600"/>
            <a:r>
              <a:rPr lang="zh-TW" altLang="en-US" sz="2400" dirty="0"/>
              <a:t>洪錫璁（</a:t>
            </a:r>
            <a:r>
              <a:rPr lang="en-US" altLang="zh-TW" sz="2400" dirty="0"/>
              <a:t>2004</a:t>
            </a:r>
            <a:r>
              <a:rPr lang="zh-TW" altLang="en-US" sz="2400" dirty="0"/>
              <a:t>）。談網路中的兩性關係，如何自我保護。</a:t>
            </a:r>
            <a:r>
              <a:rPr lang="en-US" altLang="zh-TW" sz="2400" b="1" dirty="0"/>
              <a:t>2004</a:t>
            </a:r>
            <a:r>
              <a:rPr lang="zh-TW" altLang="en-US" sz="2400" dirty="0"/>
              <a:t>青少年網路論壇與你談心專欄。取自</a:t>
            </a:r>
            <a:r>
              <a:rPr lang="en-US" altLang="zh-TW" sz="2400" dirty="0"/>
              <a:t>http://</a:t>
            </a:r>
            <a:r>
              <a:rPr lang="en-US" altLang="zh-TW" sz="2400" dirty="0" smtClean="0"/>
              <a:t>youthforum.nyc.gov.tw/young/heart/history_11.asp</a:t>
            </a:r>
            <a:r>
              <a:rPr lang="zh-TW" altLang="en-US" sz="2400" dirty="0"/>
              <a:t>。</a:t>
            </a:r>
          </a:p>
          <a:p>
            <a:pPr marL="687600"/>
            <a:r>
              <a:rPr lang="zh-TW" altLang="en-US" sz="2400" dirty="0"/>
              <a:t>高雄市輔導網路。網路交友教學活動設計，年月日，取自</a:t>
            </a:r>
            <a:r>
              <a:rPr lang="en-US" altLang="zh-TW" sz="2400" dirty="0"/>
              <a:t>http://</a:t>
            </a:r>
            <a:r>
              <a:rPr lang="en-US" altLang="zh-TW" sz="2400" dirty="0" smtClean="0"/>
              <a:t>www.hcvs.kh.edu.tw/guide/new_page_6. </a:t>
            </a:r>
            <a:r>
              <a:rPr lang="en-US" altLang="zh-TW" sz="2400" dirty="0" err="1" smtClean="0"/>
              <a:t>htm</a:t>
            </a:r>
            <a:r>
              <a:rPr lang="zh-TW" altLang="en-US" sz="2400" dirty="0"/>
              <a:t>。</a:t>
            </a:r>
          </a:p>
          <a:p>
            <a:pPr marL="687600"/>
            <a:r>
              <a:rPr lang="zh-TW" altLang="en-US" sz="2400" dirty="0"/>
              <a:t>張世傑。手機重度成癮　網路三高交友陷阱。華人健康網。</a:t>
            </a:r>
            <a:r>
              <a:rPr lang="en-US" altLang="zh-TW" sz="2400" dirty="0"/>
              <a:t>2011</a:t>
            </a:r>
            <a:r>
              <a:rPr lang="zh-TW" altLang="en-US" sz="2400" dirty="0"/>
              <a:t>年</a:t>
            </a:r>
            <a:r>
              <a:rPr lang="en-US" altLang="zh-TW" sz="2400" dirty="0"/>
              <a:t>10</a:t>
            </a:r>
            <a:r>
              <a:rPr lang="zh-TW" altLang="en-US" sz="2400" dirty="0"/>
              <a:t>月</a:t>
            </a:r>
            <a:r>
              <a:rPr lang="en-US" altLang="zh-TW" sz="2400" dirty="0"/>
              <a:t>22</a:t>
            </a:r>
            <a:r>
              <a:rPr lang="zh-TW" altLang="en-US" sz="2400" dirty="0"/>
              <a:t>日，取自</a:t>
            </a:r>
            <a:r>
              <a:rPr lang="en-US" altLang="zh-TW" sz="2400" dirty="0"/>
              <a:t>http://www.top1health.com/Article/14482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pPr marL="687600" lvl="1"/>
            <a:endParaRPr lang="zh-TW" altLang="en-US" sz="2800" dirty="0" smtClean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297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52504" y="1084028"/>
            <a:ext cx="7886700" cy="5633624"/>
          </a:xfrm>
        </p:spPr>
        <p:txBody>
          <a:bodyPr>
            <a:noAutofit/>
          </a:bodyPr>
          <a:lstStyle/>
          <a:p>
            <a:pPr marL="687600"/>
            <a:r>
              <a:rPr lang="zh-TW" altLang="en-US" sz="2400" dirty="0"/>
              <a:t>張淑慧（</a:t>
            </a:r>
            <a:r>
              <a:rPr lang="en-US" altLang="zh-TW" sz="2400" dirty="0"/>
              <a:t>2009</a:t>
            </a:r>
            <a:r>
              <a:rPr lang="zh-TW" altLang="en-US" sz="2400" dirty="0"/>
              <a:t>）。孩子愛網交師長多留心。自由電子報。</a:t>
            </a:r>
            <a:r>
              <a:rPr lang="en-US" altLang="zh-TW" sz="2400" dirty="0"/>
              <a:t>2009</a:t>
            </a:r>
            <a:r>
              <a:rPr lang="zh-TW" altLang="en-US" sz="2400" dirty="0"/>
              <a:t>年</a:t>
            </a:r>
            <a:r>
              <a:rPr lang="en-US" altLang="zh-TW" sz="2400" dirty="0"/>
              <a:t>6</a:t>
            </a:r>
            <a:r>
              <a:rPr lang="zh-TW" altLang="en-US" sz="2400" dirty="0"/>
              <a:t>月</a:t>
            </a:r>
            <a:r>
              <a:rPr lang="en-US" altLang="zh-TW" sz="2400" dirty="0"/>
              <a:t>17</a:t>
            </a:r>
            <a:r>
              <a:rPr lang="zh-TW" altLang="en-US" sz="2400" dirty="0"/>
              <a:t>日，取自</a:t>
            </a:r>
            <a:r>
              <a:rPr lang="en-US" altLang="zh-TW" sz="2400" dirty="0"/>
              <a:t>http://www.libertytimes.com.tw/2009/new/jun/17/today-family1.htm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pPr marL="687600"/>
            <a:r>
              <a:rPr lang="zh-TW" altLang="en-US" sz="2400" dirty="0"/>
              <a:t>教育部。大學通識課程資訊素養與倫理。取自</a:t>
            </a:r>
            <a:r>
              <a:rPr lang="en-US" altLang="zh-TW" sz="2400" dirty="0"/>
              <a:t>http://media24.cte.nctu.</a:t>
            </a:r>
            <a:r>
              <a:rPr lang="zh-TW" altLang="en-US" sz="2400" dirty="0"/>
              <a:t> </a:t>
            </a:r>
            <a:r>
              <a:rPr lang="en-US" altLang="zh-TW" sz="2400" dirty="0"/>
              <a:t>edu.tw/</a:t>
            </a:r>
            <a:r>
              <a:rPr lang="zh-TW" altLang="en-US" sz="2400" dirty="0"/>
              <a:t>。</a:t>
            </a:r>
          </a:p>
          <a:p>
            <a:pPr marL="687600"/>
            <a:r>
              <a:rPr lang="zh-TW" altLang="en-US" sz="2400" dirty="0"/>
              <a:t>教育部。中小學網路素養與認知。取</a:t>
            </a:r>
            <a:r>
              <a:rPr lang="zh-TW" altLang="en-US" sz="2400" dirty="0" smtClean="0"/>
              <a:t>自</a:t>
            </a:r>
            <a:r>
              <a:rPr lang="en-US" altLang="zh-TW" sz="2400" dirty="0" smtClean="0"/>
              <a:t>http</a:t>
            </a:r>
            <a:r>
              <a:rPr lang="en-US" altLang="zh-TW" sz="2400" dirty="0"/>
              <a:t>://eteacher.edu.tw/</a:t>
            </a:r>
            <a:r>
              <a:rPr lang="zh-TW" altLang="en-US" sz="2400" dirty="0"/>
              <a:t>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640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96844" y="1020417"/>
            <a:ext cx="7886700" cy="5633624"/>
          </a:xfrm>
        </p:spPr>
        <p:txBody>
          <a:bodyPr>
            <a:noAutofit/>
          </a:bodyPr>
          <a:lstStyle/>
          <a:p>
            <a:pPr marL="687600"/>
            <a:r>
              <a:rPr lang="zh-TW" altLang="en-US" sz="2400" dirty="0"/>
              <a:t>教育部。網路交友停看聽教學指引。教師網路素養與認知。取自</a:t>
            </a:r>
            <a:r>
              <a:rPr lang="en-US" altLang="zh-TW" sz="2400" dirty="0"/>
              <a:t>http://eteacher.edu.tw</a:t>
            </a:r>
            <a:r>
              <a:rPr lang="zh-TW" altLang="en-US" sz="2400" dirty="0"/>
              <a:t>。</a:t>
            </a:r>
          </a:p>
          <a:p>
            <a:pPr marL="687600"/>
            <a:r>
              <a:rPr lang="zh-TW" altLang="en-US" sz="2400" dirty="0"/>
              <a:t>陳大任。網路交友</a:t>
            </a:r>
            <a:r>
              <a:rPr lang="en-US" altLang="zh-TW" sz="2400" dirty="0"/>
              <a:t>10</a:t>
            </a:r>
            <a:r>
              <a:rPr lang="zh-TW" altLang="en-US" sz="2400" dirty="0"/>
              <a:t>大陷阱報你知。中國時報。</a:t>
            </a:r>
            <a:r>
              <a:rPr lang="en-US" altLang="zh-TW" sz="2400" dirty="0"/>
              <a:t>2010</a:t>
            </a:r>
            <a:r>
              <a:rPr lang="zh-TW" altLang="en-US" sz="2400" dirty="0"/>
              <a:t>年</a:t>
            </a:r>
            <a:r>
              <a:rPr lang="en-US" altLang="zh-TW" sz="2400" dirty="0"/>
              <a:t>6</a:t>
            </a:r>
            <a:r>
              <a:rPr lang="zh-TW" altLang="en-US" sz="2400" dirty="0"/>
              <a:t>月</a:t>
            </a:r>
            <a:r>
              <a:rPr lang="en-US" altLang="zh-TW" sz="2400" dirty="0"/>
              <a:t>2</a:t>
            </a:r>
            <a:r>
              <a:rPr lang="zh-TW" altLang="en-US" sz="2400" dirty="0"/>
              <a:t>日，取自</a:t>
            </a:r>
            <a:r>
              <a:rPr lang="en-US" altLang="zh-TW" sz="2400" dirty="0"/>
              <a:t>http://www.mamajan.com.tw/index.php?node=columns&amp;content</a:t>
            </a:r>
            <a:r>
              <a:rPr lang="zh-TW" altLang="en-US" sz="2400" dirty="0"/>
              <a:t> </a:t>
            </a:r>
            <a:r>
              <a:rPr lang="en-US" altLang="zh-TW" sz="2400" dirty="0"/>
              <a:t>_id=151</a:t>
            </a:r>
            <a:r>
              <a:rPr lang="zh-TW" altLang="en-US" sz="2400" dirty="0"/>
              <a:t>。</a:t>
            </a:r>
          </a:p>
          <a:p>
            <a:pPr marL="687600"/>
            <a:r>
              <a:rPr lang="zh-TW" altLang="en-US" sz="2400" dirty="0"/>
              <a:t>陳宏睿。型男網扮情聖騙</a:t>
            </a:r>
            <a:r>
              <a:rPr lang="en-US" altLang="zh-TW" sz="2400" dirty="0"/>
              <a:t>8</a:t>
            </a:r>
            <a:r>
              <a:rPr lang="zh-TW" altLang="en-US" sz="2400" dirty="0"/>
              <a:t>護士千萬。聯合報。</a:t>
            </a:r>
            <a:r>
              <a:rPr lang="en-US" altLang="zh-TW" sz="2400" dirty="0"/>
              <a:t>2011</a:t>
            </a:r>
            <a:r>
              <a:rPr lang="zh-TW" altLang="en-US" sz="2400" dirty="0"/>
              <a:t>年</a:t>
            </a:r>
            <a:r>
              <a:rPr lang="en-US" altLang="zh-TW" sz="2400" dirty="0"/>
              <a:t>10</a:t>
            </a:r>
            <a:r>
              <a:rPr lang="zh-TW" altLang="en-US" sz="2400" dirty="0"/>
              <a:t>月</a:t>
            </a:r>
            <a:r>
              <a:rPr lang="en-US" altLang="zh-TW" sz="2400" dirty="0"/>
              <a:t>22</a:t>
            </a:r>
            <a:r>
              <a:rPr lang="zh-TW" altLang="en-US" sz="2400" dirty="0"/>
              <a:t>日，取自</a:t>
            </a:r>
            <a:r>
              <a:rPr lang="en-US" altLang="zh-TW" sz="2400" dirty="0"/>
              <a:t>http://eteacher.edu.tw/ReadFocus.aspx?PostID=2303</a:t>
            </a:r>
            <a:r>
              <a:rPr lang="zh-TW" altLang="en-US" sz="2400" dirty="0"/>
              <a:t>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214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50" y="1052223"/>
            <a:ext cx="7886700" cy="5633624"/>
          </a:xfrm>
        </p:spPr>
        <p:txBody>
          <a:bodyPr>
            <a:noAutofit/>
          </a:bodyPr>
          <a:lstStyle/>
          <a:p>
            <a:pPr marL="687600"/>
            <a:r>
              <a:rPr lang="zh-TW" altLang="en-US" sz="2400" dirty="0"/>
              <a:t>黃鈺婷、王雅慧。</a:t>
            </a:r>
            <a:r>
              <a:rPr lang="en-US" altLang="zh-TW" sz="2400" dirty="0"/>
              <a:t>《</a:t>
            </a:r>
            <a:r>
              <a:rPr lang="zh-TW" altLang="en-US" sz="2400" dirty="0"/>
              <a:t>蘋果</a:t>
            </a:r>
            <a:r>
              <a:rPr lang="en-US" altLang="zh-TW" sz="2400" dirty="0"/>
              <a:t>》</a:t>
            </a:r>
            <a:r>
              <a:rPr lang="zh-TW" altLang="en-US" sz="2400" dirty="0"/>
              <a:t>實測交友資料多造假。蘋果日報。</a:t>
            </a:r>
            <a:r>
              <a:rPr lang="en-US" altLang="zh-TW" sz="2400" dirty="0"/>
              <a:t>2013 </a:t>
            </a:r>
            <a:r>
              <a:rPr lang="zh-TW" altLang="en-US" sz="2400" dirty="0"/>
              <a:t>年</a:t>
            </a:r>
            <a:r>
              <a:rPr lang="en-US" altLang="zh-TW" sz="2400" dirty="0"/>
              <a:t>2 </a:t>
            </a:r>
            <a:r>
              <a:rPr lang="zh-TW" altLang="en-US" sz="2400" dirty="0"/>
              <a:t>月</a:t>
            </a:r>
            <a:r>
              <a:rPr lang="en-US" altLang="zh-TW" sz="2400" dirty="0"/>
              <a:t>27 </a:t>
            </a:r>
            <a:r>
              <a:rPr lang="zh-TW" altLang="en-US" sz="2400" dirty="0"/>
              <a:t>日，取自</a:t>
            </a:r>
            <a:r>
              <a:rPr lang="en-US" altLang="zh-TW" sz="2400" dirty="0"/>
              <a:t>http://</a:t>
            </a:r>
            <a:r>
              <a:rPr lang="en-US" altLang="zh-TW" sz="2400" dirty="0" smtClean="0"/>
              <a:t>www.appledaily.com.tw/appledaily/article/headline/20130227/34854347</a:t>
            </a:r>
            <a:r>
              <a:rPr lang="en-US" altLang="zh-TW" sz="2400" dirty="0"/>
              <a:t>/</a:t>
            </a:r>
            <a:r>
              <a:rPr lang="zh-TW" altLang="en-US" sz="2400" dirty="0"/>
              <a:t>。</a:t>
            </a:r>
          </a:p>
          <a:p>
            <a:pPr marL="687600"/>
            <a:r>
              <a:rPr lang="zh-TW" altLang="en-US" sz="2400" dirty="0"/>
              <a:t>謝孟潔、俞戎航（</a:t>
            </a:r>
            <a:r>
              <a:rPr lang="en-US" altLang="zh-TW" sz="2400" dirty="0"/>
              <a:t>2004</a:t>
            </a:r>
            <a:r>
              <a:rPr lang="zh-TW" altLang="en-US" sz="2400" dirty="0"/>
              <a:t>）。網路惡狼高價誘騙性侵高三女學生。東森新聞網。</a:t>
            </a:r>
            <a:r>
              <a:rPr lang="en-US" altLang="zh-TW" sz="2400" dirty="0"/>
              <a:t>2004 </a:t>
            </a:r>
            <a:r>
              <a:rPr lang="zh-TW" altLang="en-US" sz="2400" dirty="0"/>
              <a:t>年</a:t>
            </a:r>
            <a:r>
              <a:rPr lang="en-US" altLang="zh-TW" sz="2400" dirty="0"/>
              <a:t>6 </a:t>
            </a:r>
            <a:r>
              <a:rPr lang="zh-TW" altLang="en-US" sz="2400" dirty="0"/>
              <a:t>月</a:t>
            </a:r>
            <a:r>
              <a:rPr lang="en-US" altLang="zh-TW" sz="2400" dirty="0"/>
              <a:t>2 </a:t>
            </a:r>
            <a:r>
              <a:rPr lang="zh-TW" altLang="en-US" sz="2400" dirty="0"/>
              <a:t>日，取自</a:t>
            </a:r>
            <a:r>
              <a:rPr lang="en-US" altLang="zh-TW" sz="2400" dirty="0"/>
              <a:t>http://</a:t>
            </a:r>
            <a:r>
              <a:rPr lang="en-US" altLang="zh-TW" sz="2400" dirty="0" smtClean="0"/>
              <a:t>www.ettoday.com/2004/06/02/5451638536.htm</a:t>
            </a:r>
            <a:r>
              <a:rPr lang="zh-TW" altLang="en-US" sz="2400" dirty="0"/>
              <a:t>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77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80942" y="972709"/>
            <a:ext cx="7886700" cy="5633624"/>
          </a:xfrm>
        </p:spPr>
        <p:txBody>
          <a:bodyPr>
            <a:noAutofit/>
          </a:bodyPr>
          <a:lstStyle/>
          <a:p>
            <a:pPr marL="687600"/>
            <a:r>
              <a:rPr lang="zh-TW" altLang="en-US" sz="2400" dirty="0"/>
              <a:t>韓青秀（</a:t>
            </a:r>
            <a:r>
              <a:rPr lang="en-US" altLang="zh-TW" sz="2400" dirty="0"/>
              <a:t>2004</a:t>
            </a:r>
            <a:r>
              <a:rPr lang="zh-TW" altLang="en-US" sz="2400" dirty="0"/>
              <a:t>）。網友虛擬同居 </a:t>
            </a:r>
            <a:r>
              <a:rPr lang="en-US" altLang="zh-TW" sz="2400" dirty="0"/>
              <a:t>18 </a:t>
            </a:r>
            <a:r>
              <a:rPr lang="zh-TW" altLang="en-US" sz="2400" dirty="0"/>
              <a:t>天結婚。聯合新聞網。</a:t>
            </a:r>
            <a:r>
              <a:rPr lang="en-US" altLang="zh-TW" sz="2400" dirty="0" smtClean="0"/>
              <a:t>2004</a:t>
            </a:r>
            <a:r>
              <a:rPr lang="zh-TW" altLang="en-US" sz="2400" dirty="0" smtClean="0"/>
              <a:t>年</a:t>
            </a:r>
            <a:r>
              <a:rPr lang="en-US" altLang="zh-TW" sz="2400" dirty="0" smtClean="0"/>
              <a:t>11</a:t>
            </a:r>
            <a:r>
              <a:rPr lang="zh-TW" altLang="en-US" sz="2400" dirty="0" smtClean="0"/>
              <a:t>月</a:t>
            </a:r>
            <a:r>
              <a:rPr lang="en-US" altLang="zh-TW" sz="2400" dirty="0" smtClean="0"/>
              <a:t>24</a:t>
            </a:r>
            <a:r>
              <a:rPr lang="zh-TW" altLang="en-US" sz="2400" dirty="0" smtClean="0"/>
              <a:t>日</a:t>
            </a:r>
            <a:r>
              <a:rPr lang="zh-TW" altLang="en-US" sz="2400" dirty="0"/>
              <a:t>，取自</a:t>
            </a:r>
            <a:r>
              <a:rPr lang="en-US" altLang="zh-TW" sz="2400" dirty="0"/>
              <a:t>http://</a:t>
            </a:r>
            <a:r>
              <a:rPr lang="en-US" altLang="zh-TW" sz="2400" dirty="0" smtClean="0"/>
              <a:t>tw.news.ya-hoo.com/041124/15/16vhm.html</a:t>
            </a:r>
            <a:r>
              <a:rPr lang="zh-TW" altLang="en-US" sz="2400" dirty="0"/>
              <a:t>。</a:t>
            </a:r>
          </a:p>
          <a:p>
            <a:pPr marL="687600"/>
            <a:r>
              <a:rPr lang="zh-TW" altLang="en-US" sz="2400" dirty="0"/>
              <a:t>蘋果日報。</a:t>
            </a:r>
            <a:r>
              <a:rPr lang="en-US" altLang="zh-TW" sz="2400" dirty="0"/>
              <a:t>2 </a:t>
            </a:r>
            <a:r>
              <a:rPr lang="zh-TW" altLang="en-US" sz="2400" dirty="0"/>
              <a:t>女大生誤信男蟲淪性奴。蘋果日報。</a:t>
            </a:r>
            <a:r>
              <a:rPr lang="en-US" altLang="zh-TW" sz="2400" dirty="0" smtClean="0"/>
              <a:t>2013</a:t>
            </a:r>
            <a:r>
              <a:rPr lang="zh-TW" altLang="en-US" sz="2400" dirty="0" smtClean="0"/>
              <a:t>年</a:t>
            </a:r>
            <a:r>
              <a:rPr lang="en-US" altLang="zh-TW" sz="2400" dirty="0" smtClean="0"/>
              <a:t>2</a:t>
            </a:r>
            <a:r>
              <a:rPr lang="zh-TW" altLang="en-US" sz="2400" dirty="0" smtClean="0"/>
              <a:t>月</a:t>
            </a:r>
            <a:r>
              <a:rPr lang="en-US" altLang="zh-TW" sz="2400" dirty="0" smtClean="0"/>
              <a:t>27</a:t>
            </a:r>
            <a:r>
              <a:rPr lang="zh-TW" altLang="en-US" sz="2400" dirty="0" smtClean="0"/>
              <a:t>日</a:t>
            </a:r>
            <a:r>
              <a:rPr lang="zh-TW" altLang="en-US" sz="2400" dirty="0"/>
              <a:t>，取自</a:t>
            </a:r>
            <a:r>
              <a:rPr lang="en-US" altLang="zh-TW" sz="2400" dirty="0"/>
              <a:t>http://www.appledaily.com.tw</a:t>
            </a:r>
            <a:r>
              <a:rPr lang="en-US" altLang="zh-TW" sz="2400" dirty="0" smtClean="0"/>
              <a:t>/ </a:t>
            </a:r>
            <a:r>
              <a:rPr lang="en-US" altLang="zh-TW" sz="2400" dirty="0" err="1" smtClean="0"/>
              <a:t>appledaily</a:t>
            </a:r>
            <a:r>
              <a:rPr lang="en-US" altLang="zh-TW" sz="2400" dirty="0" smtClean="0"/>
              <a:t>/article/headline/201309</a:t>
            </a:r>
            <a:r>
              <a:rPr lang="zh-TW" altLang="en-US" sz="2400" dirty="0" smtClean="0"/>
              <a:t> </a:t>
            </a:r>
            <a:r>
              <a:rPr lang="en-US" altLang="zh-TW" sz="2400" dirty="0"/>
              <a:t>14/35294981/</a:t>
            </a:r>
            <a:r>
              <a:rPr lang="zh-TW" altLang="en-US" sz="2400" dirty="0"/>
              <a:t>。</a:t>
            </a:r>
          </a:p>
          <a:p>
            <a:pPr marL="687600"/>
            <a:r>
              <a:rPr lang="zh-TW" altLang="en-US" sz="2400" dirty="0"/>
              <a:t>蘋果日報。美研究：網戀婚姻滿意度不輸真實戀愛。蘋果日報。</a:t>
            </a:r>
            <a:r>
              <a:rPr lang="en-US" altLang="zh-TW" sz="2400" dirty="0" smtClean="0"/>
              <a:t>2013</a:t>
            </a:r>
            <a:r>
              <a:rPr lang="zh-TW" altLang="en-US" sz="2400" dirty="0" smtClean="0"/>
              <a:t>年</a:t>
            </a:r>
            <a:r>
              <a:rPr lang="en-US" altLang="zh-TW" sz="2400" dirty="0" smtClean="0"/>
              <a:t>6</a:t>
            </a:r>
            <a:r>
              <a:rPr lang="zh-TW" altLang="en-US" sz="2400" dirty="0" smtClean="0"/>
              <a:t>月</a:t>
            </a:r>
            <a:r>
              <a:rPr lang="en-US" altLang="zh-TW" sz="2400" dirty="0" smtClean="0"/>
              <a:t>4</a:t>
            </a:r>
            <a:r>
              <a:rPr lang="zh-TW" altLang="en-US" sz="2400" dirty="0" smtClean="0"/>
              <a:t>日</a:t>
            </a:r>
            <a:r>
              <a:rPr lang="zh-TW" altLang="en-US" sz="2400" dirty="0"/>
              <a:t>，取自</a:t>
            </a:r>
            <a:r>
              <a:rPr lang="en-US" altLang="zh-TW" sz="2400" dirty="0"/>
              <a:t>http://</a:t>
            </a:r>
            <a:r>
              <a:rPr lang="en-US" altLang="zh-TW" sz="2400" dirty="0" smtClean="0"/>
              <a:t>www.apple-daily.com.tw/realtimenews/article/new/20130604/183417</a:t>
            </a:r>
            <a:r>
              <a:rPr lang="en-US" altLang="zh-TW" sz="2400" dirty="0"/>
              <a:t>/</a:t>
            </a:r>
            <a:r>
              <a:rPr lang="zh-TW" altLang="en-US" sz="2400" dirty="0"/>
              <a:t>。</a:t>
            </a:r>
            <a:endParaRPr lang="en-US" altLang="zh-TW" sz="24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55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問題情境</a:t>
            </a:r>
            <a:r>
              <a:rPr lang="zh-TW" altLang="en-US" dirty="0" smtClean="0"/>
              <a:t>一</a:t>
            </a:r>
            <a:endParaRPr lang="zh-TW" altLang="en-US" dirty="0"/>
          </a:p>
          <a:p>
            <a:r>
              <a:rPr lang="zh-TW" altLang="en-US" dirty="0">
                <a:solidFill>
                  <a:schemeClr val="accent1"/>
                </a:solidFill>
              </a:rPr>
              <a:t>問題一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/>
              <a:t>輕易</a:t>
            </a:r>
            <a:r>
              <a:rPr lang="zh-TW" altLang="en-US" dirty="0"/>
              <a:t>洩漏手機號碼，可能帶來後患無窮的騷擾。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/>
              <a:t>輕易</a:t>
            </a:r>
            <a:r>
              <a:rPr lang="zh-TW" altLang="en-US" dirty="0"/>
              <a:t>答應赴陌生網友的邀約，可能讓自己身處險境。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65</a:t>
            </a:fld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三、參考答案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04512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49" y="1825625"/>
            <a:ext cx="8258175" cy="4351338"/>
          </a:xfrm>
        </p:spPr>
        <p:txBody>
          <a:bodyPr>
            <a:normAutofit fontScale="77500" lnSpcReduction="20000"/>
          </a:bodyPr>
          <a:lstStyle/>
          <a:p>
            <a:r>
              <a:rPr lang="zh-TW" altLang="en-US" sz="3600" dirty="0" smtClean="0">
                <a:solidFill>
                  <a:schemeClr val="accent1"/>
                </a:solidFill>
              </a:rPr>
              <a:t>問題二</a:t>
            </a:r>
            <a:endParaRPr lang="zh-TW" altLang="en-US" sz="3600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/>
              <a:t>小</a:t>
            </a:r>
            <a:r>
              <a:rPr lang="zh-TW" altLang="en-US" dirty="0"/>
              <a:t>豬：那你手機ㄋ？？比較方便啦！</a:t>
            </a:r>
            <a:r>
              <a:rPr lang="en-US" altLang="zh-TW" dirty="0"/>
              <a:t>^_^</a:t>
            </a:r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鐵</a:t>
            </a:r>
            <a:r>
              <a:rPr lang="zh-TW" altLang="en-US" dirty="0"/>
              <a:t>小扇：不好意思，我不習慣把手機號碼給剛認識的人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  不如</a:t>
            </a:r>
            <a:r>
              <a:rPr lang="zh-TW" altLang="en-US" dirty="0"/>
              <a:t>給我你的手機號碼吧，有事時我和你聯絡。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zh-TW" altLang="en-US" dirty="0" smtClean="0"/>
              <a:t>小</a:t>
            </a:r>
            <a:r>
              <a:rPr lang="zh-TW" altLang="en-US" dirty="0"/>
              <a:t>豬：那我們約明天晚上八點在秀秀影城大門口見，到時候一定給你一個驚喜！</a:t>
            </a:r>
          </a:p>
          <a:p>
            <a:pPr marL="0" indent="0">
              <a:buNone/>
            </a:pPr>
            <a:r>
              <a:rPr lang="zh-TW" altLang="en-US" dirty="0" smtClean="0"/>
              <a:t>      鐵</a:t>
            </a:r>
            <a:r>
              <a:rPr lang="zh-TW" altLang="en-US" dirty="0"/>
              <a:t>小扇：嗯，我想我們還是透過網路聊天，先多了解</a:t>
            </a:r>
            <a:r>
              <a:rPr lang="zh-TW" altLang="en-US" dirty="0" smtClean="0"/>
              <a:t>彼此吧</a:t>
            </a:r>
            <a:r>
              <a:rPr lang="zh-TW" altLang="en-US" dirty="0"/>
              <a:t>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66</a:t>
            </a:fld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33605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38175" y="1015999"/>
            <a:ext cx="8058150" cy="5527676"/>
          </a:xfrm>
        </p:spPr>
        <p:txBody>
          <a:bodyPr>
            <a:noAutofit/>
          </a:bodyPr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問題三</a:t>
            </a:r>
            <a:endParaRPr lang="zh-TW" altLang="en-US" dirty="0">
              <a:solidFill>
                <a:schemeClr val="accent1"/>
              </a:solidFill>
            </a:endParaRPr>
          </a:p>
          <a:p>
            <a:r>
              <a:rPr lang="zh-TW" altLang="en-US" sz="2000" dirty="0"/>
              <a:t>優點：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000" dirty="0" smtClean="0"/>
              <a:t>擴大</a:t>
            </a:r>
            <a:r>
              <a:rPr lang="zh-TW" altLang="en-US" sz="2000" dirty="0"/>
              <a:t>平日受限的交友圈，認識更多朋友。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000" dirty="0" smtClean="0"/>
              <a:t>結交</a:t>
            </a:r>
            <a:r>
              <a:rPr lang="zh-TW" altLang="en-US" sz="2000" dirty="0"/>
              <a:t>到志同道合的同好。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000" dirty="0" smtClean="0"/>
              <a:t>不</a:t>
            </a:r>
            <a:r>
              <a:rPr lang="zh-TW" altLang="en-US" sz="2000" dirty="0"/>
              <a:t>受時間空間限制，將原本天差地遠的兩個人連結在一起。</a:t>
            </a:r>
          </a:p>
          <a:p>
            <a:r>
              <a:rPr lang="zh-TW" altLang="en-US" sz="2000" dirty="0"/>
              <a:t>缺點：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000" dirty="0" smtClean="0"/>
              <a:t>網路</a:t>
            </a:r>
            <a:r>
              <a:rPr lang="zh-TW" altLang="en-US" sz="2000" dirty="0"/>
              <a:t>的匿名性，常易遭到有心人的利用。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000" dirty="0" smtClean="0"/>
              <a:t>欠缺</a:t>
            </a:r>
            <a:r>
              <a:rPr lang="zh-TW" altLang="en-US" sz="2000" dirty="0"/>
              <a:t>實際相處互動的機會，較難真正認識對方。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000" dirty="0" smtClean="0"/>
              <a:t>容易</a:t>
            </a:r>
            <a:r>
              <a:rPr lang="zh-TW" altLang="en-US" sz="2000" dirty="0"/>
              <a:t>沉溺在虛擬世界中，忽略真實世界中與人的互動。</a:t>
            </a:r>
            <a:endParaRPr lang="en-US" altLang="zh-TW" sz="2000" dirty="0" smtClean="0"/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50326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問題四</a:t>
            </a:r>
            <a:endParaRPr lang="en-US" altLang="zh-TW" dirty="0" smtClean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400" dirty="0" smtClean="0"/>
              <a:t>了解</a:t>
            </a:r>
            <a:r>
              <a:rPr lang="zh-TW" altLang="en-US" sz="2400" dirty="0"/>
              <a:t>網路交友陷阱與可能遇到的危險。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400" dirty="0" smtClean="0"/>
              <a:t>遵守</a:t>
            </a:r>
            <a:r>
              <a:rPr lang="zh-TW" altLang="en-US" sz="2400" dirty="0"/>
              <a:t>網路交友安全守則。</a:t>
            </a:r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68</a:t>
            </a:fld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94728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09600" y="968374"/>
            <a:ext cx="7886700" cy="558482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70000"/>
              </a:lnSpc>
            </a:pPr>
            <a:r>
              <a:rPr lang="zh-TW" altLang="en-US" sz="3300" dirty="0"/>
              <a:t>問題情境二</a:t>
            </a:r>
          </a:p>
          <a:p>
            <a:pPr>
              <a:lnSpc>
                <a:spcPct val="170000"/>
              </a:lnSpc>
            </a:pPr>
            <a:r>
              <a:rPr lang="zh-TW" altLang="en-US" sz="3300" dirty="0">
                <a:solidFill>
                  <a:schemeClr val="accent1"/>
                </a:solidFill>
              </a:rPr>
              <a:t>問題五</a:t>
            </a:r>
          </a:p>
          <a:p>
            <a:r>
              <a:rPr lang="zh-TW" altLang="en-US" dirty="0"/>
              <a:t>結交志同道合的好朋友。</a:t>
            </a:r>
          </a:p>
          <a:p>
            <a:pPr>
              <a:lnSpc>
                <a:spcPct val="170000"/>
              </a:lnSpc>
            </a:pPr>
            <a:r>
              <a:rPr lang="zh-TW" altLang="en-US" sz="3400" dirty="0">
                <a:solidFill>
                  <a:schemeClr val="accent1"/>
                </a:solidFill>
              </a:rPr>
              <a:t>問題六</a:t>
            </a:r>
          </a:p>
          <a:p>
            <a:r>
              <a:rPr lang="zh-TW" altLang="en-US" dirty="0"/>
              <a:t>可能遭遇到無謂的騷擾，並增加洩漏個人資訊的可能性。</a:t>
            </a:r>
          </a:p>
          <a:p>
            <a:pPr>
              <a:lnSpc>
                <a:spcPct val="170000"/>
              </a:lnSpc>
            </a:pPr>
            <a:r>
              <a:rPr lang="zh-TW" altLang="en-US" sz="3300" dirty="0">
                <a:solidFill>
                  <a:schemeClr val="accent1"/>
                </a:solidFill>
              </a:rPr>
              <a:t>問題七</a:t>
            </a:r>
          </a:p>
          <a:p>
            <a:r>
              <a:rPr lang="zh-TW" altLang="en-US" dirty="0"/>
              <a:t>個人資料易被有心人士利用，造成無法預期的損失。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7694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2"/>
          <p:cNvSpPr>
            <a:spLocks noGrp="1"/>
          </p:cNvSpPr>
          <p:nvPr>
            <p:ph type="title"/>
          </p:nvPr>
        </p:nvSpPr>
        <p:spPr>
          <a:xfrm>
            <a:off x="588894" y="565705"/>
            <a:ext cx="7886700" cy="1325563"/>
          </a:xfrm>
        </p:spPr>
        <p:txBody>
          <a:bodyPr/>
          <a:lstStyle/>
          <a:p>
            <a:r>
              <a:rPr lang="zh-TW" altLang="en-US" dirty="0"/>
              <a:t>一、什麼是網路交友</a:t>
            </a:r>
            <a:r>
              <a:rPr lang="zh-TW" altLang="en-US" dirty="0" smtClean="0"/>
              <a:t>？</a:t>
            </a:r>
          </a:p>
        </p:txBody>
      </p:sp>
      <p:sp>
        <p:nvSpPr>
          <p:cNvPr id="5" name="矩形 4"/>
          <p:cNvSpPr/>
          <p:nvPr/>
        </p:nvSpPr>
        <p:spPr>
          <a:xfrm>
            <a:off x="754999" y="1801852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表</a:t>
            </a:r>
            <a:r>
              <a:rPr lang="en-US" altLang="zh-TW" dirty="0" smtClean="0"/>
              <a:t>8-1</a:t>
            </a:r>
            <a:r>
              <a:rPr lang="zh-TW" altLang="en-US" dirty="0" smtClean="0"/>
              <a:t> </a:t>
            </a:r>
            <a:r>
              <a:rPr lang="en-US" altLang="zh-TW" dirty="0" smtClean="0"/>
              <a:t> </a:t>
            </a:r>
            <a:r>
              <a:rPr lang="zh-TW" altLang="en-US" dirty="0"/>
              <a:t>網路交友與一般交友的不同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7</a:t>
            </a:fld>
            <a:endParaRPr lang="zh-TW" altLang="en-US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795153"/>
              </p:ext>
            </p:extLst>
          </p:nvPr>
        </p:nvGraphicFramePr>
        <p:xfrm>
          <a:off x="801474" y="2247901"/>
          <a:ext cx="7582354" cy="33784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37776"/>
                <a:gridCol w="3944578"/>
              </a:tblGrid>
              <a:tr h="30479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網路交友</a:t>
                      </a:r>
                      <a:endParaRPr lang="zh-TW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10957" marR="10957" marT="10957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一般交友</a:t>
                      </a:r>
                      <a:endParaRPr lang="zh-TW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10957" marR="10957" marT="10957" marB="0" anchor="ctr">
                    <a:solidFill>
                      <a:schemeClr val="accent1"/>
                    </a:solidFill>
                  </a:tcPr>
                </a:tc>
              </a:tr>
              <a:tr h="72317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u="none" strike="noStrike">
                          <a:effectLst/>
                        </a:rPr>
                        <a:t>網路交友可以跨越空間限制，藉由網路無國界的特性，有效率地擴大自我原本侷限的人際圈。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10957" marR="10957" marT="10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u="none" strike="noStrike">
                          <a:effectLst/>
                        </a:rPr>
                        <a:t>一般交友往往只能侷限於身旁原本認識的同學、同事，交友範疇較難擴展。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10957" marR="10957" marT="10957" marB="0" anchor="ctr"/>
                </a:tc>
              </a:tr>
              <a:tr h="66306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u="none" strike="noStrike" dirty="0">
                          <a:effectLst/>
                        </a:rPr>
                        <a:t>在虛擬的網路世界中看不清什麼是謊言，什麼是事實。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10957" marR="10957" marT="10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u="none" strike="noStrike">
                          <a:effectLst/>
                        </a:rPr>
                        <a:t>一般面對面交談，可看到對方臉部表情、說話語氣、身體語言、情緒、身體狀況等，較能真實看清對方。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10957" marR="10957" marT="10957" marB="0" anchor="ctr"/>
                </a:tc>
              </a:tr>
              <a:tr h="72317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u="none" strike="noStrike">
                          <a:effectLst/>
                        </a:rPr>
                        <a:t>網路交友，可即時傳遞情意，又無須對所說的話負責；在很短的時間內建構一種似真又浪漫的親密友誼。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10957" marR="10957" marT="10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u="none" strike="noStrike">
                          <a:effectLst/>
                        </a:rPr>
                        <a:t>一般交友則需經過真正的相處、時間考驗，慢慢發展出穩固的關係。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10957" marR="10957" marT="10957" marB="0" anchor="ctr"/>
                </a:tc>
              </a:tr>
              <a:tr h="9642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u="none" strike="noStrike">
                          <a:effectLst/>
                        </a:rPr>
                        <a:t>網路交友主要靠文字，文字會讓人在不自覺中進入美麗和幻想的空間，不像語言那樣就事論事，因而容易失去整體性的判斷。</a:t>
                      </a:r>
                      <a:endParaRPr lang="zh-TW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10957" marR="10957" marT="10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400" u="none" strike="noStrike" dirty="0">
                          <a:effectLst/>
                        </a:rPr>
                        <a:t>一般交友可從多方面觀察，判斷較正確。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10957" marR="10957" marT="10957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684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TW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 &amp; A</a:t>
            </a:r>
            <a:endParaRPr lang="zh-TW" altLang="en-US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606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12747" y="856800"/>
            <a:ext cx="7506059" cy="563362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TW" b="1" dirty="0" smtClean="0">
              <a:solidFill>
                <a:schemeClr val="accent6"/>
              </a:solidFill>
            </a:endParaRPr>
          </a:p>
          <a:p>
            <a:pPr marL="457200" lvl="1" indent="0">
              <a:buNone/>
            </a:pPr>
            <a:r>
              <a:rPr lang="zh-TW" altLang="en-US" dirty="0">
                <a:solidFill>
                  <a:schemeClr val="accent5"/>
                </a:solidFill>
              </a:rPr>
              <a:t>（一）討論區</a:t>
            </a:r>
            <a:r>
              <a:rPr lang="zh-TW" altLang="en-US" dirty="0" smtClean="0">
                <a:solidFill>
                  <a:schemeClr val="accent5"/>
                </a:solidFill>
              </a:rPr>
              <a:t>形式</a:t>
            </a:r>
            <a:endParaRPr lang="en-US" altLang="zh-TW" dirty="0" smtClean="0">
              <a:solidFill>
                <a:schemeClr val="accent5"/>
              </a:solidFill>
            </a:endParaRPr>
          </a:p>
          <a:p>
            <a:pPr marL="457200" lvl="1" indent="0">
              <a:buNone/>
            </a:pPr>
            <a:r>
              <a:rPr lang="en-US" altLang="zh-TW" sz="2000" b="1" dirty="0">
                <a:solidFill>
                  <a:schemeClr val="accent4">
                    <a:lumMod val="75000"/>
                  </a:schemeClr>
                </a:solidFill>
              </a:rPr>
              <a:t>1.</a:t>
            </a: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altLang="zh-TW" sz="2000" b="1" dirty="0">
                <a:solidFill>
                  <a:schemeClr val="accent4">
                    <a:lumMod val="75000"/>
                  </a:schemeClr>
                </a:solidFill>
              </a:rPr>
              <a:t>BBS</a:t>
            </a: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</a:rPr>
              <a:t>（</a:t>
            </a:r>
            <a:r>
              <a:rPr lang="en-US" altLang="zh-TW" sz="2000" b="1" dirty="0">
                <a:solidFill>
                  <a:schemeClr val="accent4">
                    <a:lumMod val="75000"/>
                  </a:schemeClr>
                </a:solidFill>
              </a:rPr>
              <a:t>Bulletin Board System</a:t>
            </a:r>
            <a:r>
              <a:rPr lang="zh-TW" altLang="en-US" sz="2000" b="1" dirty="0">
                <a:solidFill>
                  <a:schemeClr val="accent4">
                    <a:lumMod val="75000"/>
                  </a:schemeClr>
                </a:solidFill>
              </a:rPr>
              <a:t>，電子佈告欄系統）</a:t>
            </a:r>
            <a:endParaRPr lang="en-US" altLang="zh-TW" sz="2000" b="1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en-US" altLang="zh-TW" sz="2000" dirty="0"/>
              <a:t>PTT </a:t>
            </a:r>
            <a:r>
              <a:rPr lang="zh-TW" altLang="en-US" sz="2000" dirty="0"/>
              <a:t>批踢踢實業坊（</a:t>
            </a:r>
            <a:r>
              <a:rPr lang="en-US" altLang="zh-TW" sz="2000" dirty="0"/>
              <a:t>telnet://ptt.cc</a:t>
            </a:r>
            <a:r>
              <a:rPr lang="zh-TW" altLang="en-US" sz="2000" dirty="0"/>
              <a:t>）</a:t>
            </a:r>
            <a:endParaRPr lang="en-US" altLang="zh-TW" sz="2000" dirty="0"/>
          </a:p>
          <a:p>
            <a:pPr lvl="1"/>
            <a:r>
              <a:rPr lang="en-US" altLang="zh-TW" sz="2000" dirty="0"/>
              <a:t>DISP BBS</a:t>
            </a:r>
            <a:r>
              <a:rPr lang="zh-TW" altLang="en-US" sz="2000" dirty="0"/>
              <a:t>（</a:t>
            </a:r>
            <a:r>
              <a:rPr lang="en-US" altLang="zh-TW" sz="2000" dirty="0"/>
              <a:t>http://disp.cc/</a:t>
            </a:r>
            <a:r>
              <a:rPr lang="zh-TW" altLang="en-US" sz="2000" dirty="0"/>
              <a:t>）</a:t>
            </a:r>
            <a:endParaRPr lang="en-US" altLang="zh-TW" sz="2000" dirty="0"/>
          </a:p>
          <a:p>
            <a:pPr lvl="1"/>
            <a:endParaRPr lang="en-US" altLang="zh-TW" dirty="0">
              <a:solidFill>
                <a:schemeClr val="accent5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82" y="3760912"/>
            <a:ext cx="4236817" cy="30162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78480" y="6121092"/>
            <a:ext cx="934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 smtClean="0"/>
              <a:t>BBS</a:t>
            </a:r>
            <a:endParaRPr lang="zh-TW" altLang="en-US" dirty="0"/>
          </a:p>
        </p:txBody>
      </p:sp>
      <p:sp>
        <p:nvSpPr>
          <p:cNvPr id="7" name="標題 2"/>
          <p:cNvSpPr>
            <a:spLocks noGrp="1"/>
          </p:cNvSpPr>
          <p:nvPr>
            <p:ph type="title"/>
          </p:nvPr>
        </p:nvSpPr>
        <p:spPr>
          <a:xfrm>
            <a:off x="572991" y="510046"/>
            <a:ext cx="7886700" cy="1325563"/>
          </a:xfrm>
        </p:spPr>
        <p:txBody>
          <a:bodyPr/>
          <a:lstStyle/>
          <a:p>
            <a:r>
              <a:rPr lang="zh-TW" altLang="en-US" dirty="0" smtClean="0"/>
              <a:t>二、網路交友的途徑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062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28649" y="735105"/>
            <a:ext cx="7506059" cy="5441857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altLang="zh-TW" b="1" dirty="0" smtClean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</a:rPr>
              <a:t> 網路論壇（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</a:rPr>
              <a:t>Forum</a:t>
            </a: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</a:rPr>
              <a:t>）</a:t>
            </a:r>
            <a:endParaRPr lang="en-US" altLang="zh-TW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zh-TW" altLang="en-US" dirty="0"/>
              <a:t>一</a:t>
            </a:r>
            <a:r>
              <a:rPr lang="zh-TW" altLang="en-US" dirty="0" smtClean="0"/>
              <a:t>種</a:t>
            </a:r>
            <a:r>
              <a:rPr lang="zh-TW" altLang="en-US" dirty="0"/>
              <a:t>提供網路交流服務的系統，由「</a:t>
            </a:r>
            <a:r>
              <a:rPr lang="en-US" altLang="zh-TW" dirty="0"/>
              <a:t>BBS</a:t>
            </a:r>
            <a:r>
              <a:rPr lang="zh-TW" altLang="en-US" dirty="0"/>
              <a:t>」發展而來，通常簡稱為論壇，又稱討論區或討論版等等，是一種提供線上討論的程式，或由這些程式建立的以線上討論為主的網站。</a:t>
            </a:r>
            <a:endParaRPr lang="en-US" altLang="zh-TW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8CCCC-EB6A-4525-9CB7-A5F54915A359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656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簡報樣式-20131211">
  <a:themeElements>
    <a:clrScheme name="自訂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30A0"/>
      </a:hlink>
      <a:folHlink>
        <a:srgbClr val="7030A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沉穩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計算機概論.投影片範本.potx" id="{388A6415-17F8-4AFF-8809-7931B429B839}" vid="{BDD08744-6387-4054-8AF6-1BE8EF8ADA0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簡報樣式-20131211</Template>
  <TotalTime>432</TotalTime>
  <Words>3207</Words>
  <Application>Microsoft Office PowerPoint</Application>
  <PresentationFormat>如螢幕大小 (4:3)</PresentationFormat>
  <Paragraphs>274</Paragraphs>
  <Slides>70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70</vt:i4>
      </vt:variant>
    </vt:vector>
  </HeadingPairs>
  <TitlesOfParts>
    <vt:vector size="71" baseType="lpstr">
      <vt:lpstr>簡報樣式-20131211</vt:lpstr>
      <vt:lpstr>PowerPoint 簡報</vt:lpstr>
      <vt:lpstr>壹、靈根孕育源流出</vt:lpstr>
      <vt:lpstr>故事緣起…(1/2)</vt:lpstr>
      <vt:lpstr>故事緣起…(2/2)</vt:lpstr>
      <vt:lpstr>PowerPoint 簡報</vt:lpstr>
      <vt:lpstr>貳、悟徹網路妙真理</vt:lpstr>
      <vt:lpstr>一、什麼是網路交友？</vt:lpstr>
      <vt:lpstr>二、網路交友的途徑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三、網路交友吸引人的特質</vt:lpstr>
      <vt:lpstr>PowerPoint 簡報</vt:lpstr>
      <vt:lpstr>四、網路交友容易產生危險的因素</vt:lpstr>
      <vt:lpstr>五、網路交友現況</vt:lpstr>
      <vt:lpstr>六、網路交友的影響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參、資訊山下定心猿</vt:lpstr>
      <vt:lpstr>一、透過 5W 思考法，協助判斷網友資訊</vt:lpstr>
      <vt:lpstr>PowerPoint 簡報</vt:lpstr>
      <vt:lpstr>二、網路交友安全守則</vt:lpstr>
      <vt:lpstr>PowerPoint 簡報</vt:lpstr>
      <vt:lpstr>PowerPoint 簡報</vt:lpstr>
      <vt:lpstr>PowerPoint 簡報</vt:lpstr>
      <vt:lpstr>三、網友性侵防治 3 階段建議</vt:lpstr>
      <vt:lpstr>PowerPoint 簡報</vt:lpstr>
      <vt:lpstr>PowerPoint 簡報</vt:lpstr>
      <vt:lpstr>PowerPoint 簡報</vt:lpstr>
      <vt:lpstr>四、網路交友可能衍生的相關問題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肆、功成圓滿見真如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伍、西天取經傳正念</vt:lpstr>
      <vt:lpstr>一、進一步了解可參閱</vt:lpstr>
      <vt:lpstr>PowerPoint 簡報</vt:lpstr>
      <vt:lpstr>二、本文參考資料</vt:lpstr>
      <vt:lpstr>PowerPoint 簡報</vt:lpstr>
      <vt:lpstr>PowerPoint 簡報</vt:lpstr>
      <vt:lpstr>PowerPoint 簡報</vt:lpstr>
      <vt:lpstr>PowerPoint 簡報</vt:lpstr>
      <vt:lpstr>PowerPoint 簡報</vt:lpstr>
      <vt:lpstr>三、參考答案</vt:lpstr>
      <vt:lpstr>PowerPoint 簡報</vt:lpstr>
      <vt:lpstr>PowerPoint 簡報</vt:lpstr>
      <vt:lpstr>PowerPoint 簡報</vt:lpstr>
      <vt:lpstr>PowerPoint 簡報</vt:lpstr>
      <vt:lpstr>Q &amp; 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</dc:creator>
  <cp:lastModifiedBy>mingchilee</cp:lastModifiedBy>
  <cp:revision>143</cp:revision>
  <dcterms:created xsi:type="dcterms:W3CDTF">2013-09-10T06:15:03Z</dcterms:created>
  <dcterms:modified xsi:type="dcterms:W3CDTF">2014-01-13T13:46:03Z</dcterms:modified>
</cp:coreProperties>
</file>