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60"/>
  </p:notesMasterIdLst>
  <p:sldIdLst>
    <p:sldId id="397" r:id="rId2"/>
    <p:sldId id="391" r:id="rId3"/>
    <p:sldId id="398" r:id="rId4"/>
    <p:sldId id="269" r:id="rId5"/>
    <p:sldId id="353" r:id="rId6"/>
    <p:sldId id="274" r:id="rId7"/>
    <p:sldId id="399" r:id="rId8"/>
    <p:sldId id="334" r:id="rId9"/>
    <p:sldId id="354" r:id="rId10"/>
    <p:sldId id="335" r:id="rId11"/>
    <p:sldId id="336" r:id="rId12"/>
    <p:sldId id="338" r:id="rId13"/>
    <p:sldId id="400" r:id="rId14"/>
    <p:sldId id="339" r:id="rId15"/>
    <p:sldId id="340" r:id="rId16"/>
    <p:sldId id="348" r:id="rId17"/>
    <p:sldId id="341" r:id="rId18"/>
    <p:sldId id="356" r:id="rId19"/>
    <p:sldId id="342" r:id="rId20"/>
    <p:sldId id="357" r:id="rId21"/>
    <p:sldId id="343" r:id="rId22"/>
    <p:sldId id="349" r:id="rId23"/>
    <p:sldId id="344" r:id="rId24"/>
    <p:sldId id="350" r:id="rId25"/>
    <p:sldId id="345" r:id="rId26"/>
    <p:sldId id="359" r:id="rId27"/>
    <p:sldId id="346" r:id="rId28"/>
    <p:sldId id="366" r:id="rId29"/>
    <p:sldId id="360" r:id="rId30"/>
    <p:sldId id="347" r:id="rId31"/>
    <p:sldId id="362" r:id="rId32"/>
    <p:sldId id="363" r:id="rId33"/>
    <p:sldId id="364" r:id="rId34"/>
    <p:sldId id="367" r:id="rId35"/>
    <p:sldId id="368" r:id="rId36"/>
    <p:sldId id="389" r:id="rId37"/>
    <p:sldId id="365" r:id="rId38"/>
    <p:sldId id="369" r:id="rId39"/>
    <p:sldId id="351" r:id="rId40"/>
    <p:sldId id="352" r:id="rId41"/>
    <p:sldId id="370" r:id="rId42"/>
    <p:sldId id="372" r:id="rId43"/>
    <p:sldId id="396" r:id="rId44"/>
    <p:sldId id="401" r:id="rId45"/>
    <p:sldId id="267" r:id="rId46"/>
    <p:sldId id="375" r:id="rId47"/>
    <p:sldId id="376" r:id="rId48"/>
    <p:sldId id="378" r:id="rId49"/>
    <p:sldId id="386" r:id="rId50"/>
    <p:sldId id="379" r:id="rId51"/>
    <p:sldId id="380" r:id="rId52"/>
    <p:sldId id="381" r:id="rId53"/>
    <p:sldId id="387" r:id="rId54"/>
    <p:sldId id="395" r:id="rId55"/>
    <p:sldId id="273" r:id="rId56"/>
    <p:sldId id="333" r:id="rId57"/>
    <p:sldId id="377" r:id="rId58"/>
    <p:sldId id="402" r:id="rId5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3" autoAdjust="0"/>
    <p:restoredTop sz="86411" autoAdjust="0"/>
  </p:normalViewPr>
  <p:slideViewPr>
    <p:cSldViewPr snapToGrid="0">
      <p:cViewPr>
        <p:scale>
          <a:sx n="120" d="100"/>
          <a:sy n="120" d="100"/>
        </p:scale>
        <p:origin x="-65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8" y="472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F84B6-E0AA-4917-AEB0-8620A26874A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C916BCD-DCC0-4E5D-90DE-48DE4C5A98A5}">
      <dgm:prSet phldrT="[文字]"/>
      <dgm:spPr/>
      <dgm:t>
        <a:bodyPr/>
        <a:lstStyle/>
        <a:p>
          <a:r>
            <a:rPr lang="zh-TW" altLang="en-US" b="1" dirty="0" smtClean="0"/>
            <a:t>智慧財產權</a:t>
          </a:r>
          <a:endParaRPr lang="zh-TW" altLang="en-US" b="1" dirty="0"/>
        </a:p>
      </dgm:t>
    </dgm:pt>
    <dgm:pt modelId="{85F7B6F3-29CB-4BCE-B37F-F608B01FB78F}" type="parTrans" cxnId="{9C83B796-75D8-43D4-8BAC-947CC9786F80}">
      <dgm:prSet/>
      <dgm:spPr/>
      <dgm:t>
        <a:bodyPr/>
        <a:lstStyle/>
        <a:p>
          <a:endParaRPr lang="zh-TW" altLang="en-US"/>
        </a:p>
      </dgm:t>
    </dgm:pt>
    <dgm:pt modelId="{CEFA6E82-7237-46C9-8EE2-452916FA8118}" type="sibTrans" cxnId="{9C83B796-75D8-43D4-8BAC-947CC9786F80}">
      <dgm:prSet/>
      <dgm:spPr/>
      <dgm:t>
        <a:bodyPr/>
        <a:lstStyle/>
        <a:p>
          <a:endParaRPr lang="zh-TW" altLang="en-US"/>
        </a:p>
      </dgm:t>
    </dgm:pt>
    <dgm:pt modelId="{C0905474-EEFD-480B-B99A-977299BE36DE}">
      <dgm:prSet phldrT="[文字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chemeClr val="tx1"/>
              </a:solidFill>
            </a:rPr>
            <a:t>著作權</a:t>
          </a:r>
        </a:p>
        <a:p>
          <a:pPr>
            <a:spcAft>
              <a:spcPts val="0"/>
            </a:spcAft>
          </a:pPr>
          <a:r>
            <a:rPr lang="zh-TW" altLang="en-US" sz="1600" dirty="0" smtClean="0">
              <a:solidFill>
                <a:schemeClr val="tx1"/>
              </a:solidFill>
            </a:rPr>
            <a:t>保護創作的</a:t>
          </a:r>
        </a:p>
        <a:p>
          <a:pPr>
            <a:spcAft>
              <a:spcPts val="0"/>
            </a:spcAft>
          </a:pPr>
          <a:r>
            <a:rPr lang="zh-TW" altLang="en-US" sz="1600" dirty="0" smtClean="0">
              <a:solidFill>
                <a:schemeClr val="tx1"/>
              </a:solidFill>
            </a:rPr>
            <a:t>表達與形式</a:t>
          </a:r>
          <a:endParaRPr lang="zh-TW" altLang="en-US" sz="1600" dirty="0">
            <a:solidFill>
              <a:schemeClr val="tx1"/>
            </a:solidFill>
          </a:endParaRPr>
        </a:p>
      </dgm:t>
    </dgm:pt>
    <dgm:pt modelId="{5CA5CB68-ED3E-4918-87DA-A76945CB5F5E}" type="parTrans" cxnId="{850462FD-80AA-47E1-BB40-C397EF2CAAB2}">
      <dgm:prSet/>
      <dgm:spPr/>
      <dgm:t>
        <a:bodyPr/>
        <a:lstStyle/>
        <a:p>
          <a:endParaRPr lang="zh-TW" altLang="en-US"/>
        </a:p>
      </dgm:t>
    </dgm:pt>
    <dgm:pt modelId="{2DEF32DA-0D84-4656-9A04-9A6EB7015E8F}" type="sibTrans" cxnId="{850462FD-80AA-47E1-BB40-C397EF2CAAB2}">
      <dgm:prSet/>
      <dgm:spPr/>
      <dgm:t>
        <a:bodyPr/>
        <a:lstStyle/>
        <a:p>
          <a:endParaRPr lang="zh-TW" altLang="en-US"/>
        </a:p>
      </dgm:t>
    </dgm:pt>
    <dgm:pt modelId="{603A42D8-72FC-45FA-AF7E-1099314A6059}">
      <dgm:prSet phldrT="[文字]" custT="1"/>
      <dgm:spPr/>
      <dgm:t>
        <a:bodyPr/>
        <a:lstStyle/>
        <a:p>
          <a:r>
            <a:rPr lang="zh-TW" altLang="en-US" sz="2000" b="1" dirty="0" smtClean="0"/>
            <a:t>商標權</a:t>
          </a:r>
          <a:endParaRPr lang="zh-TW" altLang="en-US" sz="2000" b="1" dirty="0"/>
        </a:p>
      </dgm:t>
    </dgm:pt>
    <dgm:pt modelId="{A03CC021-0036-4BBD-A14B-065F757B441D}" type="parTrans" cxnId="{4E00C7DD-783C-4B56-BA4B-B952547ABC8B}">
      <dgm:prSet/>
      <dgm:spPr/>
      <dgm:t>
        <a:bodyPr/>
        <a:lstStyle/>
        <a:p>
          <a:endParaRPr lang="zh-TW" altLang="en-US"/>
        </a:p>
      </dgm:t>
    </dgm:pt>
    <dgm:pt modelId="{3AF1B2C3-1D0D-4D97-9C00-E70A05DF68B9}" type="sibTrans" cxnId="{4E00C7DD-783C-4B56-BA4B-B952547ABC8B}">
      <dgm:prSet/>
      <dgm:spPr/>
      <dgm:t>
        <a:bodyPr/>
        <a:lstStyle/>
        <a:p>
          <a:endParaRPr lang="zh-TW" altLang="en-US"/>
        </a:p>
      </dgm:t>
    </dgm:pt>
    <dgm:pt modelId="{B77FF14E-A78C-44B0-B608-DC76DA5BF8D0}">
      <dgm:prSet phldrT="[文字]" custT="1"/>
      <dgm:spPr/>
      <dgm:t>
        <a:bodyPr/>
        <a:lstStyle/>
        <a:p>
          <a:r>
            <a:rPr lang="zh-TW" altLang="en-US" sz="2000" b="1" dirty="0" smtClean="0"/>
            <a:t>其他</a:t>
          </a:r>
          <a:r>
            <a:rPr lang="en-US" altLang="zh-TW" sz="2000" b="1" dirty="0" smtClean="0"/>
            <a:t>…</a:t>
          </a:r>
          <a:endParaRPr lang="zh-TW" altLang="en-US" sz="2000" b="1" dirty="0"/>
        </a:p>
      </dgm:t>
    </dgm:pt>
    <dgm:pt modelId="{0D9C364E-C2E8-4DC1-8923-F9E0FC3EE21B}" type="parTrans" cxnId="{90B84717-3F59-4A88-B63E-ED43E7B89ABA}">
      <dgm:prSet/>
      <dgm:spPr/>
      <dgm:t>
        <a:bodyPr/>
        <a:lstStyle/>
        <a:p>
          <a:endParaRPr lang="zh-TW" altLang="en-US"/>
        </a:p>
      </dgm:t>
    </dgm:pt>
    <dgm:pt modelId="{6E958A65-D97E-4A3B-9D65-08A307C380DC}" type="sibTrans" cxnId="{90B84717-3F59-4A88-B63E-ED43E7B89ABA}">
      <dgm:prSet/>
      <dgm:spPr/>
      <dgm:t>
        <a:bodyPr/>
        <a:lstStyle/>
        <a:p>
          <a:endParaRPr lang="zh-TW" altLang="en-US"/>
        </a:p>
      </dgm:t>
    </dgm:pt>
    <dgm:pt modelId="{1B784579-362C-4E5F-9350-2BB33308E1D8}">
      <dgm:prSet phldrT="[文字]" custT="1"/>
      <dgm:spPr/>
      <dgm:t>
        <a:bodyPr/>
        <a:lstStyle/>
        <a:p>
          <a:r>
            <a:rPr lang="zh-TW" altLang="en-US" sz="2000" b="1" dirty="0" smtClean="0"/>
            <a:t>專利權</a:t>
          </a:r>
          <a:endParaRPr lang="zh-TW" altLang="en-US" sz="2000" b="1" dirty="0"/>
        </a:p>
      </dgm:t>
    </dgm:pt>
    <dgm:pt modelId="{6DE32CE1-F517-424D-88B4-86943607C74E}" type="parTrans" cxnId="{FDB8E41A-4C72-45EB-9811-FED0526D1011}">
      <dgm:prSet/>
      <dgm:spPr/>
      <dgm:t>
        <a:bodyPr/>
        <a:lstStyle/>
        <a:p>
          <a:endParaRPr lang="zh-TW" altLang="en-US"/>
        </a:p>
      </dgm:t>
    </dgm:pt>
    <dgm:pt modelId="{6588D813-6640-4118-B080-69420D970499}" type="sibTrans" cxnId="{FDB8E41A-4C72-45EB-9811-FED0526D1011}">
      <dgm:prSet/>
      <dgm:spPr/>
      <dgm:t>
        <a:bodyPr/>
        <a:lstStyle/>
        <a:p>
          <a:endParaRPr lang="zh-TW" altLang="en-US"/>
        </a:p>
      </dgm:t>
    </dgm:pt>
    <dgm:pt modelId="{D026AFEA-05CA-4B37-A8C4-E5CBC5A05659}" type="pres">
      <dgm:prSet presAssocID="{044F84B6-E0AA-4917-AEB0-8620A26874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A5802A2-45C1-4FC3-8A62-04705B46D796}" type="pres">
      <dgm:prSet presAssocID="{1C916BCD-DCC0-4E5D-90DE-48DE4C5A98A5}" presName="centerShape" presStyleLbl="node0" presStyleIdx="0" presStyleCnt="1" custScaleX="102377"/>
      <dgm:spPr/>
      <dgm:t>
        <a:bodyPr/>
        <a:lstStyle/>
        <a:p>
          <a:endParaRPr lang="zh-TW" altLang="en-US"/>
        </a:p>
      </dgm:t>
    </dgm:pt>
    <dgm:pt modelId="{E6C7FBCD-4F0A-4C3B-94EF-1A39800E9D7B}" type="pres">
      <dgm:prSet presAssocID="{C0905474-EEFD-480B-B99A-977299BE36DE}" presName="node" presStyleLbl="node1" presStyleIdx="0" presStyleCnt="4" custScaleX="153742" custScaleY="1500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EA6222-AB4D-4983-AC98-417A1D1320F7}" type="pres">
      <dgm:prSet presAssocID="{C0905474-EEFD-480B-B99A-977299BE36DE}" presName="dummy" presStyleCnt="0"/>
      <dgm:spPr/>
    </dgm:pt>
    <dgm:pt modelId="{3BAFA6B5-7934-4653-BA8F-516FC2527930}" type="pres">
      <dgm:prSet presAssocID="{2DEF32DA-0D84-4656-9A04-9A6EB7015E8F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DE168E87-176A-4552-B7AD-06C3FED4569A}" type="pres">
      <dgm:prSet presAssocID="{603A42D8-72FC-45FA-AF7E-1099314A60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5520FD-690B-4CF4-8934-5BCF9F5E2C7E}" type="pres">
      <dgm:prSet presAssocID="{603A42D8-72FC-45FA-AF7E-1099314A6059}" presName="dummy" presStyleCnt="0"/>
      <dgm:spPr/>
    </dgm:pt>
    <dgm:pt modelId="{B5A3406E-7ED9-4764-8639-9E8E59FA0EFB}" type="pres">
      <dgm:prSet presAssocID="{3AF1B2C3-1D0D-4D97-9C00-E70A05DF68B9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E7907586-B1D6-4D29-B1D3-304440829B0E}" type="pres">
      <dgm:prSet presAssocID="{B77FF14E-A78C-44B0-B608-DC76DA5BF8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935AA4-431D-4EAD-83AB-95F7D59EAD82}" type="pres">
      <dgm:prSet presAssocID="{B77FF14E-A78C-44B0-B608-DC76DA5BF8D0}" presName="dummy" presStyleCnt="0"/>
      <dgm:spPr/>
    </dgm:pt>
    <dgm:pt modelId="{6378616D-1616-450A-B955-3D90E6AC4592}" type="pres">
      <dgm:prSet presAssocID="{6E958A65-D97E-4A3B-9D65-08A307C380DC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6FD61667-D1A1-44D7-8E7A-AF4A8463DDE1}" type="pres">
      <dgm:prSet presAssocID="{1B784579-362C-4E5F-9350-2BB33308E1D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A5B506-832A-49AA-8302-4FCACC3E5E79}" type="pres">
      <dgm:prSet presAssocID="{1B784579-362C-4E5F-9350-2BB33308E1D8}" presName="dummy" presStyleCnt="0"/>
      <dgm:spPr/>
    </dgm:pt>
    <dgm:pt modelId="{2DDC2E69-4B92-48A8-B042-FF3F89F84162}" type="pres">
      <dgm:prSet presAssocID="{6588D813-6640-4118-B080-69420D970499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5A7224A5-0737-4105-991B-6AFFAE9EC69C}" type="presOf" srcId="{6E958A65-D97E-4A3B-9D65-08A307C380DC}" destId="{6378616D-1616-450A-B955-3D90E6AC4592}" srcOrd="0" destOrd="0" presId="urn:microsoft.com/office/officeart/2005/8/layout/radial6"/>
    <dgm:cxn modelId="{FDB8E41A-4C72-45EB-9811-FED0526D1011}" srcId="{1C916BCD-DCC0-4E5D-90DE-48DE4C5A98A5}" destId="{1B784579-362C-4E5F-9350-2BB33308E1D8}" srcOrd="3" destOrd="0" parTransId="{6DE32CE1-F517-424D-88B4-86943607C74E}" sibTransId="{6588D813-6640-4118-B080-69420D970499}"/>
    <dgm:cxn modelId="{9C83B796-75D8-43D4-8BAC-947CC9786F80}" srcId="{044F84B6-E0AA-4917-AEB0-8620A26874A7}" destId="{1C916BCD-DCC0-4E5D-90DE-48DE4C5A98A5}" srcOrd="0" destOrd="0" parTransId="{85F7B6F3-29CB-4BCE-B37F-F608B01FB78F}" sibTransId="{CEFA6E82-7237-46C9-8EE2-452916FA8118}"/>
    <dgm:cxn modelId="{42EDDEF6-D477-4144-9790-9754254539A9}" type="presOf" srcId="{1B784579-362C-4E5F-9350-2BB33308E1D8}" destId="{6FD61667-D1A1-44D7-8E7A-AF4A8463DDE1}" srcOrd="0" destOrd="0" presId="urn:microsoft.com/office/officeart/2005/8/layout/radial6"/>
    <dgm:cxn modelId="{99A7EA85-395E-4B0C-B5B3-4E00CE364A07}" type="presOf" srcId="{B77FF14E-A78C-44B0-B608-DC76DA5BF8D0}" destId="{E7907586-B1D6-4D29-B1D3-304440829B0E}" srcOrd="0" destOrd="0" presId="urn:microsoft.com/office/officeart/2005/8/layout/radial6"/>
    <dgm:cxn modelId="{4E00C7DD-783C-4B56-BA4B-B952547ABC8B}" srcId="{1C916BCD-DCC0-4E5D-90DE-48DE4C5A98A5}" destId="{603A42D8-72FC-45FA-AF7E-1099314A6059}" srcOrd="1" destOrd="0" parTransId="{A03CC021-0036-4BBD-A14B-065F757B441D}" sibTransId="{3AF1B2C3-1D0D-4D97-9C00-E70A05DF68B9}"/>
    <dgm:cxn modelId="{3AFA60BC-5898-4F90-9D45-E6D026F7CE95}" type="presOf" srcId="{603A42D8-72FC-45FA-AF7E-1099314A6059}" destId="{DE168E87-176A-4552-B7AD-06C3FED4569A}" srcOrd="0" destOrd="0" presId="urn:microsoft.com/office/officeart/2005/8/layout/radial6"/>
    <dgm:cxn modelId="{BFC8413D-5351-4AC1-AA59-62CCD60CA530}" type="presOf" srcId="{1C916BCD-DCC0-4E5D-90DE-48DE4C5A98A5}" destId="{1A5802A2-45C1-4FC3-8A62-04705B46D796}" srcOrd="0" destOrd="0" presId="urn:microsoft.com/office/officeart/2005/8/layout/radial6"/>
    <dgm:cxn modelId="{78955702-1D9A-4720-8652-20FB67BB9086}" type="presOf" srcId="{6588D813-6640-4118-B080-69420D970499}" destId="{2DDC2E69-4B92-48A8-B042-FF3F89F84162}" srcOrd="0" destOrd="0" presId="urn:microsoft.com/office/officeart/2005/8/layout/radial6"/>
    <dgm:cxn modelId="{90B84717-3F59-4A88-B63E-ED43E7B89ABA}" srcId="{1C916BCD-DCC0-4E5D-90DE-48DE4C5A98A5}" destId="{B77FF14E-A78C-44B0-B608-DC76DA5BF8D0}" srcOrd="2" destOrd="0" parTransId="{0D9C364E-C2E8-4DC1-8923-F9E0FC3EE21B}" sibTransId="{6E958A65-D97E-4A3B-9D65-08A307C380DC}"/>
    <dgm:cxn modelId="{50931E8D-BBB9-472B-A366-F12BAD82735C}" type="presOf" srcId="{044F84B6-E0AA-4917-AEB0-8620A26874A7}" destId="{D026AFEA-05CA-4B37-A8C4-E5CBC5A05659}" srcOrd="0" destOrd="0" presId="urn:microsoft.com/office/officeart/2005/8/layout/radial6"/>
    <dgm:cxn modelId="{F88FF121-B266-4E49-948E-27B23DD483AC}" type="presOf" srcId="{C0905474-EEFD-480B-B99A-977299BE36DE}" destId="{E6C7FBCD-4F0A-4C3B-94EF-1A39800E9D7B}" srcOrd="0" destOrd="0" presId="urn:microsoft.com/office/officeart/2005/8/layout/radial6"/>
    <dgm:cxn modelId="{0271AE22-2A72-491C-A1C8-C5593D5CF662}" type="presOf" srcId="{3AF1B2C3-1D0D-4D97-9C00-E70A05DF68B9}" destId="{B5A3406E-7ED9-4764-8639-9E8E59FA0EFB}" srcOrd="0" destOrd="0" presId="urn:microsoft.com/office/officeart/2005/8/layout/radial6"/>
    <dgm:cxn modelId="{850462FD-80AA-47E1-BB40-C397EF2CAAB2}" srcId="{1C916BCD-DCC0-4E5D-90DE-48DE4C5A98A5}" destId="{C0905474-EEFD-480B-B99A-977299BE36DE}" srcOrd="0" destOrd="0" parTransId="{5CA5CB68-ED3E-4918-87DA-A76945CB5F5E}" sibTransId="{2DEF32DA-0D84-4656-9A04-9A6EB7015E8F}"/>
    <dgm:cxn modelId="{298FDCC2-AE28-4DE0-A9A7-D443599AE7FD}" type="presOf" srcId="{2DEF32DA-0D84-4656-9A04-9A6EB7015E8F}" destId="{3BAFA6B5-7934-4653-BA8F-516FC2527930}" srcOrd="0" destOrd="0" presId="urn:microsoft.com/office/officeart/2005/8/layout/radial6"/>
    <dgm:cxn modelId="{95E4B95D-F15D-464F-9A6E-21188A94D47A}" type="presParOf" srcId="{D026AFEA-05CA-4B37-A8C4-E5CBC5A05659}" destId="{1A5802A2-45C1-4FC3-8A62-04705B46D796}" srcOrd="0" destOrd="0" presId="urn:microsoft.com/office/officeart/2005/8/layout/radial6"/>
    <dgm:cxn modelId="{FC59EC24-2EEC-4658-8DF7-A8337F40A655}" type="presParOf" srcId="{D026AFEA-05CA-4B37-A8C4-E5CBC5A05659}" destId="{E6C7FBCD-4F0A-4C3B-94EF-1A39800E9D7B}" srcOrd="1" destOrd="0" presId="urn:microsoft.com/office/officeart/2005/8/layout/radial6"/>
    <dgm:cxn modelId="{D3FFB7F8-8307-4C3D-AAE5-9226D3619299}" type="presParOf" srcId="{D026AFEA-05CA-4B37-A8C4-E5CBC5A05659}" destId="{4DEA6222-AB4D-4983-AC98-417A1D1320F7}" srcOrd="2" destOrd="0" presId="urn:microsoft.com/office/officeart/2005/8/layout/radial6"/>
    <dgm:cxn modelId="{417D01DB-5CC3-4904-ADC8-69887E0AA6EC}" type="presParOf" srcId="{D026AFEA-05CA-4B37-A8C4-E5CBC5A05659}" destId="{3BAFA6B5-7934-4653-BA8F-516FC2527930}" srcOrd="3" destOrd="0" presId="urn:microsoft.com/office/officeart/2005/8/layout/radial6"/>
    <dgm:cxn modelId="{059CB6F4-472A-45FC-99A6-11018FE459B7}" type="presParOf" srcId="{D026AFEA-05CA-4B37-A8C4-E5CBC5A05659}" destId="{DE168E87-176A-4552-B7AD-06C3FED4569A}" srcOrd="4" destOrd="0" presId="urn:microsoft.com/office/officeart/2005/8/layout/radial6"/>
    <dgm:cxn modelId="{38008306-5D9E-4759-8368-D7A83C9D205C}" type="presParOf" srcId="{D026AFEA-05CA-4B37-A8C4-E5CBC5A05659}" destId="{EB5520FD-690B-4CF4-8934-5BCF9F5E2C7E}" srcOrd="5" destOrd="0" presId="urn:microsoft.com/office/officeart/2005/8/layout/radial6"/>
    <dgm:cxn modelId="{91DE16CA-C107-4DA5-B028-E1DA87B6009C}" type="presParOf" srcId="{D026AFEA-05CA-4B37-A8C4-E5CBC5A05659}" destId="{B5A3406E-7ED9-4764-8639-9E8E59FA0EFB}" srcOrd="6" destOrd="0" presId="urn:microsoft.com/office/officeart/2005/8/layout/radial6"/>
    <dgm:cxn modelId="{DFDFBB1A-8406-47F6-AF50-EF4C740CB1B6}" type="presParOf" srcId="{D026AFEA-05CA-4B37-A8C4-E5CBC5A05659}" destId="{E7907586-B1D6-4D29-B1D3-304440829B0E}" srcOrd="7" destOrd="0" presId="urn:microsoft.com/office/officeart/2005/8/layout/radial6"/>
    <dgm:cxn modelId="{03225A88-7A66-4EC4-9E8D-784104FE5F96}" type="presParOf" srcId="{D026AFEA-05CA-4B37-A8C4-E5CBC5A05659}" destId="{FA935AA4-431D-4EAD-83AB-95F7D59EAD82}" srcOrd="8" destOrd="0" presId="urn:microsoft.com/office/officeart/2005/8/layout/radial6"/>
    <dgm:cxn modelId="{F1819C26-E9CA-4977-A837-BAA0FC5B34FD}" type="presParOf" srcId="{D026AFEA-05CA-4B37-A8C4-E5CBC5A05659}" destId="{6378616D-1616-450A-B955-3D90E6AC4592}" srcOrd="9" destOrd="0" presId="urn:microsoft.com/office/officeart/2005/8/layout/radial6"/>
    <dgm:cxn modelId="{B5A94A65-73C9-4832-A23E-F0118D39DD54}" type="presParOf" srcId="{D026AFEA-05CA-4B37-A8C4-E5CBC5A05659}" destId="{6FD61667-D1A1-44D7-8E7A-AF4A8463DDE1}" srcOrd="10" destOrd="0" presId="urn:microsoft.com/office/officeart/2005/8/layout/radial6"/>
    <dgm:cxn modelId="{FBBA3665-D562-4EE8-ACF8-09DED293D349}" type="presParOf" srcId="{D026AFEA-05CA-4B37-A8C4-E5CBC5A05659}" destId="{E3A5B506-832A-49AA-8302-4FCACC3E5E79}" srcOrd="11" destOrd="0" presId="urn:microsoft.com/office/officeart/2005/8/layout/radial6"/>
    <dgm:cxn modelId="{BC8564CC-1DDA-4115-BD18-2C4049FD2E3A}" type="presParOf" srcId="{D026AFEA-05CA-4B37-A8C4-E5CBC5A05659}" destId="{2DDC2E69-4B92-48A8-B042-FF3F89F8416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80E2C-D599-4FDD-AEB2-0D8D58122ED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48199B2-2124-40FA-9CEA-25767652ACA7}">
      <dgm:prSet phldrT="[文字]"/>
      <dgm:spPr/>
      <dgm:t>
        <a:bodyPr/>
        <a:lstStyle/>
        <a:p>
          <a:r>
            <a:rPr lang="zh-TW" altLang="en-US" dirty="0" smtClean="0"/>
            <a:t>範例一</a:t>
          </a:r>
          <a:endParaRPr lang="zh-TW" altLang="en-US" dirty="0"/>
        </a:p>
      </dgm:t>
    </dgm:pt>
    <dgm:pt modelId="{25ADDBA3-715F-4FC1-9B5C-C0C7883F12BD}" type="parTrans" cxnId="{2E4A0E39-0096-4D45-93D8-670F1F133314}">
      <dgm:prSet/>
      <dgm:spPr/>
      <dgm:t>
        <a:bodyPr/>
        <a:lstStyle/>
        <a:p>
          <a:endParaRPr lang="zh-TW" altLang="en-US"/>
        </a:p>
      </dgm:t>
    </dgm:pt>
    <dgm:pt modelId="{C9466AF8-E9AD-4B3D-96F1-49E3375CE090}" type="sibTrans" cxnId="{2E4A0E39-0096-4D45-93D8-670F1F133314}">
      <dgm:prSet/>
      <dgm:spPr/>
      <dgm:t>
        <a:bodyPr/>
        <a:lstStyle/>
        <a:p>
          <a:endParaRPr lang="zh-TW" altLang="en-US"/>
        </a:p>
      </dgm:t>
    </dgm:pt>
    <dgm:pt modelId="{F5755A38-72D0-4B40-8A4C-5746A7903E5D}">
      <dgm:prSet phldrT="[文字]" custT="1"/>
      <dgm:spPr/>
      <dgm:t>
        <a:bodyPr/>
        <a:lstStyle/>
        <a:p>
          <a:r>
            <a:rPr lang="en-US" altLang="zh-TW" sz="1600" dirty="0" smtClean="0"/>
            <a:t>OO</a:t>
          </a:r>
          <a:r>
            <a:rPr lang="zh-TW" altLang="zh-TW" sz="1600" dirty="0" smtClean="0"/>
            <a:t>公司</a:t>
          </a:r>
          <a:r>
            <a:rPr lang="en-US" altLang="zh-TW" sz="1600" dirty="0" smtClean="0"/>
            <a:t>©2008-2015.</a:t>
          </a:r>
        </a:p>
        <a:p>
          <a:r>
            <a:rPr lang="en-US" altLang="zh-TW" sz="1600" dirty="0" smtClean="0"/>
            <a:t>All Rights Reserved.</a:t>
          </a:r>
          <a:endParaRPr lang="zh-TW" altLang="en-US" sz="1600" dirty="0"/>
        </a:p>
      </dgm:t>
    </dgm:pt>
    <dgm:pt modelId="{E2DB5BBE-DB6C-4415-94D1-BC4745E4394E}" type="parTrans" cxnId="{702AF9DD-C38C-4A05-8240-B4A462F4F929}">
      <dgm:prSet/>
      <dgm:spPr/>
      <dgm:t>
        <a:bodyPr/>
        <a:lstStyle/>
        <a:p>
          <a:endParaRPr lang="zh-TW" altLang="en-US"/>
        </a:p>
      </dgm:t>
    </dgm:pt>
    <dgm:pt modelId="{790B1EF0-DE4E-4DE9-BC3E-F42EC1EFDF61}" type="sibTrans" cxnId="{702AF9DD-C38C-4A05-8240-B4A462F4F929}">
      <dgm:prSet/>
      <dgm:spPr/>
      <dgm:t>
        <a:bodyPr/>
        <a:lstStyle/>
        <a:p>
          <a:endParaRPr lang="zh-TW" altLang="en-US"/>
        </a:p>
      </dgm:t>
    </dgm:pt>
    <dgm:pt modelId="{E09939F0-9EA1-4B37-A0D2-5A342E147ED9}">
      <dgm:prSet phldrT="[文字]"/>
      <dgm:spPr/>
      <dgm:t>
        <a:bodyPr/>
        <a:lstStyle/>
        <a:p>
          <a:r>
            <a:rPr lang="zh-TW" altLang="en-US" dirty="0" smtClean="0"/>
            <a:t>範例二</a:t>
          </a:r>
          <a:endParaRPr lang="zh-TW" altLang="en-US" dirty="0"/>
        </a:p>
      </dgm:t>
    </dgm:pt>
    <dgm:pt modelId="{6D312D24-70F8-4E8A-8C58-3562202C4BD6}" type="parTrans" cxnId="{1D509F61-88EC-4F7C-B1FB-907FCA50E2C8}">
      <dgm:prSet/>
      <dgm:spPr/>
      <dgm:t>
        <a:bodyPr/>
        <a:lstStyle/>
        <a:p>
          <a:endParaRPr lang="zh-TW" altLang="en-US"/>
        </a:p>
      </dgm:t>
    </dgm:pt>
    <dgm:pt modelId="{95476434-2FDF-4656-8D18-F8B68B75D863}" type="sibTrans" cxnId="{1D509F61-88EC-4F7C-B1FB-907FCA50E2C8}">
      <dgm:prSet/>
      <dgm:spPr/>
      <dgm:t>
        <a:bodyPr/>
        <a:lstStyle/>
        <a:p>
          <a:endParaRPr lang="zh-TW" altLang="en-US"/>
        </a:p>
      </dgm:t>
    </dgm:pt>
    <dgm:pt modelId="{E790EE82-264B-47A4-AD5F-68687B965FC4}">
      <dgm:prSet phldrT="[文字]" custT="1"/>
      <dgm:spPr/>
      <dgm:t>
        <a:bodyPr/>
        <a:lstStyle/>
        <a:p>
          <a:pPr>
            <a:lnSpc>
              <a:spcPct val="90000"/>
            </a:lnSpc>
            <a:spcAft>
              <a:spcPts val="840"/>
            </a:spcAft>
          </a:pPr>
          <a:r>
            <a:rPr lang="en-US" altLang="zh-TW" sz="1600" dirty="0" smtClean="0"/>
            <a:t>OO</a:t>
          </a:r>
          <a:r>
            <a:rPr lang="zh-TW" altLang="zh-TW" sz="1600" dirty="0" smtClean="0"/>
            <a:t>公司</a:t>
          </a:r>
          <a:r>
            <a:rPr lang="en-US" altLang="zh-TW" sz="1600" dirty="0" smtClean="0"/>
            <a:t>©2008-2015.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zh-TW" sz="1600" dirty="0" smtClean="0"/>
            <a:t>版權所有</a:t>
          </a:r>
          <a:endParaRPr lang="en-US" altLang="zh-TW" sz="1600" dirty="0" smtClean="0"/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zh-TW" sz="1600" dirty="0" smtClean="0"/>
            <a:t>翻印必究</a:t>
          </a:r>
          <a:endParaRPr lang="zh-TW" altLang="en-US" sz="1600" dirty="0"/>
        </a:p>
      </dgm:t>
    </dgm:pt>
    <dgm:pt modelId="{7107DC3C-911A-4BBE-8C0C-257DCB2568F4}" type="parTrans" cxnId="{373E43F5-36AB-4D0B-9043-895611578C20}">
      <dgm:prSet/>
      <dgm:spPr/>
      <dgm:t>
        <a:bodyPr/>
        <a:lstStyle/>
        <a:p>
          <a:endParaRPr lang="zh-TW" altLang="en-US"/>
        </a:p>
      </dgm:t>
    </dgm:pt>
    <dgm:pt modelId="{5769B80C-3C12-4F3F-8D00-B968D763159E}" type="sibTrans" cxnId="{373E43F5-36AB-4D0B-9043-895611578C20}">
      <dgm:prSet/>
      <dgm:spPr/>
      <dgm:t>
        <a:bodyPr/>
        <a:lstStyle/>
        <a:p>
          <a:endParaRPr lang="zh-TW" altLang="en-US"/>
        </a:p>
      </dgm:t>
    </dgm:pt>
    <dgm:pt modelId="{FCCC73B3-CE99-4967-84B4-EE7854F6B0C2}" type="pres">
      <dgm:prSet presAssocID="{CE080E2C-D599-4FDD-AEB2-0D8D58122ED3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B8590A0B-029B-49F4-B64C-D4C56EF1B87D}" type="pres">
      <dgm:prSet presAssocID="{248199B2-2124-40FA-9CEA-25767652ACA7}" presName="posSpace" presStyleCnt="0"/>
      <dgm:spPr/>
    </dgm:pt>
    <dgm:pt modelId="{91033E8A-0553-4C39-966C-361694087633}" type="pres">
      <dgm:prSet presAssocID="{248199B2-2124-40FA-9CEA-25767652ACA7}" presName="vertFlow" presStyleCnt="0"/>
      <dgm:spPr/>
    </dgm:pt>
    <dgm:pt modelId="{BFE3B4D5-28D9-440E-898A-3029A5C83D28}" type="pres">
      <dgm:prSet presAssocID="{248199B2-2124-40FA-9CEA-25767652ACA7}" presName="topSpace" presStyleCnt="0"/>
      <dgm:spPr/>
    </dgm:pt>
    <dgm:pt modelId="{8A8A2F44-B346-4BE0-9886-DE1CA5607D44}" type="pres">
      <dgm:prSet presAssocID="{248199B2-2124-40FA-9CEA-25767652ACA7}" presName="firstComp" presStyleCnt="0"/>
      <dgm:spPr/>
    </dgm:pt>
    <dgm:pt modelId="{799C78AB-3B59-400A-B7AC-BA1D2188E10E}" type="pres">
      <dgm:prSet presAssocID="{248199B2-2124-40FA-9CEA-25767652ACA7}" presName="firstChild" presStyleLbl="bgAccFollowNode1" presStyleIdx="0" presStyleCnt="2" custScaleY="119754"/>
      <dgm:spPr/>
      <dgm:t>
        <a:bodyPr/>
        <a:lstStyle/>
        <a:p>
          <a:endParaRPr lang="zh-TW" altLang="en-US"/>
        </a:p>
      </dgm:t>
    </dgm:pt>
    <dgm:pt modelId="{3A0C6BC0-B8FA-412E-8C1A-A326AD2FFC7C}" type="pres">
      <dgm:prSet presAssocID="{248199B2-2124-40FA-9CEA-25767652ACA7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C3802A-4A84-4BAF-9875-383EE666BFC8}" type="pres">
      <dgm:prSet presAssocID="{248199B2-2124-40FA-9CEA-25767652ACA7}" presName="negSpace" presStyleCnt="0"/>
      <dgm:spPr/>
    </dgm:pt>
    <dgm:pt modelId="{EEA240EF-43F4-4830-ADD8-957F37667805}" type="pres">
      <dgm:prSet presAssocID="{248199B2-2124-40FA-9CEA-25767652ACA7}" presName="circle" presStyleLbl="node1" presStyleIdx="0" presStyleCnt="2"/>
      <dgm:spPr/>
      <dgm:t>
        <a:bodyPr/>
        <a:lstStyle/>
        <a:p>
          <a:endParaRPr lang="zh-TW" altLang="en-US"/>
        </a:p>
      </dgm:t>
    </dgm:pt>
    <dgm:pt modelId="{4FD7609E-0603-4CF2-BCDE-2E70BE6DDC0D}" type="pres">
      <dgm:prSet presAssocID="{C9466AF8-E9AD-4B3D-96F1-49E3375CE090}" presName="transSpace" presStyleCnt="0"/>
      <dgm:spPr/>
    </dgm:pt>
    <dgm:pt modelId="{33753FB5-36BF-4AE3-98A0-BAD95B63E252}" type="pres">
      <dgm:prSet presAssocID="{E09939F0-9EA1-4B37-A0D2-5A342E147ED9}" presName="posSpace" presStyleCnt="0"/>
      <dgm:spPr/>
    </dgm:pt>
    <dgm:pt modelId="{1240F399-086F-413B-8C41-A79D73DE0B83}" type="pres">
      <dgm:prSet presAssocID="{E09939F0-9EA1-4B37-A0D2-5A342E147ED9}" presName="vertFlow" presStyleCnt="0"/>
      <dgm:spPr/>
    </dgm:pt>
    <dgm:pt modelId="{CF0A6140-F403-4071-AFA0-D0F58BC3D232}" type="pres">
      <dgm:prSet presAssocID="{E09939F0-9EA1-4B37-A0D2-5A342E147ED9}" presName="topSpace" presStyleCnt="0"/>
      <dgm:spPr/>
    </dgm:pt>
    <dgm:pt modelId="{D4A5B781-59A0-479E-99E4-B9AE45C5824A}" type="pres">
      <dgm:prSet presAssocID="{E09939F0-9EA1-4B37-A0D2-5A342E147ED9}" presName="firstComp" presStyleCnt="0"/>
      <dgm:spPr/>
    </dgm:pt>
    <dgm:pt modelId="{1A226A39-30D6-436A-8442-635C05396E03}" type="pres">
      <dgm:prSet presAssocID="{E09939F0-9EA1-4B37-A0D2-5A342E147ED9}" presName="firstChild" presStyleLbl="bgAccFollowNode1" presStyleIdx="1" presStyleCnt="2" custScaleY="116996"/>
      <dgm:spPr/>
      <dgm:t>
        <a:bodyPr/>
        <a:lstStyle/>
        <a:p>
          <a:endParaRPr lang="zh-TW" altLang="en-US"/>
        </a:p>
      </dgm:t>
    </dgm:pt>
    <dgm:pt modelId="{9B599535-00D8-4285-A5E8-8104977A71C3}" type="pres">
      <dgm:prSet presAssocID="{E09939F0-9EA1-4B37-A0D2-5A342E147ED9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47B2C9-1641-4C6D-9FCB-DCE2EDC928D6}" type="pres">
      <dgm:prSet presAssocID="{E09939F0-9EA1-4B37-A0D2-5A342E147ED9}" presName="negSpace" presStyleCnt="0"/>
      <dgm:spPr/>
    </dgm:pt>
    <dgm:pt modelId="{625114B0-BBE7-47D6-A848-DBB1ECAFDCE5}" type="pres">
      <dgm:prSet presAssocID="{E09939F0-9EA1-4B37-A0D2-5A342E147ED9}" presName="circle" presStyleLbl="node1" presStyleIdx="1" presStyleCnt="2"/>
      <dgm:spPr/>
      <dgm:t>
        <a:bodyPr/>
        <a:lstStyle/>
        <a:p>
          <a:endParaRPr lang="zh-TW" altLang="en-US"/>
        </a:p>
      </dgm:t>
    </dgm:pt>
  </dgm:ptLst>
  <dgm:cxnLst>
    <dgm:cxn modelId="{2E4A0E39-0096-4D45-93D8-670F1F133314}" srcId="{CE080E2C-D599-4FDD-AEB2-0D8D58122ED3}" destId="{248199B2-2124-40FA-9CEA-25767652ACA7}" srcOrd="0" destOrd="0" parTransId="{25ADDBA3-715F-4FC1-9B5C-C0C7883F12BD}" sibTransId="{C9466AF8-E9AD-4B3D-96F1-49E3375CE090}"/>
    <dgm:cxn modelId="{A46A7DC3-E5D2-4037-B1BB-93FB50642956}" type="presOf" srcId="{F5755A38-72D0-4B40-8A4C-5746A7903E5D}" destId="{799C78AB-3B59-400A-B7AC-BA1D2188E10E}" srcOrd="0" destOrd="0" presId="urn:microsoft.com/office/officeart/2005/8/layout/hList9"/>
    <dgm:cxn modelId="{373E43F5-36AB-4D0B-9043-895611578C20}" srcId="{E09939F0-9EA1-4B37-A0D2-5A342E147ED9}" destId="{E790EE82-264B-47A4-AD5F-68687B965FC4}" srcOrd="0" destOrd="0" parTransId="{7107DC3C-911A-4BBE-8C0C-257DCB2568F4}" sibTransId="{5769B80C-3C12-4F3F-8D00-B968D763159E}"/>
    <dgm:cxn modelId="{975BDA09-7947-40A0-86F3-21615B5909C5}" type="presOf" srcId="{E790EE82-264B-47A4-AD5F-68687B965FC4}" destId="{1A226A39-30D6-436A-8442-635C05396E03}" srcOrd="0" destOrd="0" presId="urn:microsoft.com/office/officeart/2005/8/layout/hList9"/>
    <dgm:cxn modelId="{0C70764C-3A11-4715-8348-E654AA548979}" type="presOf" srcId="{CE080E2C-D599-4FDD-AEB2-0D8D58122ED3}" destId="{FCCC73B3-CE99-4967-84B4-EE7854F6B0C2}" srcOrd="0" destOrd="0" presId="urn:microsoft.com/office/officeart/2005/8/layout/hList9"/>
    <dgm:cxn modelId="{98AD3EEF-F9AE-4319-B628-986240B30B45}" type="presOf" srcId="{E790EE82-264B-47A4-AD5F-68687B965FC4}" destId="{9B599535-00D8-4285-A5E8-8104977A71C3}" srcOrd="1" destOrd="0" presId="urn:microsoft.com/office/officeart/2005/8/layout/hList9"/>
    <dgm:cxn modelId="{506CAEBF-2C52-49C5-94AC-E80EE409EF96}" type="presOf" srcId="{E09939F0-9EA1-4B37-A0D2-5A342E147ED9}" destId="{625114B0-BBE7-47D6-A848-DBB1ECAFDCE5}" srcOrd="0" destOrd="0" presId="urn:microsoft.com/office/officeart/2005/8/layout/hList9"/>
    <dgm:cxn modelId="{D0D53654-107A-4B4C-AC8A-6B704435B1A0}" type="presOf" srcId="{248199B2-2124-40FA-9CEA-25767652ACA7}" destId="{EEA240EF-43F4-4830-ADD8-957F37667805}" srcOrd="0" destOrd="0" presId="urn:microsoft.com/office/officeart/2005/8/layout/hList9"/>
    <dgm:cxn modelId="{702AF9DD-C38C-4A05-8240-B4A462F4F929}" srcId="{248199B2-2124-40FA-9CEA-25767652ACA7}" destId="{F5755A38-72D0-4B40-8A4C-5746A7903E5D}" srcOrd="0" destOrd="0" parTransId="{E2DB5BBE-DB6C-4415-94D1-BC4745E4394E}" sibTransId="{790B1EF0-DE4E-4DE9-BC3E-F42EC1EFDF61}"/>
    <dgm:cxn modelId="{070F19F6-2C3A-4D92-9854-BE49AC05CE7A}" type="presOf" srcId="{F5755A38-72D0-4B40-8A4C-5746A7903E5D}" destId="{3A0C6BC0-B8FA-412E-8C1A-A326AD2FFC7C}" srcOrd="1" destOrd="0" presId="urn:microsoft.com/office/officeart/2005/8/layout/hList9"/>
    <dgm:cxn modelId="{1D509F61-88EC-4F7C-B1FB-907FCA50E2C8}" srcId="{CE080E2C-D599-4FDD-AEB2-0D8D58122ED3}" destId="{E09939F0-9EA1-4B37-A0D2-5A342E147ED9}" srcOrd="1" destOrd="0" parTransId="{6D312D24-70F8-4E8A-8C58-3562202C4BD6}" sibTransId="{95476434-2FDF-4656-8D18-F8B68B75D863}"/>
    <dgm:cxn modelId="{62DB3972-F8E9-4AF8-A631-396DE5689F3B}" type="presParOf" srcId="{FCCC73B3-CE99-4967-84B4-EE7854F6B0C2}" destId="{B8590A0B-029B-49F4-B64C-D4C56EF1B87D}" srcOrd="0" destOrd="0" presId="urn:microsoft.com/office/officeart/2005/8/layout/hList9"/>
    <dgm:cxn modelId="{BA795D8A-F0D2-4842-8431-E5B3CF73C473}" type="presParOf" srcId="{FCCC73B3-CE99-4967-84B4-EE7854F6B0C2}" destId="{91033E8A-0553-4C39-966C-361694087633}" srcOrd="1" destOrd="0" presId="urn:microsoft.com/office/officeart/2005/8/layout/hList9"/>
    <dgm:cxn modelId="{ADA5CC5C-B619-44AB-B433-C8B6D231CDED}" type="presParOf" srcId="{91033E8A-0553-4C39-966C-361694087633}" destId="{BFE3B4D5-28D9-440E-898A-3029A5C83D28}" srcOrd="0" destOrd="0" presId="urn:microsoft.com/office/officeart/2005/8/layout/hList9"/>
    <dgm:cxn modelId="{39C3795B-7516-47EC-BC3F-565BAFB63585}" type="presParOf" srcId="{91033E8A-0553-4C39-966C-361694087633}" destId="{8A8A2F44-B346-4BE0-9886-DE1CA5607D44}" srcOrd="1" destOrd="0" presId="urn:microsoft.com/office/officeart/2005/8/layout/hList9"/>
    <dgm:cxn modelId="{1DEA5F8D-1803-4973-B7E7-923DC95713EE}" type="presParOf" srcId="{8A8A2F44-B346-4BE0-9886-DE1CA5607D44}" destId="{799C78AB-3B59-400A-B7AC-BA1D2188E10E}" srcOrd="0" destOrd="0" presId="urn:microsoft.com/office/officeart/2005/8/layout/hList9"/>
    <dgm:cxn modelId="{CF6AA811-37DB-4EAC-B906-F8A4CE5490AC}" type="presParOf" srcId="{8A8A2F44-B346-4BE0-9886-DE1CA5607D44}" destId="{3A0C6BC0-B8FA-412E-8C1A-A326AD2FFC7C}" srcOrd="1" destOrd="0" presId="urn:microsoft.com/office/officeart/2005/8/layout/hList9"/>
    <dgm:cxn modelId="{A3701509-56F8-4988-886F-0A5596B9BAB5}" type="presParOf" srcId="{FCCC73B3-CE99-4967-84B4-EE7854F6B0C2}" destId="{C1C3802A-4A84-4BAF-9875-383EE666BFC8}" srcOrd="2" destOrd="0" presId="urn:microsoft.com/office/officeart/2005/8/layout/hList9"/>
    <dgm:cxn modelId="{E64BDB0E-4C41-4FAE-AA94-99DE38D4B0E8}" type="presParOf" srcId="{FCCC73B3-CE99-4967-84B4-EE7854F6B0C2}" destId="{EEA240EF-43F4-4830-ADD8-957F37667805}" srcOrd="3" destOrd="0" presId="urn:microsoft.com/office/officeart/2005/8/layout/hList9"/>
    <dgm:cxn modelId="{456477B8-BA74-4E0B-ABE3-4C45C333FA6B}" type="presParOf" srcId="{FCCC73B3-CE99-4967-84B4-EE7854F6B0C2}" destId="{4FD7609E-0603-4CF2-BCDE-2E70BE6DDC0D}" srcOrd="4" destOrd="0" presId="urn:microsoft.com/office/officeart/2005/8/layout/hList9"/>
    <dgm:cxn modelId="{C7AD3B1B-F2D0-4626-A017-6759F5439D27}" type="presParOf" srcId="{FCCC73B3-CE99-4967-84B4-EE7854F6B0C2}" destId="{33753FB5-36BF-4AE3-98A0-BAD95B63E252}" srcOrd="5" destOrd="0" presId="urn:microsoft.com/office/officeart/2005/8/layout/hList9"/>
    <dgm:cxn modelId="{16B45166-C467-4D8D-8C32-3B7A8A05561D}" type="presParOf" srcId="{FCCC73B3-CE99-4967-84B4-EE7854F6B0C2}" destId="{1240F399-086F-413B-8C41-A79D73DE0B83}" srcOrd="6" destOrd="0" presId="urn:microsoft.com/office/officeart/2005/8/layout/hList9"/>
    <dgm:cxn modelId="{0ED97875-0793-4999-8AE7-851CD6A0873B}" type="presParOf" srcId="{1240F399-086F-413B-8C41-A79D73DE0B83}" destId="{CF0A6140-F403-4071-AFA0-D0F58BC3D232}" srcOrd="0" destOrd="0" presId="urn:microsoft.com/office/officeart/2005/8/layout/hList9"/>
    <dgm:cxn modelId="{0C8F0E3A-3224-46CF-8902-784B5B0D1D7A}" type="presParOf" srcId="{1240F399-086F-413B-8C41-A79D73DE0B83}" destId="{D4A5B781-59A0-479E-99E4-B9AE45C5824A}" srcOrd="1" destOrd="0" presId="urn:microsoft.com/office/officeart/2005/8/layout/hList9"/>
    <dgm:cxn modelId="{F3BF71C2-07AA-46B6-8E7B-6837A9FBF838}" type="presParOf" srcId="{D4A5B781-59A0-479E-99E4-B9AE45C5824A}" destId="{1A226A39-30D6-436A-8442-635C05396E03}" srcOrd="0" destOrd="0" presId="urn:microsoft.com/office/officeart/2005/8/layout/hList9"/>
    <dgm:cxn modelId="{DE933926-0BCA-4F2C-A587-A6EA5431776A}" type="presParOf" srcId="{D4A5B781-59A0-479E-99E4-B9AE45C5824A}" destId="{9B599535-00D8-4285-A5E8-8104977A71C3}" srcOrd="1" destOrd="0" presId="urn:microsoft.com/office/officeart/2005/8/layout/hList9"/>
    <dgm:cxn modelId="{FF609B6B-F4B1-408B-9373-2F308890F9E0}" type="presParOf" srcId="{FCCC73B3-CE99-4967-84B4-EE7854F6B0C2}" destId="{9847B2C9-1641-4C6D-9FCB-DCE2EDC928D6}" srcOrd="7" destOrd="0" presId="urn:microsoft.com/office/officeart/2005/8/layout/hList9"/>
    <dgm:cxn modelId="{4F58A402-054C-4C59-99F3-025994887EE0}" type="presParOf" srcId="{FCCC73B3-CE99-4967-84B4-EE7854F6B0C2}" destId="{625114B0-BBE7-47D6-A848-DBB1ECAFDC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C78AB-3B59-400A-B7AC-BA1D2188E10E}">
      <dsp:nvSpPr>
        <dsp:cNvPr id="0" name=""/>
        <dsp:cNvSpPr/>
      </dsp:nvSpPr>
      <dsp:spPr>
        <a:xfrm>
          <a:off x="849237" y="662536"/>
          <a:ext cx="1590456" cy="1270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OO</a:t>
          </a:r>
          <a:r>
            <a:rPr lang="zh-TW" altLang="zh-TW" sz="1600" kern="1200" dirty="0" smtClean="0"/>
            <a:t>公司</a:t>
          </a:r>
          <a:r>
            <a:rPr lang="en-US" altLang="zh-TW" sz="1600" kern="1200" dirty="0" smtClean="0"/>
            <a:t>©2008-2015.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All Rights Reserved.</a:t>
          </a:r>
          <a:endParaRPr lang="zh-TW" altLang="en-US" sz="1600" kern="1200" dirty="0"/>
        </a:p>
      </dsp:txBody>
      <dsp:txXfrm>
        <a:off x="1103710" y="662536"/>
        <a:ext cx="1335983" cy="1270391"/>
      </dsp:txXfrm>
    </dsp:sp>
    <dsp:sp modelId="{EEA240EF-43F4-4830-ADD8-957F37667805}">
      <dsp:nvSpPr>
        <dsp:cNvPr id="0" name=""/>
        <dsp:cNvSpPr/>
      </dsp:nvSpPr>
      <dsp:spPr>
        <a:xfrm>
          <a:off x="994" y="238414"/>
          <a:ext cx="1060304" cy="10603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範例一</a:t>
          </a:r>
          <a:endParaRPr lang="zh-TW" altLang="en-US" sz="1900" kern="1200" dirty="0"/>
        </a:p>
      </dsp:txBody>
      <dsp:txXfrm>
        <a:off x="156272" y="393692"/>
        <a:ext cx="749748" cy="749748"/>
      </dsp:txXfrm>
    </dsp:sp>
    <dsp:sp modelId="{1A226A39-30D6-436A-8442-635C05396E03}">
      <dsp:nvSpPr>
        <dsp:cNvPr id="0" name=""/>
        <dsp:cNvSpPr/>
      </dsp:nvSpPr>
      <dsp:spPr>
        <a:xfrm>
          <a:off x="3499998" y="662536"/>
          <a:ext cx="1590456" cy="12411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840"/>
            </a:spcAft>
          </a:pPr>
          <a:r>
            <a:rPr lang="en-US" altLang="zh-TW" sz="1600" kern="1200" dirty="0" smtClean="0"/>
            <a:t>OO</a:t>
          </a:r>
          <a:r>
            <a:rPr lang="zh-TW" altLang="zh-TW" sz="1600" kern="1200" dirty="0" smtClean="0"/>
            <a:t>公司</a:t>
          </a:r>
          <a:r>
            <a:rPr lang="en-US" altLang="zh-TW" sz="1600" kern="1200" dirty="0" smtClean="0"/>
            <a:t>©2008-2015.</a:t>
          </a:r>
        </a:p>
        <a:p>
          <a:pPr lvl="0" algn="l" defTabSz="7112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zh-TW" sz="1600" kern="1200" dirty="0" smtClean="0"/>
            <a:t>版權所有</a:t>
          </a:r>
          <a:endParaRPr lang="en-US" altLang="zh-TW" sz="1600" kern="1200" dirty="0" smtClean="0"/>
        </a:p>
        <a:p>
          <a:pPr lvl="0" algn="l" defTabSz="7112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zh-TW" sz="1600" kern="1200" dirty="0" smtClean="0"/>
            <a:t>翻印必究</a:t>
          </a:r>
          <a:endParaRPr lang="zh-TW" altLang="en-US" sz="1600" kern="1200" dirty="0"/>
        </a:p>
      </dsp:txBody>
      <dsp:txXfrm>
        <a:off x="3754471" y="662536"/>
        <a:ext cx="1335983" cy="1241133"/>
      </dsp:txXfrm>
    </dsp:sp>
    <dsp:sp modelId="{625114B0-BBE7-47D6-A848-DBB1ECAFDCE5}">
      <dsp:nvSpPr>
        <dsp:cNvPr id="0" name=""/>
        <dsp:cNvSpPr/>
      </dsp:nvSpPr>
      <dsp:spPr>
        <a:xfrm>
          <a:off x="2651754" y="238414"/>
          <a:ext cx="1060304" cy="10603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範例二</a:t>
          </a:r>
          <a:endParaRPr lang="zh-TW" altLang="en-US" sz="1900" kern="1200" dirty="0"/>
        </a:p>
      </dsp:txBody>
      <dsp:txXfrm>
        <a:off x="2807032" y="393692"/>
        <a:ext cx="749748" cy="749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E3163-7610-4B6D-BFC0-6102756FD771}" type="datetimeFigureOut">
              <a:rPr lang="zh-TW" altLang="en-US" smtClean="0"/>
              <a:pPr/>
              <a:t>2014/1/9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E947E-7211-44D6-8A17-52C5A7D0A76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90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12ABD-7361-47D0-BB84-C2FDEF30FEE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595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45"/>
          <a:stretch/>
        </p:blipFill>
        <p:spPr>
          <a:xfrm>
            <a:off x="0" y="-46952"/>
            <a:ext cx="9144000" cy="69266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648B-1E0C-4259-A8D1-8041F019BE46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5" y="4763224"/>
            <a:ext cx="984634" cy="1754619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305102" y="285980"/>
            <a:ext cx="9248331" cy="2673994"/>
            <a:chOff x="305102" y="285980"/>
            <a:chExt cx="9248331" cy="2673994"/>
          </a:xfrm>
        </p:grpSpPr>
        <p:pic>
          <p:nvPicPr>
            <p:cNvPr id="16" name="圖片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593" y="708518"/>
              <a:ext cx="2796840" cy="2251456"/>
            </a:xfrm>
            <a:prstGeom prst="rect">
              <a:avLst/>
            </a:prstGeom>
          </p:spPr>
        </p:pic>
        <p:grpSp>
          <p:nvGrpSpPr>
            <p:cNvPr id="23" name="群組 22"/>
            <p:cNvGrpSpPr/>
            <p:nvPr userDrawn="1"/>
          </p:nvGrpSpPr>
          <p:grpSpPr>
            <a:xfrm rot="20367169">
              <a:off x="305102" y="770435"/>
              <a:ext cx="2179939" cy="2127621"/>
              <a:chOff x="1688101" y="2459470"/>
              <a:chExt cx="2179939" cy="2127621"/>
            </a:xfrm>
          </p:grpSpPr>
          <p:pic>
            <p:nvPicPr>
              <p:cNvPr id="20" name="圖片 19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101" y="2459470"/>
                <a:ext cx="2179939" cy="212762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4398" y="2657255"/>
                <a:ext cx="114836" cy="100800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225" y="285980"/>
              <a:ext cx="5582412" cy="2551162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2959974"/>
            <a:ext cx="9144000" cy="21442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32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09280-F04E-4380-84B2-6356B8349C3C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67F7-D380-4BCD-8C12-C616F2032BF0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4240-7AA4-4D0B-99D2-D85BEEB74F00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354-AC6D-4F2F-9E66-20A4C617F1F3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1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 shadeToTitle="1">
        <a:blipFill dpi="0" rotWithShape="1">
          <a:blip r:embed="rId2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C63D4-AAAC-45C4-9932-AB5137BFF647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87613"/>
            <a:ext cx="2057400" cy="2703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42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C918-EA7F-4CC7-A9AF-2ECBCA6D98D9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85750" y="5798043"/>
            <a:ext cx="822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0070C0"/>
                </a:solidFill>
              </a:rPr>
              <a:t>資料來源：</a:t>
            </a:r>
            <a:endParaRPr lang="zh-TW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1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DAFC3-D285-4621-9660-C1E4E3C89218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DB3A-1558-40B0-9FB1-ADBACB8250B9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9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C1E8-B790-4D91-A3A9-1555756B81C0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4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D131-1B88-439F-9AE7-5DB1BD3189B2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26" name="Picture 2" descr="http://uploads.tipjunkie.com/wp-content/uploads/2010/04/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s.tipjunkie.com/wp-content/uploads/2010/04/25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87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FEBD-0C33-460D-8C86-5F666099FB9D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67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72556-C934-4F71-83A0-BAF1CE8E7B7E}" type="datetime1">
              <a:rPr lang="zh-TW" altLang="en-US" smtClean="0"/>
              <a:t>2014/1/9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4890" y="6585731"/>
            <a:ext cx="2057400" cy="27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731"/>
            <a:ext cx="787464" cy="2774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-13065"/>
            <a:ext cx="9142290" cy="570196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2000159" y="14634"/>
            <a:ext cx="4787124" cy="522554"/>
            <a:chOff x="1672897" y="16979"/>
            <a:chExt cx="5318897" cy="580600"/>
          </a:xfrm>
        </p:grpSpPr>
        <p:pic>
          <p:nvPicPr>
            <p:cNvPr id="7" name="圖片 6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448" y="62023"/>
              <a:ext cx="3127329" cy="535556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897" y="16979"/>
              <a:ext cx="1000012" cy="474006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3602">
              <a:off x="5956180" y="77311"/>
              <a:ext cx="1035614" cy="499166"/>
            </a:xfrm>
            <a:prstGeom prst="rect">
              <a:avLst/>
            </a:prstGeom>
          </p:spPr>
        </p:pic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43" y="-40944"/>
            <a:ext cx="1732673" cy="9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3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3" r:id="rId5"/>
    <p:sldLayoutId id="2147483684" r:id="rId6"/>
    <p:sldLayoutId id="2147483685" r:id="rId7"/>
    <p:sldLayoutId id="2147483686" r:id="rId8"/>
    <p:sldLayoutId id="2147483689" r:id="rId9"/>
    <p:sldLayoutId id="2147483690" r:id="rId10"/>
    <p:sldLayoutId id="2147483691" r:id="rId11"/>
    <p:sldLayoutId id="214748369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2125656" y="3533798"/>
            <a:ext cx="6858000" cy="165576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zh-TW" alt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單元</a:t>
            </a:r>
            <a:r>
              <a:rPr lang="en-US" altLang="zh-TW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r>
              <a:rPr lang="zh-TW" alt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　著作權合理使用</a:t>
            </a:r>
            <a:endParaRPr lang="zh-TW" altLang="en-US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5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endParaRPr lang="en-US" altLang="zh-TW" sz="2400" dirty="0" smtClean="0"/>
          </a:p>
          <a:p>
            <a:r>
              <a:rPr lang="zh-TW" altLang="zh-TW" sz="2400" dirty="0" smtClean="0"/>
              <a:t>著作權</a:t>
            </a:r>
            <a:r>
              <a:rPr lang="zh-TW" altLang="zh-TW" sz="2400" dirty="0"/>
              <a:t>法制定的目的在於保護著作人的著作權益，也是為了要保護使用者依法透過授權管道利用他人的</a:t>
            </a:r>
            <a:r>
              <a:rPr lang="zh-TW" altLang="zh-TW" sz="2400" dirty="0" smtClean="0"/>
              <a:t>著作。</a:t>
            </a:r>
            <a:endParaRPr lang="en-US" altLang="zh-TW" sz="2400" dirty="0" smtClean="0"/>
          </a:p>
          <a:p>
            <a:endParaRPr lang="zh-TW" altLang="zh-TW" sz="2400" dirty="0"/>
          </a:p>
          <a:p>
            <a:r>
              <a:rPr lang="zh-TW" altLang="zh-TW" sz="2400" dirty="0"/>
              <a:t>著作權法分為</a:t>
            </a:r>
            <a:r>
              <a:rPr lang="zh-TW" altLang="zh-TW" sz="2400" b="1" dirty="0">
                <a:solidFill>
                  <a:srgbClr val="0070C0"/>
                </a:solidFill>
              </a:rPr>
              <a:t>著作人格權</a:t>
            </a:r>
            <a:r>
              <a:rPr lang="zh-TW" altLang="zh-TW" sz="2400" dirty="0"/>
              <a:t>與</a:t>
            </a:r>
            <a:r>
              <a:rPr lang="zh-TW" altLang="zh-TW" sz="2400" b="1" dirty="0">
                <a:solidFill>
                  <a:srgbClr val="0070C0"/>
                </a:solidFill>
              </a:rPr>
              <a:t>著作財產權</a:t>
            </a:r>
            <a:r>
              <a:rPr lang="zh-TW" altLang="zh-TW" sz="2400" dirty="0"/>
              <a:t>，其中，著作人格權專屬於著作人本身，不可以讓與或繼承；著作財產權則依著作性質的不同有其相關權利</a:t>
            </a:r>
            <a:r>
              <a:rPr lang="zh-TW" altLang="zh-TW" sz="2400" dirty="0" smtClean="0"/>
              <a:t>。</a:t>
            </a:r>
            <a:endParaRPr lang="zh-TW" altLang="en-US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6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988595"/>
            <a:ext cx="7886700" cy="5633624"/>
          </a:xfrm>
        </p:spPr>
        <p:txBody>
          <a:bodyPr>
            <a:noAutofit/>
          </a:bodyPr>
          <a:lstStyle/>
          <a:p>
            <a:r>
              <a:rPr lang="zh-TW" altLang="zh-TW" sz="2400" b="1" dirty="0" smtClean="0">
                <a:solidFill>
                  <a:srgbClr val="0070C0"/>
                </a:solidFill>
              </a:rPr>
              <a:t>智慧財產權</a:t>
            </a:r>
            <a:r>
              <a:rPr lang="zh-TW" altLang="zh-TW" sz="2400" b="1" dirty="0">
                <a:solidFill>
                  <a:srgbClr val="0070C0"/>
                </a:solidFill>
              </a:rPr>
              <a:t>（</a:t>
            </a:r>
            <a:r>
              <a:rPr lang="en-US" altLang="zh-TW" sz="2400" b="1" dirty="0">
                <a:solidFill>
                  <a:srgbClr val="0070C0"/>
                </a:solidFill>
              </a:rPr>
              <a:t>Intellectual Property Rights, IPR</a:t>
            </a:r>
            <a:r>
              <a:rPr lang="zh-TW" altLang="zh-TW" sz="2400" b="1" dirty="0">
                <a:solidFill>
                  <a:srgbClr val="0070C0"/>
                </a:solidFill>
              </a:rPr>
              <a:t>）</a:t>
            </a:r>
            <a:r>
              <a:rPr lang="zh-TW" altLang="zh-TW" sz="2400" dirty="0"/>
              <a:t>設立之目的，在於透過法律保護著作人的智慧</a:t>
            </a:r>
            <a:r>
              <a:rPr lang="zh-TW" altLang="zh-TW" sz="2400" dirty="0" smtClean="0"/>
              <a:t>成果</a:t>
            </a:r>
            <a:r>
              <a:rPr lang="zh-TW" altLang="en-US" sz="2400" dirty="0" smtClean="0"/>
              <a:t>進而能</a:t>
            </a:r>
            <a:r>
              <a:rPr lang="zh-TW" altLang="zh-TW" sz="2400" dirty="0" smtClean="0"/>
              <a:t>繼續</a:t>
            </a:r>
            <a:r>
              <a:rPr lang="zh-TW" altLang="zh-TW" sz="2400" dirty="0"/>
              <a:t>完成更多更好的智慧</a:t>
            </a:r>
            <a:r>
              <a:rPr lang="zh-TW" altLang="zh-TW" sz="2400" dirty="0" smtClean="0"/>
              <a:t>結晶</a:t>
            </a:r>
            <a:r>
              <a:rPr lang="zh-TW" altLang="en-US" sz="2400" dirty="0" smtClean="0"/>
              <a:t>。</a:t>
            </a:r>
            <a:r>
              <a:rPr lang="zh-TW" altLang="zh-TW" sz="2400" dirty="0" smtClean="0"/>
              <a:t>其中</a:t>
            </a:r>
            <a:r>
              <a:rPr lang="zh-TW" altLang="zh-TW" sz="2400" dirty="0"/>
              <a:t>，</a:t>
            </a:r>
            <a:r>
              <a:rPr lang="zh-TW" altLang="zh-TW" sz="2400" b="1" dirty="0">
                <a:solidFill>
                  <a:srgbClr val="0070C0"/>
                </a:solidFill>
              </a:rPr>
              <a:t>包括了商標權、專利權、</a:t>
            </a:r>
            <a:r>
              <a:rPr lang="zh-TW" altLang="zh-TW" sz="2400" b="1" dirty="0" smtClean="0">
                <a:solidFill>
                  <a:srgbClr val="0070C0"/>
                </a:solidFill>
              </a:rPr>
              <a:t>著作權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…</a:t>
            </a:r>
            <a:r>
              <a:rPr lang="zh-TW" altLang="zh-TW" sz="2400" b="1" dirty="0" smtClean="0">
                <a:solidFill>
                  <a:srgbClr val="0070C0"/>
                </a:solidFill>
              </a:rPr>
              <a:t>等</a:t>
            </a:r>
            <a:r>
              <a:rPr lang="zh-TW" altLang="zh-TW" sz="2400" dirty="0"/>
              <a:t>，統稱為智慧財產權。因此，智慧財產權不僅在保護著作人的權利，更在維護社會競爭秩序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r>
              <a:rPr lang="zh-TW" altLang="zh-TW" sz="2400" dirty="0" smtClean="0"/>
              <a:t>我國著作權法第 </a:t>
            </a:r>
            <a:r>
              <a:rPr lang="en-US" altLang="zh-TW" sz="2400" dirty="0" smtClean="0"/>
              <a:t>65 </a:t>
            </a:r>
            <a:r>
              <a:rPr lang="zh-TW" altLang="zh-TW" sz="2400" dirty="0" smtClean="0"/>
              <a:t>條合理使用，雖能幫助使用者在參考利用</a:t>
            </a:r>
            <a:r>
              <a:rPr lang="zh-TW" altLang="en-US" sz="2400" dirty="0" smtClean="0"/>
              <a:t>他人</a:t>
            </a:r>
            <a:r>
              <a:rPr lang="zh-TW" altLang="zh-TW" sz="2400" dirty="0" smtClean="0"/>
              <a:t>著作時做為依據，但為能</a:t>
            </a:r>
            <a:r>
              <a:rPr lang="zh-TW" altLang="en-US" sz="2400" dirty="0" smtClean="0"/>
              <a:t>合法引用、合理使用，建議</a:t>
            </a:r>
            <a:r>
              <a:rPr lang="zh-TW" altLang="zh-TW" sz="2400" dirty="0" smtClean="0"/>
              <a:t>可以考慮授權的新選擇「創用</a:t>
            </a:r>
            <a:r>
              <a:rPr lang="en-US" altLang="zh-TW" sz="2400" dirty="0" smtClean="0"/>
              <a:t>CC</a:t>
            </a:r>
            <a:r>
              <a:rPr lang="zh-TW" altLang="zh-TW" sz="2400" dirty="0" smtClean="0"/>
              <a:t>」，讓著作的</a:t>
            </a:r>
            <a:r>
              <a:rPr lang="zh-TW" altLang="en-US" sz="2400" dirty="0" smtClean="0"/>
              <a:t>授權與</a:t>
            </a:r>
            <a:r>
              <a:rPr lang="zh-TW" altLang="zh-TW" sz="2400" dirty="0" smtClean="0"/>
              <a:t>運用更彈性。</a:t>
            </a:r>
            <a:endParaRPr lang="zh-TW" altLang="zh-TW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b="1" dirty="0" smtClean="0">
                <a:solidFill>
                  <a:schemeClr val="accent6"/>
                </a:solidFill>
              </a:rPr>
              <a:t>二、創用</a:t>
            </a:r>
            <a:r>
              <a:rPr lang="en-US" altLang="zh-TW" b="1" dirty="0" smtClean="0">
                <a:solidFill>
                  <a:schemeClr val="accent6"/>
                </a:solidFill>
              </a:rPr>
              <a:t>CC</a:t>
            </a:r>
          </a:p>
          <a:p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314297"/>
              </p:ext>
            </p:extLst>
          </p:nvPr>
        </p:nvGraphicFramePr>
        <p:xfrm>
          <a:off x="735495" y="1781048"/>
          <a:ext cx="7764561" cy="39319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86451"/>
                <a:gridCol w="6678110"/>
              </a:tblGrid>
              <a:tr h="1087121">
                <a:tc>
                  <a:txBody>
                    <a:bodyPr/>
                    <a:lstStyle/>
                    <a:p>
                      <a:endParaRPr lang="zh-TW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zh-TW" b="0" dirty="0" smtClean="0"/>
                        <a:t>姓名標示（</a:t>
                      </a:r>
                      <a:r>
                        <a:rPr lang="en-US" altLang="zh-TW" b="0" dirty="0" smtClean="0"/>
                        <a:t>Attribution</a:t>
                      </a:r>
                      <a:r>
                        <a:rPr lang="zh-TW" altLang="zh-TW" b="0" dirty="0" smtClean="0"/>
                        <a:t>）：</a:t>
                      </a:r>
                      <a:r>
                        <a:rPr lang="zh-TW" altLang="zh-TW" b="1" dirty="0" smtClean="0">
                          <a:solidFill>
                            <a:srgbClr val="0070C0"/>
                          </a:solidFill>
                        </a:rPr>
                        <a:t>必需包含</a:t>
                      </a:r>
                      <a:r>
                        <a:rPr lang="zh-TW" altLang="zh-TW" b="0" dirty="0" smtClean="0"/>
                        <a:t>。著作人允許他人對其受著作權保護的著作及衍生著作進行重製、</a:t>
                      </a:r>
                      <a:r>
                        <a:rPr lang="zh-TW" altLang="zh-TW" b="0" dirty="0" smtClean="0"/>
                        <a:t>散</a:t>
                      </a:r>
                      <a:r>
                        <a:rPr lang="zh-TW" altLang="en-US" b="0" dirty="0" smtClean="0"/>
                        <a:t>布</a:t>
                      </a:r>
                      <a:r>
                        <a:rPr lang="zh-TW" altLang="zh-TW" b="0" dirty="0" smtClean="0"/>
                        <a:t>、</a:t>
                      </a:r>
                      <a:r>
                        <a:rPr lang="zh-TW" altLang="zh-TW" b="0" dirty="0" smtClean="0"/>
                        <a:t>展示及演出等利用行為，但前提是使用者必須保留著作人的姓名或筆名、著作名稱、出處、網址、原有的授權方式等。</a:t>
                      </a:r>
                      <a:endParaRPr lang="zh-TW" altLang="en-US" b="0" dirty="0"/>
                    </a:p>
                  </a:txBody>
                  <a:tcPr/>
                </a:tc>
              </a:tr>
              <a:tr h="578683">
                <a:tc>
                  <a:txBody>
                    <a:bodyPr/>
                    <a:lstStyle/>
                    <a:p>
                      <a:endParaRPr lang="zh-TW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zh-TW" sz="1800" kern="1200" dirty="0" smtClean="0">
                          <a:effectLst/>
                        </a:rPr>
                        <a:t>非商業性（</a:t>
                      </a:r>
                      <a:r>
                        <a:rPr lang="en-US" altLang="zh-TW" sz="1800" kern="1200" dirty="0" smtClean="0">
                          <a:effectLst/>
                        </a:rPr>
                        <a:t>Non-Commercial</a:t>
                      </a:r>
                      <a:r>
                        <a:rPr lang="zh-TW" altLang="zh-TW" sz="1800" kern="1200" dirty="0" smtClean="0">
                          <a:effectLst/>
                        </a:rPr>
                        <a:t>）：著作人允許他人對其著作及衍生著作進行重製、</a:t>
                      </a:r>
                      <a:r>
                        <a:rPr lang="zh-TW" altLang="zh-TW" sz="1800" kern="1200" dirty="0" smtClean="0">
                          <a:effectLst/>
                        </a:rPr>
                        <a:t>散</a:t>
                      </a:r>
                      <a:r>
                        <a:rPr lang="zh-TW" altLang="en-US" sz="1800" kern="1200" dirty="0" smtClean="0">
                          <a:effectLst/>
                        </a:rPr>
                        <a:t>布</a:t>
                      </a:r>
                      <a:r>
                        <a:rPr lang="zh-TW" altLang="zh-TW" sz="1800" kern="1200" dirty="0" smtClean="0">
                          <a:effectLst/>
                        </a:rPr>
                        <a:t>、</a:t>
                      </a:r>
                      <a:r>
                        <a:rPr lang="zh-TW" altLang="zh-TW" sz="1800" kern="1200" dirty="0" smtClean="0">
                          <a:effectLst/>
                        </a:rPr>
                        <a:t>展示及演出等利用行為，但僅限於非商業性目的。</a:t>
                      </a:r>
                      <a:endParaRPr lang="zh-TW" altLang="en-US" b="0" dirty="0"/>
                    </a:p>
                  </a:txBody>
                  <a:tcPr/>
                </a:tc>
              </a:tr>
              <a:tr h="578683">
                <a:tc>
                  <a:txBody>
                    <a:bodyPr/>
                    <a:lstStyle/>
                    <a:p>
                      <a:endParaRPr lang="zh-TW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zh-TW" sz="1800" kern="1200" dirty="0" smtClean="0">
                          <a:effectLst/>
                        </a:rPr>
                        <a:t>禁止改作（</a:t>
                      </a:r>
                      <a:r>
                        <a:rPr lang="en-US" altLang="zh-TW" sz="1800" kern="1200" dirty="0" smtClean="0">
                          <a:effectLst/>
                        </a:rPr>
                        <a:t>No Derivative Works</a:t>
                      </a:r>
                      <a:r>
                        <a:rPr lang="zh-TW" altLang="zh-TW" sz="1800" kern="1200" dirty="0" smtClean="0">
                          <a:effectLst/>
                        </a:rPr>
                        <a:t>）：</a:t>
                      </a:r>
                      <a:r>
                        <a:rPr lang="zh-TW" altLang="zh-TW" sz="1800" b="1" kern="1200" dirty="0" smtClean="0">
                          <a:solidFill>
                            <a:srgbClr val="0070C0"/>
                          </a:solidFill>
                          <a:effectLst/>
                        </a:rPr>
                        <a:t>與「相同方式分享」不能同時包含</a:t>
                      </a:r>
                      <a:r>
                        <a:rPr lang="zh-TW" altLang="zh-TW" sz="1800" kern="1200" dirty="0" smtClean="0">
                          <a:effectLst/>
                        </a:rPr>
                        <a:t>。著作人允許他人原封不動地對其著作進行重製、</a:t>
                      </a:r>
                      <a:r>
                        <a:rPr lang="zh-TW" altLang="zh-TW" sz="1800" kern="1200" dirty="0" smtClean="0">
                          <a:effectLst/>
                        </a:rPr>
                        <a:t>散</a:t>
                      </a:r>
                      <a:r>
                        <a:rPr lang="zh-TW" altLang="en-US" sz="1800" kern="1200" dirty="0" smtClean="0">
                          <a:effectLst/>
                        </a:rPr>
                        <a:t>布</a:t>
                      </a:r>
                      <a:r>
                        <a:rPr lang="zh-TW" altLang="zh-TW" sz="1800" kern="1200" dirty="0" smtClean="0">
                          <a:effectLst/>
                        </a:rPr>
                        <a:t>、</a:t>
                      </a:r>
                      <a:r>
                        <a:rPr lang="zh-TW" altLang="zh-TW" sz="1800" kern="1200" dirty="0" smtClean="0">
                          <a:effectLst/>
                        </a:rPr>
                        <a:t>展示及演出等利用行為，但不得產生衍生著作。</a:t>
                      </a:r>
                      <a:endParaRPr lang="zh-TW" altLang="en-US" b="0" dirty="0"/>
                    </a:p>
                  </a:txBody>
                  <a:tcPr/>
                </a:tc>
              </a:tr>
              <a:tr h="578683">
                <a:tc>
                  <a:txBody>
                    <a:bodyPr/>
                    <a:lstStyle/>
                    <a:p>
                      <a:endParaRPr lang="zh-TW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zh-TW" sz="1800" kern="1200" dirty="0" smtClean="0">
                          <a:effectLst/>
                        </a:rPr>
                        <a:t>相同方式分享（</a:t>
                      </a:r>
                      <a:r>
                        <a:rPr lang="en-US" altLang="zh-TW" sz="1800" kern="1200" dirty="0" smtClean="0">
                          <a:effectLst/>
                        </a:rPr>
                        <a:t>Share Alike</a:t>
                      </a:r>
                      <a:r>
                        <a:rPr lang="zh-TW" altLang="zh-TW" sz="1800" kern="1200" dirty="0" smtClean="0">
                          <a:effectLst/>
                        </a:rPr>
                        <a:t>）：適用於衍生著作，</a:t>
                      </a:r>
                      <a:r>
                        <a:rPr lang="zh-TW" altLang="zh-TW" sz="1800" b="1" kern="1200" dirty="0" smtClean="0">
                          <a:solidFill>
                            <a:srgbClr val="0070C0"/>
                          </a:solidFill>
                          <a:effectLst/>
                        </a:rPr>
                        <a:t>與「禁止改作」不能同時包含</a:t>
                      </a:r>
                      <a:r>
                        <a:rPr lang="zh-TW" altLang="zh-TW" sz="1800" kern="1200" dirty="0" smtClean="0">
                          <a:effectLst/>
                        </a:rPr>
                        <a:t>。著作人允許他人在衍生著作與原著作採取同樣授權條款的情形下</a:t>
                      </a:r>
                      <a:r>
                        <a:rPr lang="zh-TW" altLang="zh-TW" sz="1800" kern="1200" dirty="0" smtClean="0">
                          <a:effectLst/>
                        </a:rPr>
                        <a:t>散</a:t>
                      </a:r>
                      <a:r>
                        <a:rPr lang="zh-TW" altLang="en-US" sz="1800" kern="1200" dirty="0" smtClean="0">
                          <a:effectLst/>
                        </a:rPr>
                        <a:t>布</a:t>
                      </a:r>
                      <a:r>
                        <a:rPr lang="zh-TW" altLang="zh-TW" sz="1800" kern="1200" dirty="0" smtClean="0">
                          <a:effectLst/>
                        </a:rPr>
                        <a:t>其</a:t>
                      </a:r>
                      <a:r>
                        <a:rPr lang="zh-TW" altLang="zh-TW" sz="1800" kern="1200" dirty="0" smtClean="0">
                          <a:effectLst/>
                        </a:rPr>
                        <a:t>衍生著作。</a:t>
                      </a:r>
                      <a:endParaRPr lang="zh-TW" altLang="en-US" b="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989496" y="2065529"/>
            <a:ext cx="585216" cy="3475736"/>
            <a:chOff x="989496" y="2065529"/>
            <a:chExt cx="585216" cy="347573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96" y="2065529"/>
              <a:ext cx="585216" cy="58521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96" y="3127249"/>
              <a:ext cx="585216" cy="58521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96" y="4041649"/>
              <a:ext cx="585216" cy="585216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96" y="4956049"/>
              <a:ext cx="585216" cy="585216"/>
            </a:xfrm>
            <a:prstGeom prst="rect">
              <a:avLst/>
            </a:prstGeom>
          </p:spPr>
        </p:pic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2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參、資訊山下定心猿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2" y="1061896"/>
            <a:ext cx="2284686" cy="26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8650" y="764375"/>
            <a:ext cx="7886700" cy="1325563"/>
          </a:xfrm>
        </p:spPr>
        <p:txBody>
          <a:bodyPr/>
          <a:lstStyle/>
          <a:p>
            <a:pPr marL="1081088" indent="-1081088"/>
            <a:r>
              <a:rPr lang="zh-TW" altLang="en-US" b="1" dirty="0" smtClean="0">
                <a:solidFill>
                  <a:schemeClr val="accent6"/>
                </a:solidFill>
              </a:rPr>
              <a:t>一、避免侵權．合法引用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628650" y="2224874"/>
            <a:ext cx="3886200" cy="4351338"/>
          </a:xfrm>
        </p:spPr>
        <p:txBody>
          <a:bodyPr>
            <a:noAutofit/>
          </a:bodyPr>
          <a:lstStyle/>
          <a:p>
            <a:pPr lvl="1">
              <a:buNone/>
            </a:pPr>
            <a:endParaRPr lang="en-US" altLang="zh-TW" dirty="0" smtClean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（一）引用</a:t>
            </a:r>
            <a:r>
              <a:rPr lang="zh-TW" altLang="en-US" dirty="0">
                <a:solidFill>
                  <a:schemeClr val="accent5"/>
                </a:solidFill>
              </a:rPr>
              <a:t>張貼圖文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（二）重</a:t>
            </a:r>
            <a:r>
              <a:rPr lang="zh-TW" altLang="en-US" dirty="0">
                <a:solidFill>
                  <a:schemeClr val="accent5"/>
                </a:solidFill>
              </a:rPr>
              <a:t>製音樂光碟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 smtClean="0">
                <a:solidFill>
                  <a:schemeClr val="accent5"/>
                </a:solidFill>
              </a:rPr>
              <a:t>三</a:t>
            </a:r>
            <a:r>
              <a:rPr lang="zh-TW" altLang="zh-TW" dirty="0" smtClean="0">
                <a:solidFill>
                  <a:schemeClr val="accent5"/>
                </a:solidFill>
              </a:rPr>
              <a:t>）</a:t>
            </a:r>
            <a:r>
              <a:rPr lang="zh-TW" altLang="en-US" dirty="0" smtClean="0">
                <a:solidFill>
                  <a:schemeClr val="accent5"/>
                </a:solidFill>
              </a:rPr>
              <a:t>影</a:t>
            </a:r>
            <a:r>
              <a:rPr lang="zh-TW" altLang="en-US" dirty="0">
                <a:solidFill>
                  <a:schemeClr val="accent5"/>
                </a:solidFill>
              </a:rPr>
              <a:t>音分享傳輸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 smtClean="0">
                <a:solidFill>
                  <a:schemeClr val="accent5"/>
                </a:solidFill>
              </a:rPr>
              <a:t>四</a:t>
            </a:r>
            <a:r>
              <a:rPr lang="zh-TW" altLang="zh-TW" dirty="0" smtClean="0">
                <a:solidFill>
                  <a:schemeClr val="accent5"/>
                </a:solidFill>
              </a:rPr>
              <a:t>）</a:t>
            </a:r>
            <a:r>
              <a:rPr lang="zh-TW" altLang="en-US" dirty="0" smtClean="0">
                <a:solidFill>
                  <a:schemeClr val="accent5"/>
                </a:solidFill>
              </a:rPr>
              <a:t>播放</a:t>
            </a:r>
            <a:r>
              <a:rPr lang="zh-TW" altLang="en-US" dirty="0">
                <a:solidFill>
                  <a:schemeClr val="accent5"/>
                </a:solidFill>
              </a:rPr>
              <a:t>攝錄影</a:t>
            </a:r>
            <a:r>
              <a:rPr lang="zh-TW" altLang="en-US" dirty="0" smtClean="0">
                <a:solidFill>
                  <a:schemeClr val="accent5"/>
                </a:solidFill>
              </a:rPr>
              <a:t>音</a:t>
            </a:r>
            <a:endParaRPr lang="en-US" altLang="zh-TW" dirty="0">
              <a:solidFill>
                <a:schemeClr val="accent5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>
          <a:xfrm>
            <a:off x="4590513" y="2224874"/>
            <a:ext cx="3886200" cy="4351338"/>
          </a:xfrm>
        </p:spPr>
        <p:txBody>
          <a:bodyPr>
            <a:noAutofit/>
          </a:bodyPr>
          <a:lstStyle/>
          <a:p>
            <a:pPr lvl="1">
              <a:buNone/>
            </a:pPr>
            <a:endParaRPr lang="en-US" altLang="zh-TW" dirty="0" smtClean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>
                <a:solidFill>
                  <a:schemeClr val="accent5"/>
                </a:solidFill>
              </a:rPr>
              <a:t>五</a:t>
            </a:r>
            <a:r>
              <a:rPr lang="zh-TW" altLang="zh-TW" dirty="0">
                <a:solidFill>
                  <a:schemeClr val="accent5"/>
                </a:solidFill>
              </a:rPr>
              <a:t>）</a:t>
            </a:r>
            <a:r>
              <a:rPr lang="zh-TW" altLang="en-US" dirty="0">
                <a:solidFill>
                  <a:schemeClr val="accent5"/>
                </a:solidFill>
              </a:rPr>
              <a:t>轉寄郵件圖文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zh-TW" dirty="0">
                <a:solidFill>
                  <a:schemeClr val="accent5"/>
                </a:solidFill>
              </a:rPr>
              <a:t>（</a:t>
            </a:r>
            <a:r>
              <a:rPr lang="zh-TW" altLang="en-US" dirty="0">
                <a:solidFill>
                  <a:schemeClr val="accent5"/>
                </a:solidFill>
              </a:rPr>
              <a:t>六</a:t>
            </a:r>
            <a:r>
              <a:rPr lang="zh-TW" altLang="zh-TW" dirty="0">
                <a:solidFill>
                  <a:schemeClr val="accent5"/>
                </a:solidFill>
              </a:rPr>
              <a:t>）</a:t>
            </a:r>
            <a:r>
              <a:rPr lang="zh-TW" altLang="en-US" dirty="0">
                <a:solidFill>
                  <a:schemeClr val="accent5"/>
                </a:solidFill>
              </a:rPr>
              <a:t>軟體借用下載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zh-TW" dirty="0">
                <a:solidFill>
                  <a:schemeClr val="accent5"/>
                </a:solidFill>
              </a:rPr>
              <a:t>（</a:t>
            </a:r>
            <a:r>
              <a:rPr lang="zh-TW" altLang="en-US" dirty="0">
                <a:solidFill>
                  <a:schemeClr val="accent5"/>
                </a:solidFill>
              </a:rPr>
              <a:t>七</a:t>
            </a:r>
            <a:r>
              <a:rPr lang="zh-TW" altLang="zh-TW" dirty="0">
                <a:solidFill>
                  <a:schemeClr val="accent5"/>
                </a:solidFill>
              </a:rPr>
              <a:t>）</a:t>
            </a:r>
            <a:r>
              <a:rPr lang="zh-TW" altLang="en-US" dirty="0">
                <a:solidFill>
                  <a:schemeClr val="accent5"/>
                </a:solidFill>
              </a:rPr>
              <a:t>友站資訊連結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zh-TW" dirty="0">
                <a:solidFill>
                  <a:schemeClr val="accent5"/>
                </a:solidFill>
              </a:rPr>
              <a:t>（</a:t>
            </a:r>
            <a:r>
              <a:rPr lang="zh-TW" altLang="en-US" dirty="0">
                <a:solidFill>
                  <a:schemeClr val="accent5"/>
                </a:solidFill>
              </a:rPr>
              <a:t>八</a:t>
            </a:r>
            <a:r>
              <a:rPr lang="zh-TW" altLang="zh-TW" dirty="0">
                <a:solidFill>
                  <a:schemeClr val="accent5"/>
                </a:solidFill>
              </a:rPr>
              <a:t>）</a:t>
            </a:r>
            <a:r>
              <a:rPr lang="zh-TW" altLang="en-US" dirty="0">
                <a:solidFill>
                  <a:schemeClr val="accent5"/>
                </a:solidFill>
              </a:rPr>
              <a:t>作品 </a:t>
            </a:r>
            <a:r>
              <a:rPr lang="en-US" altLang="zh-TW" dirty="0">
                <a:solidFill>
                  <a:schemeClr val="accent5"/>
                </a:solidFill>
              </a:rPr>
              <a:t>CC </a:t>
            </a:r>
            <a:r>
              <a:rPr lang="zh-TW" altLang="en-US" dirty="0" smtClean="0">
                <a:solidFill>
                  <a:schemeClr val="accent5"/>
                </a:solidFill>
              </a:rPr>
              <a:t>授權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197724" y="2279559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</a:rPr>
              <a:t>生活中常見相關示例</a:t>
            </a:r>
            <a:endParaRPr lang="zh-TW" altLang="en-US" sz="3200" b="1" dirty="0">
              <a:solidFill>
                <a:srgbClr val="0070C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3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en-US" dirty="0">
                <a:solidFill>
                  <a:schemeClr val="accent5"/>
                </a:solidFill>
              </a:rPr>
              <a:t>（一）引用張貼圖</a:t>
            </a:r>
            <a:r>
              <a:rPr lang="zh-TW" altLang="en-US" dirty="0" smtClean="0">
                <a:solidFill>
                  <a:schemeClr val="accent5"/>
                </a:solidFill>
              </a:rPr>
              <a:t>文</a:t>
            </a:r>
            <a:endParaRPr lang="en-US" altLang="zh-TW" dirty="0">
              <a:solidFill>
                <a:schemeClr val="accent5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69" y="1117600"/>
            <a:ext cx="7088734" cy="524621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464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107881"/>
            <a:ext cx="7886700" cy="5633624"/>
          </a:xfrm>
        </p:spPr>
        <p:txBody>
          <a:bodyPr>
            <a:noAutofit/>
          </a:bodyPr>
          <a:lstStyle/>
          <a:p>
            <a:pPr marL="269875" lvl="1" indent="-269875" algn="just">
              <a:lnSpc>
                <a:spcPct val="100000"/>
              </a:lnSpc>
            </a:pPr>
            <a:r>
              <a:rPr lang="zh-TW" altLang="en-US" dirty="0"/>
              <a:t>著作權中一個很重要的觀念，保護表達形式而非過程觀念，引用他人著作，應先取得授權，並標示資料來源，然而，更具體的建議做法是，將資料充分閱讀理解後，以自己方式表達，或是使用具有創用</a:t>
            </a:r>
            <a:r>
              <a:rPr lang="en-US" altLang="zh-TW" dirty="0"/>
              <a:t>CC </a:t>
            </a:r>
            <a:r>
              <a:rPr lang="zh-TW" altLang="en-US" dirty="0"/>
              <a:t>授權的圖文，可以讓自己更安心。再次提醒，無論是否取得授權，標示資料來源是引用他人著作基本的尊重而非免責的理由</a:t>
            </a:r>
            <a:r>
              <a:rPr lang="zh-TW" altLang="en-US" dirty="0" smtClean="0"/>
              <a:t>。</a:t>
            </a:r>
          </a:p>
          <a:p>
            <a:pPr marL="269875" lvl="1" indent="-269875" algn="just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 smtClean="0"/>
              <a:t>至於合法購買的軟體所提供的圖片及樣式、範本，通常只是授權給消費者使用的權利，相關授權範圍可在使用者授權合約中查詢。</a:t>
            </a:r>
            <a:endParaRPr lang="en-US" altLang="zh-TW" dirty="0" smtClean="0"/>
          </a:p>
          <a:p>
            <a:pPr marL="269875" lvl="1" indent="-269875" algn="just">
              <a:lnSpc>
                <a:spcPct val="100000"/>
              </a:lnSpc>
              <a:spcBef>
                <a:spcPts val="1000"/>
              </a:spcBef>
            </a:pPr>
            <a:r>
              <a:rPr lang="zh-TW" altLang="zh-TW" dirty="0" smtClean="0"/>
              <a:t>值得一提的是，張貼發表、提供下載他人作品，看起來像是幫作者做免費廣告，但無論是否營利，為免侵犯著作人的權益，最好的方法是事前先詢問作者，需留意的是，張貼不雅圖片、影音於網路上，不但違法，還可能觸犯妨害風化罪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5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（二）重製音樂光碟</a:t>
            </a:r>
            <a:endParaRPr lang="en-US" altLang="zh-TW" dirty="0" smtClean="0">
              <a:solidFill>
                <a:schemeClr val="accent5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1146556"/>
            <a:ext cx="7049110" cy="519470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1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marL="269875" lvl="1" indent="-269875" algn="just">
              <a:lnSpc>
                <a:spcPct val="100000"/>
              </a:lnSpc>
              <a:spcBef>
                <a:spcPts val="1000"/>
              </a:spcBef>
            </a:pPr>
            <a:endParaRPr lang="en-US" altLang="zh-TW" dirty="0" smtClean="0"/>
          </a:p>
          <a:p>
            <a:pPr marL="269875" lvl="1" indent="-269875" algn="just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 smtClean="0"/>
              <a:t>將</a:t>
            </a:r>
            <a:r>
              <a:rPr lang="zh-TW" altLang="en-US" dirty="0"/>
              <a:t>音樂著作製成</a:t>
            </a:r>
            <a:r>
              <a:rPr lang="en-US" altLang="zh-TW" dirty="0"/>
              <a:t>mp3 </a:t>
            </a:r>
            <a:r>
              <a:rPr lang="zh-TW" altLang="en-US" dirty="0"/>
              <a:t>音樂檔，屬於重製行為，若是個人因為擔心</a:t>
            </a:r>
            <a:r>
              <a:rPr lang="en-US" altLang="zh-TW" dirty="0"/>
              <a:t>CD </a:t>
            </a:r>
            <a:r>
              <a:rPr lang="zh-TW" altLang="en-US" dirty="0"/>
              <a:t>磨損，而以此方式保存，應可屬合理使用的範圍，但若重製</a:t>
            </a:r>
            <a:r>
              <a:rPr lang="en-US" altLang="zh-TW" dirty="0"/>
              <a:t>mp3 </a:t>
            </a:r>
            <a:r>
              <a:rPr lang="zh-TW" altLang="en-US" dirty="0"/>
              <a:t>後將檔案燒錄、借人、販售、提供下載</a:t>
            </a:r>
            <a:r>
              <a:rPr lang="en-US" altLang="zh-TW" dirty="0"/>
              <a:t>... </a:t>
            </a:r>
            <a:r>
              <a:rPr lang="zh-TW" altLang="en-US" dirty="0"/>
              <a:t>等，毫無疑問，是不可為之的。</a:t>
            </a:r>
          </a:p>
          <a:p>
            <a:pPr marL="269875" lvl="1" indent="-269875" algn="just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另外，</a:t>
            </a:r>
            <a:r>
              <a:rPr lang="en-US" altLang="zh-TW" dirty="0"/>
              <a:t>midi </a:t>
            </a:r>
            <a:r>
              <a:rPr lang="zh-TW" altLang="en-US" dirty="0"/>
              <a:t>音樂檔是就原著作改作之衍生著作，如果要放在網路上，就需經原著作人授權，否則會侵害重製權、</a:t>
            </a:r>
            <a:r>
              <a:rPr lang="zh-TW" altLang="en-US" dirty="0" smtClean="0"/>
              <a:t>散布權</a:t>
            </a:r>
            <a:r>
              <a:rPr lang="zh-TW" altLang="en-US" dirty="0"/>
              <a:t>、公開傳輸權、公開播送權</a:t>
            </a:r>
            <a:r>
              <a:rPr lang="zh-TW" altLang="en-US" dirty="0" smtClean="0"/>
              <a:t>。</a:t>
            </a:r>
            <a:endParaRPr lang="en-US" altLang="zh-TW" sz="2400" dirty="0" smtClean="0">
              <a:solidFill>
                <a:schemeClr val="accent5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48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 smtClean="0">
                <a:solidFill>
                  <a:schemeClr val="accent5"/>
                </a:solidFill>
              </a:rPr>
              <a:t>三</a:t>
            </a:r>
            <a:r>
              <a:rPr lang="zh-TW" altLang="zh-TW" dirty="0" smtClean="0">
                <a:solidFill>
                  <a:schemeClr val="accent5"/>
                </a:solidFill>
              </a:rPr>
              <a:t>）</a:t>
            </a:r>
            <a:r>
              <a:rPr lang="zh-TW" altLang="en-US" dirty="0" smtClean="0">
                <a:solidFill>
                  <a:schemeClr val="accent5"/>
                </a:solidFill>
              </a:rPr>
              <a:t>影音分享傳輸</a:t>
            </a:r>
            <a:endParaRPr lang="en-US" altLang="zh-TW" dirty="0" smtClean="0">
              <a:solidFill>
                <a:schemeClr val="accent5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2" y="1152652"/>
            <a:ext cx="7041185" cy="517885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5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認識「著作權」與「創用</a:t>
            </a:r>
            <a:r>
              <a:rPr lang="en-US" altLang="zh-TW" dirty="0" smtClean="0"/>
              <a:t>CC</a:t>
            </a:r>
            <a:r>
              <a:rPr lang="zh-TW" altLang="en-US" dirty="0" smtClean="0"/>
              <a:t>授權」</a:t>
            </a:r>
            <a:endParaRPr lang="en-US" altLang="zh-TW" dirty="0" smtClean="0"/>
          </a:p>
          <a:p>
            <a:r>
              <a:rPr lang="zh-TW" altLang="en-US" dirty="0" smtClean="0"/>
              <a:t>著作權相關案例探討</a:t>
            </a:r>
            <a:endParaRPr lang="en-US" altLang="zh-TW" dirty="0" smtClean="0"/>
          </a:p>
          <a:p>
            <a:r>
              <a:rPr lang="zh-TW" altLang="en-US" dirty="0" smtClean="0"/>
              <a:t>合法引用．合理使用</a:t>
            </a:r>
            <a:endParaRPr lang="en-US" altLang="zh-TW" dirty="0" smtClean="0"/>
          </a:p>
          <a:p>
            <a:r>
              <a:rPr lang="zh-TW" altLang="en-US" dirty="0" smtClean="0"/>
              <a:t>保護自己．尊重他人</a:t>
            </a:r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8650" y="436684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單元簡介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0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 smtClean="0"/>
              <a:t>資訊科技</a:t>
            </a:r>
            <a:r>
              <a:rPr lang="zh-TW" altLang="en-US" dirty="0"/>
              <a:t>的發展是為了使各類資源做到最佳的共享與互動。就科技中立的觀點，軟體和設備僅是提供功能協助達成目的，當然，得就使用者的動機，是將其用來做合法或侵權的行為。</a:t>
            </a:r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而網路上非常熱門的點對點（</a:t>
            </a:r>
            <a:r>
              <a:rPr lang="en-US" altLang="zh-TW" dirty="0"/>
              <a:t>peer to peer, P2P</a:t>
            </a:r>
            <a:r>
              <a:rPr lang="zh-TW" altLang="en-US" dirty="0"/>
              <a:t>）下載軟體，主要的功能是用於檔案交換，其原理在於</a:t>
            </a:r>
            <a:r>
              <a:rPr lang="zh-TW" altLang="en-US" dirty="0" smtClean="0"/>
              <a:t>每臺電腦</a:t>
            </a:r>
            <a:r>
              <a:rPr lang="zh-TW" altLang="en-US" dirty="0"/>
              <a:t>是用戶端同時也是伺服器端，所以，當自己在下載檔案的同時，自己的電腦也正在供別人下載，如果有侵權的檔案，則可能觸犯散播刑責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 smtClean="0"/>
              <a:t>還有，使用</a:t>
            </a:r>
            <a:r>
              <a:rPr lang="en-US" altLang="zh-TW" dirty="0" smtClean="0"/>
              <a:t>P2P </a:t>
            </a:r>
            <a:r>
              <a:rPr lang="zh-TW" altLang="en-US" dirty="0" smtClean="0"/>
              <a:t>軟體也需注意衍生中毒、後門程式、硬碟壽命降低（硬碟壽命的因素取決於硬碟的讀取次數及使用時間）</a:t>
            </a:r>
            <a:r>
              <a:rPr lang="en-US" altLang="zh-TW" dirty="0" smtClean="0"/>
              <a:t>... </a:t>
            </a:r>
            <a:r>
              <a:rPr lang="zh-TW" altLang="en-US" dirty="0" smtClean="0"/>
              <a:t>等問題。</a:t>
            </a:r>
            <a:endParaRPr lang="en-US" altLang="zh-TW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4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 smtClean="0">
                <a:solidFill>
                  <a:schemeClr val="accent5"/>
                </a:solidFill>
              </a:rPr>
              <a:t>四</a:t>
            </a:r>
            <a:r>
              <a:rPr lang="zh-TW" altLang="zh-TW" dirty="0" smtClean="0">
                <a:solidFill>
                  <a:schemeClr val="accent5"/>
                </a:solidFill>
              </a:rPr>
              <a:t>）</a:t>
            </a:r>
            <a:r>
              <a:rPr lang="zh-TW" altLang="en-US" dirty="0" smtClean="0">
                <a:solidFill>
                  <a:schemeClr val="accent5"/>
                </a:solidFill>
              </a:rPr>
              <a:t>播放攝錄影音</a:t>
            </a:r>
            <a:endParaRPr lang="en-US" altLang="zh-TW" dirty="0" smtClean="0">
              <a:solidFill>
                <a:schemeClr val="accent5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9" y="1148080"/>
            <a:ext cx="7057034" cy="519074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2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 smtClean="0"/>
              <a:t>無論</a:t>
            </a:r>
            <a:r>
              <a:rPr lang="zh-TW" altLang="en-US" dirty="0"/>
              <a:t>是主辦單位或觀眾，在錄音、錄影前，應先徵得主講人同意，並表明目的及用途，若是將攝錄後之內容公開播放或上網，則非屬合理使用範圍。</a:t>
            </a:r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要提醒的是，若購買具有版權的影音，是買到它的所有權而不是買到著作財產權，因此，只可以獨享（自己聽、送人）而不能分享（複製、販賣、公開播送演出），若事先未取得授權於營利場合公開播放，亦為侵權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31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 smtClean="0">
                <a:solidFill>
                  <a:schemeClr val="accent5"/>
                </a:solidFill>
              </a:rPr>
              <a:t>五</a:t>
            </a:r>
            <a:r>
              <a:rPr lang="zh-TW" altLang="zh-TW" dirty="0" smtClean="0">
                <a:solidFill>
                  <a:schemeClr val="accent5"/>
                </a:solidFill>
              </a:rPr>
              <a:t>）</a:t>
            </a:r>
            <a:r>
              <a:rPr lang="zh-TW" altLang="en-US" dirty="0" smtClean="0">
                <a:solidFill>
                  <a:schemeClr val="accent5"/>
                </a:solidFill>
              </a:rPr>
              <a:t>轉寄郵件圖文</a:t>
            </a:r>
            <a:endParaRPr lang="en-US" altLang="zh-TW" dirty="0" smtClean="0">
              <a:solidFill>
                <a:schemeClr val="accent5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2" y="1132332"/>
            <a:ext cx="7041185" cy="517885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 smtClean="0"/>
              <a:t>轉寄</a:t>
            </a:r>
            <a:r>
              <a:rPr lang="zh-TW" altLang="en-US" dirty="0"/>
              <a:t>郵件、圖文，應視轉寄的內容、動機、市場銷售</a:t>
            </a:r>
            <a:r>
              <a:rPr lang="en-US" altLang="zh-TW" dirty="0"/>
              <a:t>... </a:t>
            </a:r>
            <a:r>
              <a:rPr lang="zh-TW" altLang="en-US" dirty="0"/>
              <a:t>等因素來考量是否觸犯重製權，若轉寄給多數人或轉寄整本圖文，明顯超出合理範圍，若未經著作人授權，還可能侵害公開傳輸權、</a:t>
            </a:r>
            <a:r>
              <a:rPr lang="zh-TW" altLang="en-US" dirty="0" smtClean="0"/>
              <a:t>散布權</a:t>
            </a:r>
            <a:r>
              <a:rPr lang="en-US" altLang="zh-TW" dirty="0"/>
              <a:t>... </a:t>
            </a:r>
            <a:r>
              <a:rPr lang="zh-TW" altLang="en-US" dirty="0"/>
              <a:t>等。</a:t>
            </a:r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至於轉寄電子新聞，由於新聞本身並無著作權，如該網站有提供轉寄功能，可視為同意</a:t>
            </a:r>
            <a:r>
              <a:rPr lang="zh-TW" altLang="en-US" dirty="0" smtClean="0"/>
              <a:t>散布，</a:t>
            </a:r>
            <a:r>
              <a:rPr lang="zh-TW" altLang="en-US" dirty="0"/>
              <a:t>若沒有此功能，則不宜任意轉寄，以免觸犯重製權或公開傳輸權。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5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 smtClean="0">
                <a:solidFill>
                  <a:schemeClr val="accent5"/>
                </a:solidFill>
              </a:rPr>
              <a:t>六</a:t>
            </a:r>
            <a:r>
              <a:rPr lang="zh-TW" altLang="zh-TW" dirty="0" smtClean="0">
                <a:solidFill>
                  <a:schemeClr val="accent5"/>
                </a:solidFill>
              </a:rPr>
              <a:t>）</a:t>
            </a:r>
            <a:r>
              <a:rPr lang="zh-TW" altLang="en-US" dirty="0" smtClean="0">
                <a:solidFill>
                  <a:schemeClr val="accent5"/>
                </a:solidFill>
              </a:rPr>
              <a:t>軟體借用下載</a:t>
            </a:r>
            <a:endParaRPr lang="en-US" altLang="zh-TW" dirty="0" smtClean="0">
              <a:solidFill>
                <a:schemeClr val="accent5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" y="1136904"/>
            <a:ext cx="7064959" cy="524621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9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8" y="1036320"/>
            <a:ext cx="7886700" cy="5633624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不論是將正版軟體或備份版軟體借給他人，都不能視為合理的行為，因為它會造成絕對的市場替代效果，建議可先向廠商了解授權的方式，或是使用功能齊備的自由軟體（</a:t>
            </a:r>
            <a:r>
              <a:rPr lang="en-US" altLang="zh-TW" dirty="0"/>
              <a:t>Free Software</a:t>
            </a:r>
            <a:r>
              <a:rPr lang="zh-TW" altLang="en-US" dirty="0"/>
              <a:t>）替代。</a:t>
            </a:r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網路上的軟體有三類，只有公共軟體（</a:t>
            </a:r>
            <a:r>
              <a:rPr lang="en-US" altLang="zh-TW" dirty="0"/>
              <a:t>Public Domain Software</a:t>
            </a:r>
            <a:r>
              <a:rPr lang="zh-TW" altLang="en-US" dirty="0"/>
              <a:t>）是著作人的權限期間已過或自願放棄時，使用者才可以自由運用；免費軟體（</a:t>
            </a:r>
            <a:r>
              <a:rPr lang="en-US" altLang="zh-TW" dirty="0"/>
              <a:t>Freeware Software</a:t>
            </a:r>
            <a:r>
              <a:rPr lang="zh-TW" altLang="en-US" dirty="0"/>
              <a:t>）和共享軟體（</a:t>
            </a:r>
            <a:r>
              <a:rPr lang="en-US" altLang="zh-TW" dirty="0"/>
              <a:t>Shareware Software</a:t>
            </a:r>
            <a:r>
              <a:rPr lang="zh-TW" altLang="en-US" dirty="0"/>
              <a:t>）則是著作人願意免費或有條件的供人使用，不代表使用者因此可以自由重製、傳播或藉以獲取利益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zh-TW" dirty="0" smtClean="0"/>
              <a:t>軟體提供免費下載使用，不代表使用者可以將此軟體放在自己的網站供他人下載，畢竟，自己的網站並非該軟體的官方網站。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6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/>
            <a:endParaRPr lang="en-US" altLang="zh-TW" dirty="0" smtClean="0">
              <a:solidFill>
                <a:schemeClr val="accent5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779928"/>
              </p:ext>
            </p:extLst>
          </p:nvPr>
        </p:nvGraphicFramePr>
        <p:xfrm>
          <a:off x="812800" y="1361440"/>
          <a:ext cx="7546480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000"/>
                <a:gridCol w="1793240"/>
                <a:gridCol w="1332000"/>
                <a:gridCol w="1793240"/>
              </a:tblGrid>
              <a:tr h="424806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下載使用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著作權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付費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723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一般（商業）軟體</a:t>
                      </a: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Commercial Software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No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有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Yes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4489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共享軟體</a:t>
                      </a: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Shareware Software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授權範圍內</a:t>
                      </a:r>
                      <a:endParaRPr lang="en-US" altLang="zh-TW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自由利用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有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繳費取得</a:t>
                      </a:r>
                      <a:endParaRPr lang="en-US" altLang="zh-TW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合法使用權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6115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免費軟體</a:t>
                      </a: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Freeware Software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授權範圍內</a:t>
                      </a:r>
                      <a:endParaRPr lang="en-US" altLang="zh-TW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自由利用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No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3879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公用軟體</a:t>
                      </a: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Public Domain Software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無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No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3841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自由軟體</a:t>
                      </a:r>
                    </a:p>
                    <a:p>
                      <a:pPr algn="ctr"/>
                      <a:r>
                        <a:rPr lang="en-US" altLang="zh-TW" sz="18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Free Software</a:t>
                      </a:r>
                      <a:endParaRPr lang="zh-TW" alt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zh-TW" alt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有</a:t>
                      </a:r>
                      <a:endParaRPr lang="zh-TW" alt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zh-TW" alt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8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" y="1087120"/>
            <a:ext cx="7124395" cy="5269992"/>
          </a:xfrm>
          <a:prstGeom prst="rect">
            <a:avLst/>
          </a:prstGeom>
        </p:spPr>
      </p:pic>
      <p:sp>
        <p:nvSpPr>
          <p:cNvPr id="4" name="內容版面配置區 1"/>
          <p:cNvSpPr txBox="1">
            <a:spLocks/>
          </p:cNvSpPr>
          <p:nvPr/>
        </p:nvSpPr>
        <p:spPr>
          <a:xfrm>
            <a:off x="597255" y="646625"/>
            <a:ext cx="7886700" cy="56336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</a:pPr>
            <a:r>
              <a:rPr lang="zh-TW" altLang="zh-TW" sz="2400" dirty="0" smtClean="0">
                <a:solidFill>
                  <a:schemeClr val="accent5"/>
                </a:solidFill>
              </a:rPr>
              <a:t>（</a:t>
            </a:r>
            <a:r>
              <a:rPr lang="zh-TW" altLang="en-US" sz="2400" dirty="0" smtClean="0">
                <a:solidFill>
                  <a:schemeClr val="accent5"/>
                </a:solidFill>
              </a:rPr>
              <a:t>七</a:t>
            </a:r>
            <a:r>
              <a:rPr lang="zh-TW" altLang="zh-TW" sz="2400" dirty="0" smtClean="0">
                <a:solidFill>
                  <a:schemeClr val="accent5"/>
                </a:solidFill>
              </a:rPr>
              <a:t>）</a:t>
            </a:r>
            <a:r>
              <a:rPr lang="zh-TW" altLang="en-US" sz="2400" dirty="0" smtClean="0">
                <a:solidFill>
                  <a:schemeClr val="accent5"/>
                </a:solidFill>
              </a:rPr>
              <a:t>友站資訊連結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084028"/>
            <a:ext cx="7886700" cy="5633624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引用友站資訊時，應依照授權範圍使用，且利用時應保持資料的完整及維持該網頁的完整性（直接帶領使用者進入另一頁面）。</a:t>
            </a:r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不論以何種方式引用，在利用著作前即應獲得著作人授權或遵循創用</a:t>
            </a:r>
            <a:r>
              <a:rPr lang="en-US" altLang="zh-TW" dirty="0"/>
              <a:t>CC </a:t>
            </a:r>
            <a:r>
              <a:rPr lang="zh-TW" altLang="en-US" dirty="0"/>
              <a:t>授權條款，以免誤觸禁止不當改變權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 smtClean="0"/>
              <a:t>要特別注意一點，若在個人的網站上提供未經授權的著作供人下載，即使註明了提醒警語仍算侵權；若是提供連結到未經授權的網站下載具版權的資訊，則必需承擔「導引責任（</a:t>
            </a:r>
            <a:r>
              <a:rPr lang="en-US" altLang="zh-TW" dirty="0" smtClean="0"/>
              <a:t>Contributory Liability</a:t>
            </a:r>
            <a:r>
              <a:rPr lang="zh-TW" altLang="en-US" dirty="0" smtClean="0"/>
              <a:t>）」，有可能成為侵害公開傳輸權的共犯或幫助犯而有刑事責任。</a:t>
            </a: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zh-TW" dirty="0" smtClean="0"/>
              <a:t>更明確的說，切勿分享有侵權疑慮的連結，即使是在社群網站上分享給特定的對象，仍屬於公開</a:t>
            </a:r>
            <a:r>
              <a:rPr lang="zh-TW" altLang="zh-TW" dirty="0" smtClean="0"/>
              <a:t>散</a:t>
            </a:r>
            <a:r>
              <a:rPr lang="zh-TW" altLang="en-US" dirty="0" smtClean="0"/>
              <a:t>布</a:t>
            </a:r>
            <a:r>
              <a:rPr lang="zh-TW" altLang="zh-TW" dirty="0" smtClean="0"/>
              <a:t>，</a:t>
            </a:r>
            <a:r>
              <a:rPr lang="zh-TW" altLang="zh-TW" dirty="0" smtClean="0"/>
              <a:t>需謹慎為之。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2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壹、靈根孕育源流出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26" y="1182522"/>
            <a:ext cx="2031148" cy="25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zh-TW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 smtClean="0">
                <a:solidFill>
                  <a:schemeClr val="accent5"/>
                </a:solidFill>
              </a:rPr>
              <a:t>八</a:t>
            </a:r>
            <a:r>
              <a:rPr lang="zh-TW" altLang="zh-TW" dirty="0" smtClean="0">
                <a:solidFill>
                  <a:schemeClr val="accent5"/>
                </a:solidFill>
              </a:rPr>
              <a:t>）</a:t>
            </a:r>
            <a:r>
              <a:rPr lang="zh-TW" altLang="en-US" dirty="0" smtClean="0">
                <a:solidFill>
                  <a:schemeClr val="accent5"/>
                </a:solidFill>
              </a:rPr>
              <a:t>作品 </a:t>
            </a:r>
            <a:r>
              <a:rPr lang="en-US" altLang="zh-TW" dirty="0" smtClean="0">
                <a:solidFill>
                  <a:schemeClr val="accent5"/>
                </a:solidFill>
              </a:rPr>
              <a:t>CC </a:t>
            </a:r>
            <a:r>
              <a:rPr lang="zh-TW" altLang="en-US" dirty="0" smtClean="0">
                <a:solidFill>
                  <a:schemeClr val="accent5"/>
                </a:solidFill>
              </a:rPr>
              <a:t>授權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138428"/>
            <a:ext cx="7072884" cy="524225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8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036320"/>
            <a:ext cx="7886700" cy="5633624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「創用</a:t>
            </a:r>
            <a:r>
              <a:rPr lang="en-US" altLang="zh-TW" dirty="0"/>
              <a:t>CC </a:t>
            </a:r>
            <a:r>
              <a:rPr lang="zh-TW" altLang="en-US" dirty="0"/>
              <a:t>授權」是另一種授權的選擇，是以較富彈性的「保留部份權利（</a:t>
            </a:r>
            <a:r>
              <a:rPr lang="en-US" altLang="zh-TW" dirty="0"/>
              <a:t>Some Rights Reserved</a:t>
            </a:r>
            <a:r>
              <a:rPr lang="zh-TW" altLang="en-US" dirty="0"/>
              <a:t>）」概念，讓作者自訂授權條款，如此能清楚的瞭解著作人的授權意願及範圍，而此授權不一定就等於是免費或是拒絕商業營利。</a:t>
            </a:r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en-US" dirty="0"/>
              <a:t>由於創用</a:t>
            </a:r>
            <a:r>
              <a:rPr lang="en-US" altLang="zh-TW" dirty="0"/>
              <a:t>CC </a:t>
            </a:r>
            <a:r>
              <a:rPr lang="zh-TW" altLang="en-US" dirty="0"/>
              <a:t>授權具有「不可撤回性」，一份作品中若存在多種不同檔案需使用不同授權條款時，應選擇最嚴格且能包含所有授權要素的授權條款，且同一份作品可以採用二種或二種以上不同授權條款，讓使用者依自己需求選擇利用方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69875" lvl="1" indent="-269875">
              <a:lnSpc>
                <a:spcPct val="100000"/>
              </a:lnSpc>
              <a:spcBef>
                <a:spcPts val="1000"/>
              </a:spcBef>
            </a:pPr>
            <a:r>
              <a:rPr lang="zh-TW" altLang="zh-TW" dirty="0" smtClean="0"/>
              <a:t>由於此授權制度，是對不特定的所有人進行授權，因此，被授權人若要再授權第三人利用，要再徵得著作財產權人的同意。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762502"/>
            <a:ext cx="7886700" cy="5633624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zh-TW" altLang="en-US" sz="3200" b="1" dirty="0">
                <a:solidFill>
                  <a:srgbClr val="0070C0"/>
                </a:solidFill>
              </a:rPr>
              <a:t>該怎麼做才算是合法引用？</a:t>
            </a:r>
          </a:p>
          <a:p>
            <a:pPr marL="901700" lvl="2" indent="-450850">
              <a:buNone/>
            </a:pPr>
            <a:r>
              <a:rPr lang="zh-TW" altLang="en-US" sz="2400" dirty="0" smtClean="0">
                <a:solidFill>
                  <a:schemeClr val="accent5"/>
                </a:solidFill>
              </a:rPr>
              <a:t>（一）法律</a:t>
            </a:r>
            <a:r>
              <a:rPr lang="zh-TW" altLang="en-US" sz="2400" dirty="0">
                <a:solidFill>
                  <a:schemeClr val="accent5"/>
                </a:solidFill>
              </a:rPr>
              <a:t>保障</a:t>
            </a:r>
            <a:r>
              <a:rPr lang="zh-TW" altLang="en-US" sz="2400" dirty="0" smtClean="0">
                <a:solidFill>
                  <a:schemeClr val="accent5"/>
                </a:solidFill>
              </a:rPr>
              <a:t>範圍</a:t>
            </a:r>
            <a:endParaRPr lang="en-US" altLang="zh-TW" sz="2400" dirty="0" smtClean="0">
              <a:solidFill>
                <a:schemeClr val="accent5"/>
              </a:solidFill>
            </a:endParaRPr>
          </a:p>
          <a:p>
            <a:pPr marL="1358900" lvl="3" indent="-450850">
              <a:lnSpc>
                <a:spcPct val="100000"/>
              </a:lnSpc>
            </a:pPr>
            <a:r>
              <a:rPr lang="zh-TW" altLang="zh-TW" sz="2400" dirty="0" smtClean="0"/>
              <a:t>著作權法保護表達形式而非過程觀念。若著作人是一般人，則</a:t>
            </a:r>
            <a:r>
              <a:rPr lang="zh-TW" altLang="zh-TW" sz="2400" b="1" dirty="0" smtClean="0">
                <a:solidFill>
                  <a:srgbClr val="0070C0"/>
                </a:solidFill>
              </a:rPr>
              <a:t>著作財產權保護期間一直存續至著作人過世之後的五十年</a:t>
            </a:r>
            <a:r>
              <a:rPr lang="zh-TW" altLang="zh-TW" sz="2400" dirty="0" smtClean="0"/>
              <a:t>。</a:t>
            </a:r>
            <a:endParaRPr lang="zh-TW" altLang="en-US" sz="2200" dirty="0">
              <a:solidFill>
                <a:schemeClr val="accent5"/>
              </a:solidFill>
            </a:endParaRPr>
          </a:p>
          <a:p>
            <a:pPr marL="901700" lvl="2" indent="-450850">
              <a:buNone/>
            </a:pPr>
            <a:r>
              <a:rPr lang="zh-TW" altLang="en-US" sz="2400" dirty="0" smtClean="0">
                <a:solidFill>
                  <a:schemeClr val="accent5"/>
                </a:solidFill>
              </a:rPr>
              <a:t>（二）獲得</a:t>
            </a:r>
            <a:r>
              <a:rPr lang="zh-TW" altLang="en-US" sz="2400" dirty="0">
                <a:solidFill>
                  <a:schemeClr val="accent5"/>
                </a:solidFill>
              </a:rPr>
              <a:t>授權同意</a:t>
            </a:r>
          </a:p>
          <a:p>
            <a:pPr marL="1358900" lvl="3" indent="-450850">
              <a:lnSpc>
                <a:spcPct val="100000"/>
              </a:lnSpc>
            </a:pPr>
            <a:r>
              <a:rPr lang="zh-TW" altLang="en-US" sz="2400" dirty="0"/>
              <a:t>使用者、著作人之機關名稱、基本資料、聯絡</a:t>
            </a:r>
            <a:r>
              <a:rPr lang="zh-TW" altLang="en-US" sz="2400" dirty="0" smtClean="0"/>
              <a:t>管道。</a:t>
            </a:r>
            <a:endParaRPr lang="en-US" altLang="zh-TW" sz="2400" dirty="0" smtClean="0"/>
          </a:p>
          <a:p>
            <a:pPr marL="1358900" lvl="3" indent="-450850">
              <a:lnSpc>
                <a:spcPct val="100000"/>
              </a:lnSpc>
            </a:pPr>
            <a:r>
              <a:rPr lang="zh-TW" altLang="en-US" sz="2400" dirty="0" smtClean="0"/>
              <a:t>使用</a:t>
            </a:r>
            <a:r>
              <a:rPr lang="zh-TW" altLang="en-US" sz="2400" dirty="0"/>
              <a:t>之目的、範圍 </a:t>
            </a:r>
            <a:r>
              <a:rPr lang="zh-TW" altLang="en-US" sz="2400" dirty="0" smtClean="0"/>
              <a:t>。</a:t>
            </a:r>
            <a:endParaRPr lang="zh-TW" altLang="en-US" sz="2400" dirty="0"/>
          </a:p>
          <a:p>
            <a:pPr marL="1358900" lvl="3" indent="-450850">
              <a:lnSpc>
                <a:spcPct val="100000"/>
              </a:lnSpc>
            </a:pPr>
            <a:r>
              <a:rPr lang="zh-TW" altLang="en-US" sz="2400" dirty="0"/>
              <a:t>授與享有之權利、不得侵犯之</a:t>
            </a:r>
            <a:r>
              <a:rPr lang="zh-TW" altLang="en-US" sz="2400" dirty="0" smtClean="0"/>
              <a:t>權利。</a:t>
            </a:r>
            <a:endParaRPr lang="en-US" altLang="zh-TW" sz="2400" dirty="0" smtClean="0"/>
          </a:p>
          <a:p>
            <a:pPr marL="1358900" lvl="3" indent="-450850">
              <a:lnSpc>
                <a:spcPct val="100000"/>
              </a:lnSpc>
            </a:pPr>
            <a:r>
              <a:rPr lang="zh-TW" altLang="zh-TW" sz="2400" dirty="0" smtClean="0"/>
              <a:t>或是可以使用具有創用</a:t>
            </a:r>
            <a:r>
              <a:rPr lang="en-US" altLang="zh-TW" sz="2400" dirty="0" smtClean="0"/>
              <a:t>CC</a:t>
            </a:r>
            <a:r>
              <a:rPr lang="zh-TW" altLang="zh-TW" sz="2400" dirty="0" smtClean="0"/>
              <a:t>授權的著作。尋找創用</a:t>
            </a:r>
            <a:r>
              <a:rPr lang="en-US" altLang="zh-TW" sz="2400" dirty="0" smtClean="0"/>
              <a:t>CC</a:t>
            </a:r>
            <a:r>
              <a:rPr lang="zh-TW" altLang="zh-TW" sz="2400" dirty="0" smtClean="0"/>
              <a:t>素材，請連結教育部創用</a:t>
            </a:r>
            <a:r>
              <a:rPr lang="en-US" altLang="zh-TW" sz="2400" dirty="0" smtClean="0"/>
              <a:t>CC</a:t>
            </a:r>
            <a:r>
              <a:rPr lang="zh-TW" altLang="zh-TW" sz="2400" dirty="0" smtClean="0"/>
              <a:t>資訊網</a:t>
            </a:r>
            <a:r>
              <a:rPr lang="en-US" altLang="zh-TW" sz="2400" dirty="0" smtClean="0"/>
              <a:t>https://isp.moe.edu.tw/ccedu/</a:t>
            </a:r>
            <a:r>
              <a:rPr lang="zh-TW" altLang="zh-TW" sz="2400" dirty="0" smtClean="0"/>
              <a:t>。</a:t>
            </a:r>
            <a:endParaRPr lang="zh-TW" altLang="en-US" sz="2400" dirty="0">
              <a:solidFill>
                <a:schemeClr val="accent5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3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3721" y="645956"/>
            <a:ext cx="8322167" cy="5803476"/>
          </a:xfrm>
        </p:spPr>
        <p:txBody>
          <a:bodyPr>
            <a:noAutofit/>
          </a:bodyPr>
          <a:lstStyle/>
          <a:p>
            <a:pPr marL="901700" lvl="2" indent="-450850">
              <a:buNone/>
            </a:pPr>
            <a:r>
              <a:rPr lang="zh-TW" altLang="en-US" sz="2400" dirty="0" smtClean="0">
                <a:solidFill>
                  <a:schemeClr val="accent5"/>
                </a:solidFill>
              </a:rPr>
              <a:t>（三）明示資料出處</a:t>
            </a:r>
            <a:endParaRPr lang="en-US" altLang="zh-TW" sz="2400" dirty="0" smtClean="0">
              <a:solidFill>
                <a:schemeClr val="accent5"/>
              </a:solidFill>
            </a:endParaRPr>
          </a:p>
          <a:p>
            <a:pPr lvl="2">
              <a:lnSpc>
                <a:spcPct val="100000"/>
              </a:lnSpc>
            </a:pPr>
            <a:r>
              <a:rPr lang="zh-TW" altLang="en-US" sz="2200" dirty="0" smtClean="0"/>
              <a:t>無論任何正當目的，而在合理範圍內</a:t>
            </a:r>
            <a:r>
              <a:rPr lang="zh-TW" altLang="zh-TW" sz="2200" dirty="0" smtClean="0"/>
              <a:t>使用他人著作</a:t>
            </a:r>
            <a:r>
              <a:rPr lang="zh-TW" altLang="en-US" sz="2200" dirty="0" smtClean="0"/>
              <a:t>，均</a:t>
            </a:r>
            <a:r>
              <a:rPr lang="zh-TW" altLang="zh-TW" sz="2200" dirty="0" smtClean="0"/>
              <a:t>應清楚註明出處，包含作者、書名、出版商、發行地點、發行日期、網址…等；如果是就原著作而改編，則要經授權及註明出處。</a:t>
            </a:r>
          </a:p>
          <a:p>
            <a:pPr lvl="2">
              <a:lnSpc>
                <a:spcPct val="100000"/>
              </a:lnSpc>
            </a:pPr>
            <a:r>
              <a:rPr lang="zh-TW" altLang="zh-TW" sz="2200" dirty="0" smtClean="0"/>
              <a:t>註明出處的用意，是為了能進一步求證、查詢、聯絡相關資訊，能達此目的才是註明出處的意義，因此，不論是合理使用、合法引用或取得授權，均應註明出處。</a:t>
            </a:r>
            <a:endParaRPr lang="zh-TW" altLang="en-US" sz="2200" dirty="0" smtClean="0">
              <a:solidFill>
                <a:schemeClr val="accent5"/>
              </a:solidFill>
            </a:endParaRPr>
          </a:p>
          <a:p>
            <a:pPr marL="901700" lvl="2" indent="-450850">
              <a:buNone/>
            </a:pPr>
            <a:r>
              <a:rPr lang="zh-TW" altLang="en-US" sz="2400" dirty="0" smtClean="0">
                <a:solidFill>
                  <a:schemeClr val="accent5"/>
                </a:solidFill>
              </a:rPr>
              <a:t>（四）著作的引用量</a:t>
            </a:r>
            <a:endParaRPr lang="en-US" altLang="zh-TW" sz="2400" dirty="0" smtClean="0">
              <a:solidFill>
                <a:schemeClr val="accent5"/>
              </a:solidFill>
            </a:endParaRPr>
          </a:p>
          <a:p>
            <a:pPr marL="1358900" lvl="3" indent="-450850">
              <a:lnSpc>
                <a:spcPct val="100000"/>
              </a:lnSpc>
            </a:pPr>
            <a:r>
              <a:rPr lang="zh-TW" altLang="zh-TW" sz="2200" dirty="0" smtClean="0"/>
              <a:t>著作權法中並無明文規定多少的引用量可視為合理，應就雙方互相尊重創作的原則或授權書中相互約定的內容而為之。</a:t>
            </a:r>
          </a:p>
          <a:p>
            <a:pPr marL="1358900" lvl="3" indent="-450850">
              <a:lnSpc>
                <a:spcPct val="100000"/>
              </a:lnSpc>
            </a:pPr>
            <a:r>
              <a:rPr lang="zh-TW" altLang="zh-TW" sz="2200" dirty="0" smtClean="0"/>
              <a:t>如以非營利教育目的，在適當範圍內利用他人著作，可視為合理使用，但是，</a:t>
            </a:r>
            <a:r>
              <a:rPr lang="zh-TW" altLang="zh-TW" sz="2200" b="1" dirty="0" smtClean="0">
                <a:solidFill>
                  <a:srgbClr val="0070C0"/>
                </a:solidFill>
              </a:rPr>
              <a:t>沒有營利的意圖或行為，卻不是免責的理由</a:t>
            </a:r>
            <a:r>
              <a:rPr lang="zh-TW" altLang="zh-TW" sz="2200" dirty="0" smtClean="0"/>
              <a:t>。</a:t>
            </a:r>
            <a:endParaRPr lang="zh-TW" altLang="en-US" sz="2200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9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（五）注意著作標示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marL="1358900" lvl="3" indent="-450850">
              <a:lnSpc>
                <a:spcPct val="100000"/>
              </a:lnSpc>
            </a:pPr>
            <a:r>
              <a:rPr lang="zh-TW" altLang="en-US" sz="2400" dirty="0" smtClean="0"/>
              <a:t>著作權標示</a:t>
            </a:r>
            <a:endParaRPr lang="en-US" altLang="zh-TW" sz="2400" dirty="0" smtClean="0"/>
          </a:p>
          <a:p>
            <a:pPr marL="1358900" lvl="3" indent="-450850">
              <a:lnSpc>
                <a:spcPct val="100000"/>
              </a:lnSpc>
              <a:buNone/>
            </a:pPr>
            <a:endParaRPr lang="en-US" altLang="zh-TW" sz="2400" dirty="0" smtClean="0"/>
          </a:p>
          <a:p>
            <a:pPr marL="1358900" lvl="3" indent="-450850">
              <a:lnSpc>
                <a:spcPct val="100000"/>
              </a:lnSpc>
              <a:buNone/>
            </a:pPr>
            <a:endParaRPr lang="en-US" altLang="zh-TW" sz="2400" dirty="0" smtClean="0"/>
          </a:p>
          <a:p>
            <a:pPr marL="1358900" lvl="3" indent="-450850">
              <a:lnSpc>
                <a:spcPct val="100000"/>
              </a:lnSpc>
              <a:buNone/>
            </a:pPr>
            <a:endParaRPr lang="en-US" altLang="zh-TW" sz="2400" dirty="0" smtClean="0"/>
          </a:p>
          <a:p>
            <a:pPr marL="1358900" lvl="3" indent="-450850">
              <a:lnSpc>
                <a:spcPct val="100000"/>
              </a:lnSpc>
            </a:pPr>
            <a:r>
              <a:rPr lang="zh-TW" altLang="en-US" sz="2400" dirty="0" smtClean="0"/>
              <a:t>創用</a:t>
            </a:r>
            <a:r>
              <a:rPr lang="en-US" altLang="zh-TW" sz="2400" dirty="0" smtClean="0"/>
              <a:t>CC </a:t>
            </a:r>
            <a:r>
              <a:rPr lang="zh-TW" altLang="en-US" sz="2400" dirty="0" smtClean="0"/>
              <a:t>授權標示</a:t>
            </a: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2333389863"/>
              </p:ext>
            </p:extLst>
          </p:nvPr>
        </p:nvGraphicFramePr>
        <p:xfrm>
          <a:off x="3850782" y="862884"/>
          <a:ext cx="5091449" cy="217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16352"/>
              </p:ext>
            </p:extLst>
          </p:nvPr>
        </p:nvGraphicFramePr>
        <p:xfrm>
          <a:off x="2106986" y="3353178"/>
          <a:ext cx="5771709" cy="29668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40690"/>
                <a:gridCol w="3231019"/>
              </a:tblGrid>
              <a:tr h="969032">
                <a:tc>
                  <a:txBody>
                    <a:bodyPr/>
                    <a:lstStyle/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r>
                        <a:rPr lang="zh-TW" altLang="zh-TW" sz="1500" b="0" dirty="0" smtClean="0"/>
                        <a:t>姓名標示</a:t>
                      </a:r>
                      <a:endParaRPr lang="zh-TW" altLang="en-US" sz="1500" b="0" dirty="0"/>
                    </a:p>
                  </a:txBody>
                  <a:tcPr marL="74541" marR="74541" marT="37270" marB="37270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r>
                        <a:rPr lang="zh-TW" altLang="zh-TW" sz="1500" b="0" dirty="0" smtClean="0"/>
                        <a:t>姓名標示、相同方式分享</a:t>
                      </a:r>
                      <a:endParaRPr lang="zh-TW" altLang="en-US" sz="1500" b="0" dirty="0"/>
                    </a:p>
                  </a:txBody>
                  <a:tcPr marL="74541" marR="74541" marT="37270" marB="37270"/>
                </a:tc>
              </a:tr>
              <a:tr h="969032">
                <a:tc>
                  <a:txBody>
                    <a:bodyPr/>
                    <a:lstStyle/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r>
                        <a:rPr lang="zh-TW" altLang="zh-TW" sz="1500" b="0" dirty="0" smtClean="0"/>
                        <a:t>姓名標示、禁止改作</a:t>
                      </a:r>
                      <a:endParaRPr lang="zh-TW" altLang="en-US" sz="1500" b="0" dirty="0"/>
                    </a:p>
                  </a:txBody>
                  <a:tcPr marL="74541" marR="74541" marT="37270" marB="37270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r>
                        <a:rPr lang="zh-TW" altLang="zh-TW" sz="1500" b="0" dirty="0" smtClean="0"/>
                        <a:t>姓名標示、非商業性、禁止改作</a:t>
                      </a:r>
                      <a:endParaRPr lang="zh-TW" altLang="en-US" sz="1500" b="0" dirty="0"/>
                    </a:p>
                  </a:txBody>
                  <a:tcPr marL="74541" marR="74541" marT="37270" marB="37270"/>
                </a:tc>
              </a:tr>
              <a:tr h="969032">
                <a:tc>
                  <a:txBody>
                    <a:bodyPr/>
                    <a:lstStyle/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r>
                        <a:rPr lang="zh-TW" altLang="zh-TW" sz="1500" b="0" dirty="0" smtClean="0"/>
                        <a:t>姓名標示、非商業性</a:t>
                      </a:r>
                      <a:endParaRPr lang="zh-TW" altLang="en-US" sz="1500" b="0" dirty="0"/>
                    </a:p>
                  </a:txBody>
                  <a:tcPr marL="74541" marR="74541" marT="37270" marB="37270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endParaRPr lang="en-US" altLang="zh-TW" sz="1500" b="0" dirty="0" smtClean="0"/>
                    </a:p>
                    <a:p>
                      <a:pPr algn="ctr"/>
                      <a:r>
                        <a:rPr lang="zh-TW" altLang="zh-TW" sz="1500" b="0" dirty="0" smtClean="0"/>
                        <a:t>姓名標示、非商業性、相同方式分享</a:t>
                      </a:r>
                      <a:endParaRPr lang="zh-TW" altLang="en-US" sz="1500" b="0" dirty="0"/>
                    </a:p>
                  </a:txBody>
                  <a:tcPr marL="74541" marR="74541" marT="37270" marB="37270"/>
                </a:tc>
              </a:tr>
            </a:tbl>
          </a:graphicData>
        </a:graphic>
      </p:graphicFrame>
      <p:grpSp>
        <p:nvGrpSpPr>
          <p:cNvPr id="13" name="群組 12"/>
          <p:cNvGrpSpPr/>
          <p:nvPr/>
        </p:nvGrpSpPr>
        <p:grpSpPr>
          <a:xfrm>
            <a:off x="2522773" y="3626584"/>
            <a:ext cx="4140432" cy="2326269"/>
            <a:chOff x="2534622" y="3119735"/>
            <a:chExt cx="5287683" cy="2853655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622" y="3119735"/>
              <a:ext cx="1476412" cy="513751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893" y="3119735"/>
              <a:ext cx="1476412" cy="513751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622" y="4289687"/>
              <a:ext cx="1476412" cy="513751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622" y="5459639"/>
              <a:ext cx="1476412" cy="513751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893" y="4289687"/>
              <a:ext cx="1476412" cy="513751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893" y="5459639"/>
              <a:ext cx="1476412" cy="513751"/>
            </a:xfrm>
            <a:prstGeom prst="rect">
              <a:avLst/>
            </a:prstGeom>
          </p:spPr>
        </p:pic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4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646706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（六）避免著作重製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3">
              <a:lnSpc>
                <a:spcPct val="100000"/>
              </a:lnSpc>
            </a:pPr>
            <a:r>
              <a:rPr lang="zh-TW" altLang="en-US" sz="2400" dirty="0" smtClean="0"/>
              <a:t>重製是著作權中最重要的權利，僅著作人享有重製的權利，所以，不論用任何方法要重製他人的著作，都要經過著作人的同意。</a:t>
            </a:r>
            <a:endParaRPr lang="zh-TW" altLang="en-US" sz="2400" dirty="0" smtClean="0">
              <a:solidFill>
                <a:schemeClr val="accent5"/>
              </a:solidFill>
            </a:endParaRPr>
          </a:p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（七）正確連結方式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3">
              <a:lnSpc>
                <a:spcPct val="100000"/>
              </a:lnSpc>
            </a:pPr>
            <a:r>
              <a:rPr lang="zh-TW" altLang="en-US" sz="2400" dirty="0" smtClean="0"/>
              <a:t>在製作網頁過程中如需使用連結功能，正確的做法應該是跳出新視窗，完整呈現原貌，避免跳過被連結網站的首頁，否則，易引起擷取他人成果、降低被連結網站知名度之爭議。</a:t>
            </a:r>
            <a:endParaRPr lang="en-US" altLang="zh-TW" sz="2400" dirty="0" smtClean="0"/>
          </a:p>
          <a:p>
            <a:pPr lvl="3">
              <a:lnSpc>
                <a:spcPct val="100000"/>
              </a:lnSpc>
            </a:pPr>
            <a:r>
              <a:rPr lang="zh-TW" altLang="en-US" sz="2400" dirty="0" smtClean="0"/>
              <a:t>避免轉貼、分享未經授權的網站連結，引導使用者瀏覽或下載具版權的著作，否則必需承擔「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導引責任（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Contributory Liability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）</a:t>
            </a:r>
            <a:r>
              <a:rPr lang="zh-TW" altLang="en-US" sz="2400" dirty="0" smtClean="0"/>
              <a:t>」，也有可能成為侵害公開傳輸權的共犯而有刑事責任。</a:t>
            </a:r>
            <a:endParaRPr lang="zh-TW" altLang="en-US" dirty="0" smtClean="0">
              <a:solidFill>
                <a:schemeClr val="accent5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（八）善用自由軟體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3">
              <a:lnSpc>
                <a:spcPct val="100000"/>
              </a:lnSpc>
            </a:pPr>
            <a:r>
              <a:rPr lang="zh-TW" altLang="en-US" sz="2400" dirty="0" smtClean="0"/>
              <a:t>相較於商業軟體，採用</a:t>
            </a:r>
            <a:r>
              <a:rPr lang="en-US" altLang="zh-TW" sz="2400" dirty="0" smtClean="0"/>
              <a:t>GNU GPL </a:t>
            </a:r>
            <a:r>
              <a:rPr lang="zh-TW" altLang="en-US" sz="2400" dirty="0" smtClean="0"/>
              <a:t>授權聲明的自由軟體，提供了許多功能齊備的各項應用軟體。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自由軟體的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Free 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代表軟體可自由傳遞的開放性</a:t>
            </a:r>
            <a:r>
              <a:rPr lang="zh-TW" altLang="en-US" sz="2400" dirty="0" smtClean="0"/>
              <a:t>，鼓勵使用者複製</a:t>
            </a:r>
            <a:r>
              <a:rPr lang="zh-TW" altLang="en-US" sz="2400" smtClean="0"/>
              <a:t>、</a:t>
            </a:r>
            <a:r>
              <a:rPr lang="zh-TW" altLang="en-US" sz="2400" smtClean="0"/>
              <a:t>散布、</a:t>
            </a:r>
            <a:r>
              <a:rPr lang="zh-TW" altLang="en-US" sz="2400" dirty="0" smtClean="0"/>
              <a:t>研究、改良，讓使用者可以放心下載、安裝、使用。</a:t>
            </a:r>
          </a:p>
        </p:txBody>
      </p:sp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2006576" y="2999723"/>
            <a:ext cx="5778707" cy="3587817"/>
            <a:chOff x="2018" y="2817"/>
            <a:chExt cx="7715" cy="4791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2018" y="2817"/>
              <a:ext cx="6218" cy="4791"/>
              <a:chOff x="2018" y="2817"/>
              <a:chExt cx="6218" cy="4791"/>
            </a:xfrm>
          </p:grpSpPr>
          <p:sp>
            <p:nvSpPr>
              <p:cNvPr id="3076" name="Text Box 4"/>
              <p:cNvSpPr txBox="1">
                <a:spLocks noChangeArrowheads="1"/>
              </p:cNvSpPr>
              <p:nvPr/>
            </p:nvSpPr>
            <p:spPr bwMode="auto">
              <a:xfrm>
                <a:off x="2018" y="7068"/>
                <a:ext cx="6218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新細明體" pitchFamily="18" charset="-120"/>
                    <a:cs typeface="新細明體" pitchFamily="18" charset="-120"/>
                  </a:rPr>
                  <a:t>圖</a:t>
                </a:r>
                <a:r>
                  <a:rPr kumimoji="1" lang="en-US" altLang="zh-TW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新細明體" pitchFamily="18" charset="-120"/>
                    <a:cs typeface="新細明體" pitchFamily="18" charset="-120"/>
                  </a:rPr>
                  <a:t>9-5</a:t>
                </a:r>
                <a:r>
                  <a:rPr kumimoji="1" lang="zh-TW" alt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新細明體" pitchFamily="18" charset="-120"/>
                    <a:cs typeface="新細明體" pitchFamily="18" charset="-120"/>
                  </a:rPr>
                  <a:t>教育部校園自由軟體數位資源推廣服務網站</a:t>
                </a:r>
                <a:endParaRPr kumimoji="1" lang="zh-TW" altLang="zh-TW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新細明體" pitchFamily="18" charset="-120"/>
                  <a:cs typeface="新細明體" pitchFamily="18" charset="-120"/>
                </a:endParaRPr>
              </a:p>
            </p:txBody>
          </p:sp>
          <p:grpSp>
            <p:nvGrpSpPr>
              <p:cNvPr id="3077" name="Group 5"/>
              <p:cNvGrpSpPr>
                <a:grpSpLocks/>
              </p:cNvGrpSpPr>
              <p:nvPr/>
            </p:nvGrpSpPr>
            <p:grpSpPr bwMode="auto">
              <a:xfrm>
                <a:off x="2468" y="2817"/>
                <a:ext cx="5386" cy="4251"/>
                <a:chOff x="2468" y="2817"/>
                <a:chExt cx="5386" cy="4251"/>
              </a:xfrm>
            </p:grpSpPr>
            <p:pic>
              <p:nvPicPr>
                <p:cNvPr id="3078" name="Picture 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5593" t="9380" r="16852" b="28281"/>
                <a:stretch>
                  <a:fillRect/>
                </a:stretch>
              </p:blipFill>
              <p:spPr bwMode="auto">
                <a:xfrm>
                  <a:off x="2468" y="2817"/>
                  <a:ext cx="5372" cy="3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79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5421" t="73242" r="16664" b="2057"/>
                <a:stretch>
                  <a:fillRect/>
                </a:stretch>
              </p:blipFill>
              <p:spPr bwMode="auto">
                <a:xfrm>
                  <a:off x="2468" y="5870"/>
                  <a:ext cx="5386" cy="1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3080" name="Group 8"/>
            <p:cNvGrpSpPr>
              <a:grpSpLocks/>
            </p:cNvGrpSpPr>
            <p:nvPr/>
          </p:nvGrpSpPr>
          <p:grpSpPr bwMode="auto">
            <a:xfrm>
              <a:off x="2907" y="6060"/>
              <a:ext cx="6826" cy="1008"/>
              <a:chOff x="2907" y="6060"/>
              <a:chExt cx="6826" cy="1008"/>
            </a:xfrm>
          </p:grpSpPr>
          <p:sp>
            <p:nvSpPr>
              <p:cNvPr id="3081" name="AutoShape 9"/>
              <p:cNvSpPr>
                <a:spLocks noChangeArrowheads="1"/>
              </p:cNvSpPr>
              <p:nvPr/>
            </p:nvSpPr>
            <p:spPr bwMode="auto">
              <a:xfrm>
                <a:off x="2907" y="6357"/>
                <a:ext cx="4328" cy="35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3082" name="AutoShape 10"/>
              <p:cNvSpPr>
                <a:spLocks noChangeArrowheads="1"/>
              </p:cNvSpPr>
              <p:nvPr/>
            </p:nvSpPr>
            <p:spPr bwMode="auto">
              <a:xfrm rot="5400000">
                <a:off x="7936" y="5271"/>
                <a:ext cx="1008" cy="2586"/>
              </a:xfrm>
              <a:prstGeom prst="downArrowCallout">
                <a:avLst>
                  <a:gd name="adj1" fmla="val 6352"/>
                  <a:gd name="adj2" fmla="val 18759"/>
                  <a:gd name="adj3" fmla="val 46238"/>
                  <a:gd name="adj4" fmla="val 7080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vert270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新細明體" pitchFamily="18" charset="-120"/>
                    <a:cs typeface="新細明體" pitchFamily="18" charset="-120"/>
                  </a:rPr>
                  <a:t>創用</a:t>
                </a:r>
                <a:r>
                  <a:rPr kumimoji="1" lang="en-US" altLang="zh-TW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新細明體" pitchFamily="18" charset="-120"/>
                    <a:cs typeface="新細明體" pitchFamily="18" charset="-120"/>
                  </a:rPr>
                  <a:t>CC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新細明體" pitchFamily="18" charset="-120"/>
                    <a:cs typeface="新細明體" pitchFamily="18" charset="-120"/>
                  </a:rPr>
                  <a:t>授權意願及範圍</a:t>
                </a:r>
                <a:endParaRPr kumimoji="1" lang="zh-TW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新細明體" pitchFamily="18" charset="-120"/>
                  <a:cs typeface="新細明體" pitchFamily="18" charset="-120"/>
                </a:endParaRPr>
              </a:p>
            </p:txBody>
          </p:sp>
        </p:grp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02275" y="543339"/>
            <a:ext cx="8152327" cy="5633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4400" b="1" dirty="0">
                <a:solidFill>
                  <a:schemeClr val="accent6"/>
                </a:solidFill>
              </a:rPr>
              <a:t>二、謹守</a:t>
            </a:r>
            <a:r>
              <a:rPr lang="zh-TW" altLang="en-US" sz="4400" b="1" dirty="0" smtClean="0">
                <a:solidFill>
                  <a:schemeClr val="accent6"/>
                </a:solidFill>
              </a:rPr>
              <a:t>原則．合理使用</a:t>
            </a:r>
            <a:endParaRPr lang="en-US" altLang="zh-TW" sz="4400" b="1" dirty="0" smtClean="0">
              <a:solidFill>
                <a:schemeClr val="accent6"/>
              </a:solidFill>
            </a:endParaRPr>
          </a:p>
          <a:p>
            <a:pPr marL="541338" lvl="1" indent="-6350">
              <a:buNone/>
            </a:pPr>
            <a:r>
              <a:rPr lang="zh-TW" altLang="en-US" sz="3200" b="1" dirty="0" smtClean="0">
                <a:solidFill>
                  <a:srgbClr val="0070C0"/>
                </a:solidFill>
              </a:rPr>
              <a:t>何謂著作權合理使用？</a:t>
            </a:r>
            <a:endParaRPr lang="en-US" altLang="zh-TW" sz="3200" b="1" dirty="0" smtClean="0">
              <a:solidFill>
                <a:srgbClr val="0070C0"/>
              </a:solidFill>
            </a:endParaRPr>
          </a:p>
          <a:p>
            <a:pPr marL="541338" lvl="1" indent="-6350">
              <a:buNone/>
            </a:pPr>
            <a:r>
              <a:rPr lang="zh-TW" altLang="en-US" sz="3200" b="1" dirty="0" smtClean="0">
                <a:solidFill>
                  <a:srgbClr val="0070C0"/>
                </a:solidFill>
              </a:rPr>
              <a:t>著作權法第</a:t>
            </a:r>
            <a:r>
              <a:rPr lang="en-US" altLang="zh-TW" sz="3200" b="1" dirty="0" smtClean="0">
                <a:solidFill>
                  <a:srgbClr val="0070C0"/>
                </a:solidFill>
              </a:rPr>
              <a:t>65</a:t>
            </a:r>
            <a:r>
              <a:rPr lang="zh-TW" altLang="en-US" sz="3200" b="1" dirty="0" smtClean="0">
                <a:solidFill>
                  <a:srgbClr val="0070C0"/>
                </a:solidFill>
              </a:rPr>
              <a:t>條</a:t>
            </a:r>
            <a:endParaRPr lang="en-US" altLang="zh-TW" sz="3200" dirty="0" smtClean="0">
              <a:solidFill>
                <a:srgbClr val="0070C0"/>
              </a:solidFill>
            </a:endParaRPr>
          </a:p>
          <a:p>
            <a:pPr marL="914400" lvl="1" indent="-373063">
              <a:buFont typeface="+mj-lt"/>
              <a:buAutoNum type="arabicPeriod"/>
            </a:pPr>
            <a:r>
              <a:rPr lang="zh-TW" altLang="en-US" dirty="0" smtClean="0"/>
              <a:t>利用</a:t>
            </a:r>
            <a:r>
              <a:rPr lang="zh-TW" altLang="en-US" dirty="0"/>
              <a:t>之目的及性質，係為商業目的或非營利教育目的。</a:t>
            </a:r>
          </a:p>
          <a:p>
            <a:pPr marL="914400" lvl="1" indent="-373063">
              <a:buFont typeface="+mj-lt"/>
              <a:buAutoNum type="arabicPeriod"/>
            </a:pPr>
            <a:r>
              <a:rPr lang="zh-TW" altLang="en-US" dirty="0" smtClean="0"/>
              <a:t>著作</a:t>
            </a:r>
            <a:r>
              <a:rPr lang="zh-TW" altLang="en-US" dirty="0"/>
              <a:t>之性質</a:t>
            </a:r>
            <a:r>
              <a:rPr lang="zh-TW" altLang="en-US" dirty="0" smtClean="0"/>
              <a:t>。</a:t>
            </a:r>
          </a:p>
          <a:p>
            <a:pPr marL="914400" lvl="1" indent="-373063">
              <a:buFont typeface="+mj-lt"/>
              <a:buAutoNum type="arabicPeriod"/>
            </a:pPr>
            <a:r>
              <a:rPr lang="zh-TW" altLang="en-US" dirty="0" smtClean="0"/>
              <a:t>所利用之質量及其在整個著作所占之比例。</a:t>
            </a:r>
          </a:p>
          <a:p>
            <a:pPr marL="914400" lvl="1" indent="-373063">
              <a:buFont typeface="+mj-lt"/>
              <a:buAutoNum type="arabicPeriod"/>
            </a:pPr>
            <a:r>
              <a:rPr lang="zh-TW" altLang="en-US" dirty="0" smtClean="0"/>
              <a:t>利用</a:t>
            </a:r>
            <a:r>
              <a:rPr lang="zh-TW" altLang="en-US" dirty="0"/>
              <a:t>結果對著作潛在市場與現在價值之影響。</a:t>
            </a:r>
            <a:endParaRPr lang="zh-TW" altLang="en-US" b="1" dirty="0">
              <a:solidFill>
                <a:schemeClr val="accent6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739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" y="1687845"/>
            <a:ext cx="9112865" cy="334121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18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4400" b="1" dirty="0">
                <a:solidFill>
                  <a:schemeClr val="accent6"/>
                </a:solidFill>
              </a:rPr>
              <a:t>三、保護</a:t>
            </a:r>
            <a:r>
              <a:rPr lang="zh-TW" altLang="en-US" sz="4400" b="1" dirty="0" smtClean="0">
                <a:solidFill>
                  <a:schemeClr val="accent6"/>
                </a:solidFill>
              </a:rPr>
              <a:t>自己．尊重別人</a:t>
            </a:r>
            <a:endParaRPr lang="en-US" altLang="zh-TW" sz="4400" b="1" dirty="0" smtClean="0">
              <a:solidFill>
                <a:schemeClr val="accent6"/>
              </a:solidFill>
            </a:endParaRPr>
          </a:p>
          <a:p>
            <a:pPr marL="538163" indent="3175">
              <a:buNone/>
            </a:pPr>
            <a:r>
              <a:rPr lang="zh-TW" altLang="en-US" sz="3200" b="1" dirty="0" smtClean="0">
                <a:solidFill>
                  <a:srgbClr val="0070C0"/>
                </a:solidFill>
              </a:rPr>
              <a:t>避免</a:t>
            </a:r>
            <a:r>
              <a:rPr lang="zh-TW" altLang="en-US" sz="3200" b="1" dirty="0">
                <a:solidFill>
                  <a:srgbClr val="0070C0"/>
                </a:solidFill>
              </a:rPr>
              <a:t>侵權與誤觸罰</a:t>
            </a:r>
            <a:r>
              <a:rPr lang="zh-TW" altLang="en-US" sz="3200" b="1" dirty="0" smtClean="0">
                <a:solidFill>
                  <a:srgbClr val="0070C0"/>
                </a:solidFill>
              </a:rPr>
              <a:t>則</a:t>
            </a:r>
            <a:endParaRPr lang="en-US" altLang="zh-TW" sz="3200" b="1" dirty="0" smtClean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（一）就</a:t>
            </a:r>
            <a:r>
              <a:rPr lang="zh-TW" altLang="en-US" dirty="0">
                <a:solidFill>
                  <a:schemeClr val="accent5"/>
                </a:solidFill>
              </a:rPr>
              <a:t>法律而言</a:t>
            </a:r>
          </a:p>
          <a:p>
            <a:pPr lvl="1" indent="-3175">
              <a:buNone/>
            </a:pPr>
            <a:r>
              <a:rPr lang="zh-TW" altLang="en-US" dirty="0"/>
              <a:t>著作權為</a:t>
            </a:r>
            <a:r>
              <a:rPr lang="zh-TW" altLang="en-US" b="1" dirty="0">
                <a:solidFill>
                  <a:srgbClr val="0070C0"/>
                </a:solidFill>
              </a:rPr>
              <a:t>屬地主義</a:t>
            </a:r>
            <a:r>
              <a:rPr lang="zh-TW" altLang="en-US" dirty="0"/>
              <a:t>，並依著作權的互惠保護原則，故個人著作權之保護必須依所在地國家之著作權法為主，例如，外國人之著作在我國之保護，要依我國著作權法之規定，反之亦同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7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日，唐僧為了前往西方取經之行做準備，吩咐孫悟空和豬八戒蒐集行程中的交通、氣候及環境等相關資料，並要製作成一份取經行前報告書，在將工作任務分配之後，孫悟空和豬八戒便各自回府，著手進行資料蒐集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8650" y="420784"/>
            <a:ext cx="78867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8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44553" y="734170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（二）就校園而言</a:t>
            </a:r>
          </a:p>
          <a:p>
            <a:pPr marL="1139825" lvl="1" indent="-457200">
              <a:buFont typeface="+mj-lt"/>
              <a:buAutoNum type="arabicPeriod"/>
            </a:pPr>
            <a:r>
              <a:rPr lang="zh-TW" altLang="en-US" dirty="0" smtClean="0"/>
              <a:t>校園中，校規要比法律對學生更具約束力，身為學生，若明知故犯利用校園設備侵害著作權，除學生本身應擔負責任外，學校也有教育及保護學生的責任。因此，為避免相同情形再度發生及衍生，部份的限制與不便，有其必要性。</a:t>
            </a:r>
            <a:endParaRPr lang="en-US" altLang="zh-TW" dirty="0" smtClean="0"/>
          </a:p>
          <a:p>
            <a:pPr marL="1139825" lvl="1" indent="-457200">
              <a:buFont typeface="+mj-lt"/>
              <a:buAutoNum type="arabicPeriod"/>
            </a:pPr>
            <a:r>
              <a:rPr lang="zh-TW" altLang="zh-TW" dirty="0" smtClean="0"/>
              <a:t>在校園中，如有著作權相關問題或案例，可向</a:t>
            </a:r>
            <a:r>
              <a:rPr lang="zh-TW" altLang="zh-TW" b="1" dirty="0" smtClean="0">
                <a:solidFill>
                  <a:srgbClr val="0070C0"/>
                </a:solidFill>
              </a:rPr>
              <a:t>學務處</a:t>
            </a:r>
            <a:r>
              <a:rPr lang="zh-TW" altLang="zh-TW" dirty="0" smtClean="0"/>
              <a:t>反應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9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718268"/>
            <a:ext cx="7886700" cy="5633624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（三）就個人而言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marL="914400" lvl="1" indent="-373063">
              <a:buFont typeface="+mj-lt"/>
              <a:buAutoNum type="arabicPeriod"/>
            </a:pPr>
            <a:r>
              <a:rPr lang="zh-TW" altLang="en-US" dirty="0" smtClean="0"/>
              <a:t>網路上免費的資源不代表可以任意使用，因為</a:t>
            </a:r>
            <a:r>
              <a:rPr lang="zh-TW" altLang="en-US" b="1" dirty="0" smtClean="0">
                <a:solidFill>
                  <a:srgbClr val="0070C0"/>
                </a:solidFill>
              </a:rPr>
              <a:t>免費不等於授權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914400" lvl="1" indent="-373063">
              <a:buFont typeface="+mj-lt"/>
              <a:buAutoNum type="arabicPeriod"/>
            </a:pPr>
            <a:r>
              <a:rPr lang="zh-TW" altLang="en-US" dirty="0" smtClean="0"/>
              <a:t>當發現自己的著作權被侵害時，可向經濟部查禁仿冒商品小組檢舉或請求協助。如何舉證自己是著作人，有以下建議：</a:t>
            </a:r>
            <a:endParaRPr lang="en-US" altLang="zh-TW" dirty="0" smtClean="0"/>
          </a:p>
          <a:p>
            <a:pPr lvl="2">
              <a:lnSpc>
                <a:spcPct val="100000"/>
              </a:lnSpc>
            </a:pPr>
            <a:r>
              <a:rPr lang="zh-TW" altLang="en-US" dirty="0" smtClean="0"/>
              <a:t>電腦程式，可編入亂碼或將自己的英文名字簡寫插入於程式內，以備不時之需。</a:t>
            </a:r>
          </a:p>
          <a:p>
            <a:pPr lvl="2">
              <a:lnSpc>
                <a:spcPct val="100000"/>
              </a:lnSpc>
            </a:pPr>
            <a:r>
              <a:rPr lang="zh-TW" altLang="en-US" dirty="0" smtClean="0"/>
              <a:t>語文、音樂、美術、攝影等創作，應保留原稿、草稿或底片，以備不時之需。</a:t>
            </a:r>
          </a:p>
          <a:p>
            <a:pPr lvl="2">
              <a:lnSpc>
                <a:spcPct val="100000"/>
              </a:lnSpc>
            </a:pPr>
            <a:r>
              <a:rPr lang="zh-TW" altLang="en-US" dirty="0" smtClean="0"/>
              <a:t>集體創作著作人，養成撰寫工作日誌的習慣。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97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750073"/>
            <a:ext cx="7886700" cy="5633624"/>
          </a:xfrm>
        </p:spPr>
        <p:txBody>
          <a:bodyPr>
            <a:noAutofit/>
          </a:bodyPr>
          <a:lstStyle/>
          <a:p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</a:rPr>
              <a:t>生活案例一</a:t>
            </a:r>
          </a:p>
          <a:p>
            <a:pPr indent="15875">
              <a:buNone/>
            </a:pPr>
            <a:r>
              <a:rPr lang="zh-TW" altLang="en-US" sz="2000" dirty="0"/>
              <a:t>某大二學生平常喜歡自網路上下載 </a:t>
            </a:r>
            <a:r>
              <a:rPr lang="en-US" altLang="zh-TW" sz="2000" dirty="0"/>
              <a:t>mp3 </a:t>
            </a:r>
            <a:r>
              <a:rPr lang="zh-TW" altLang="en-US" sz="2000" dirty="0"/>
              <a:t>流行歌曲於個人電腦中供自己欣賞，又，該生架設一個網站提供最新流行歌曲資訊，並將最受歡迎的數十首歌曲燒錄成音樂光碟，於該網站上以每片</a:t>
            </a:r>
            <a:r>
              <a:rPr lang="en-US" altLang="zh-TW" sz="2000" dirty="0"/>
              <a:t>100 </a:t>
            </a:r>
            <a:r>
              <a:rPr lang="zh-TW" altLang="en-US" sz="2000" dirty="0"/>
              <a:t>元公開販售約</a:t>
            </a:r>
            <a:r>
              <a:rPr lang="en-US" altLang="zh-TW" sz="2000" dirty="0"/>
              <a:t>150 </a:t>
            </a:r>
            <a:r>
              <a:rPr lang="zh-TW" altLang="en-US" sz="2000" dirty="0"/>
              <a:t>片。</a:t>
            </a:r>
          </a:p>
          <a:p>
            <a:pPr marL="228600" lvl="2">
              <a:spcBef>
                <a:spcPts val="1000"/>
              </a:spcBef>
            </a:pP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</a:rPr>
              <a:t>案例解析</a:t>
            </a:r>
          </a:p>
          <a:p>
            <a:pPr indent="3175">
              <a:lnSpc>
                <a:spcPct val="100000"/>
              </a:lnSpc>
              <a:buNone/>
            </a:pPr>
            <a:r>
              <a:rPr lang="zh-TW" altLang="en-US" sz="2000" dirty="0"/>
              <a:t>將音樂下載、儲存至電腦中或將數十首歌曲燒錄成一片音樂光碟，是屬於著作財產權人專有的重製權，故該生的行為視為盜版行為。</a:t>
            </a:r>
          </a:p>
          <a:p>
            <a:pPr indent="3175">
              <a:lnSpc>
                <a:spcPct val="100000"/>
              </a:lnSpc>
              <a:buNone/>
            </a:pPr>
            <a:r>
              <a:rPr lang="zh-TW" altLang="en-US" sz="2000" dirty="0"/>
              <a:t>該生將燒錄後的音樂光碟公開販售，不符合合理使用的範圍，意即，以商業目的，重製的質量比例，已影響該著作的潛在市場與現在價值，形同銷售盜光碟</a:t>
            </a:r>
            <a:r>
              <a:rPr lang="zh-TW" altLang="en-US" sz="2000" dirty="0" smtClean="0"/>
              <a:t>。</a:t>
            </a:r>
            <a:endParaRPr lang="zh-TW" altLang="en-US" sz="2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0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2747" y="694414"/>
            <a:ext cx="7886700" cy="5633624"/>
          </a:xfrm>
        </p:spPr>
        <p:txBody>
          <a:bodyPr>
            <a:noAutofit/>
          </a:bodyPr>
          <a:lstStyle/>
          <a:p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</a:rPr>
              <a:t>生活</a:t>
            </a:r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案例二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indent="15875">
              <a:buNone/>
            </a:pPr>
            <a:r>
              <a:rPr lang="zh-TW" altLang="en-US" sz="2000" dirty="0" smtClean="0"/>
              <a:t>新北市某網友把</a:t>
            </a:r>
            <a:r>
              <a:rPr lang="en-US" altLang="zh-TW" sz="2000" dirty="0" smtClean="0"/>
              <a:t>YouTube </a:t>
            </a:r>
            <a:r>
              <a:rPr lang="zh-TW" altLang="en-US" sz="2000" dirty="0" smtClean="0"/>
              <a:t>上的「人在囧途」電影分享連結在自己的部落格上。</a:t>
            </a:r>
            <a:endParaRPr lang="zh-TW" altLang="en-US" sz="2000" dirty="0"/>
          </a:p>
          <a:p>
            <a:pPr marL="228600" lvl="2">
              <a:spcBef>
                <a:spcPts val="1000"/>
              </a:spcBef>
            </a:pP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</a:rPr>
              <a:t>案例解析</a:t>
            </a:r>
          </a:p>
          <a:p>
            <a:pPr indent="3175">
              <a:lnSpc>
                <a:spcPct val="100000"/>
              </a:lnSpc>
              <a:buNone/>
            </a:pPr>
            <a:r>
              <a:rPr lang="zh-TW" altLang="en-US" sz="2000" dirty="0" smtClean="0"/>
              <a:t>在社群網站單純分享無圖利行為，不是免責的理由，而提供連結在網路上，即屬於公開</a:t>
            </a:r>
            <a:r>
              <a:rPr lang="zh-TW" altLang="en-US" sz="2000" dirty="0" smtClean="0"/>
              <a:t>散布。</a:t>
            </a:r>
            <a:endParaRPr lang="zh-TW" altLang="en-US" sz="2000" dirty="0"/>
          </a:p>
          <a:p>
            <a:pPr indent="3175">
              <a:lnSpc>
                <a:spcPct val="100000"/>
              </a:lnSpc>
              <a:buNone/>
            </a:pPr>
            <a:r>
              <a:rPr lang="zh-TW" altLang="en-US" sz="2000" dirty="0" smtClean="0"/>
              <a:t>就科技中立的觀點，得視使用者的動機，是將其用來做合法或侵權的行為。電影具有版權且此部電影為商業電影，故網友明知為盜版網頁還提供連結引導至有侵權疑慮的網站，明顯違反著作權法，還有可能成為共犯或幫助犯。</a:t>
            </a:r>
            <a:endParaRPr lang="en-US" altLang="zh-TW" sz="2000" dirty="0" smtClean="0"/>
          </a:p>
          <a:p>
            <a:pPr indent="3175">
              <a:lnSpc>
                <a:spcPct val="100000"/>
              </a:lnSpc>
              <a:buNone/>
            </a:pPr>
            <a:r>
              <a:rPr lang="zh-TW" altLang="en-US" sz="2000" dirty="0" smtClean="0"/>
              <a:t>如果明知網站上有侵權行為發生，網友可向</a:t>
            </a:r>
            <a:r>
              <a:rPr lang="en-US" altLang="zh-TW" sz="2000" dirty="0" smtClean="0"/>
              <a:t>YouTube </a:t>
            </a:r>
            <a:r>
              <a:rPr lang="zh-TW" altLang="en-US" sz="2000" dirty="0" smtClean="0"/>
              <a:t>反應將其移除，而非繼續分享、轉貼。</a:t>
            </a:r>
            <a:endParaRPr lang="zh-TW" altLang="en-US" sz="2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0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肆、功成圓滿見真如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48" y="682388"/>
            <a:ext cx="1249606" cy="2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66670"/>
            <a:ext cx="7886700" cy="561029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4400" b="1" dirty="0" smtClean="0">
                <a:solidFill>
                  <a:schemeClr val="accent6"/>
                </a:solidFill>
              </a:rPr>
              <a:t>一、舉一反三</a:t>
            </a:r>
            <a:endParaRPr lang="zh-TW" altLang="en-US" sz="4400" b="1" dirty="0">
              <a:solidFill>
                <a:schemeClr val="accent6"/>
              </a:solidFill>
            </a:endParaRPr>
          </a:p>
          <a:p>
            <a:pPr lvl="1">
              <a:lnSpc>
                <a:spcPct val="100000"/>
              </a:lnSpc>
              <a:buNone/>
            </a:pPr>
            <a:r>
              <a:rPr lang="zh-TW" altLang="en-US" dirty="0"/>
              <a:t>問題一</a:t>
            </a:r>
            <a:r>
              <a:rPr lang="zh-TW" altLang="en-US" dirty="0" smtClean="0"/>
              <a:t>：編輯</a:t>
            </a:r>
            <a:r>
              <a:rPr lang="zh-TW" altLang="en-US" dirty="0"/>
              <a:t>校園刊物時，可引用各類資料嗎？</a:t>
            </a:r>
          </a:p>
          <a:p>
            <a:pPr marL="1700213" lvl="1" indent="-1243013">
              <a:lnSpc>
                <a:spcPct val="100000"/>
              </a:lnSpc>
              <a:spcBef>
                <a:spcPts val="1000"/>
              </a:spcBef>
              <a:buNone/>
            </a:pPr>
            <a:r>
              <a:rPr lang="zh-TW" altLang="en-US" dirty="0"/>
              <a:t>問題二</a:t>
            </a:r>
            <a:r>
              <a:rPr lang="zh-TW" altLang="en-US" dirty="0" smtClean="0"/>
              <a:t>：畢業</a:t>
            </a:r>
            <a:r>
              <a:rPr lang="zh-TW" altLang="en-US" dirty="0"/>
              <a:t>紀念冊中師長、同學的照片可以隨意改</a:t>
            </a:r>
            <a:r>
              <a:rPr lang="zh-TW" altLang="en-US" dirty="0" smtClean="0"/>
              <a:t>製嗎</a:t>
            </a:r>
            <a:r>
              <a:rPr lang="zh-TW" altLang="en-US" dirty="0"/>
              <a:t>？</a:t>
            </a:r>
          </a:p>
          <a:p>
            <a:pPr marL="1700213" lvl="1" indent="-1243013">
              <a:lnSpc>
                <a:spcPct val="100000"/>
              </a:lnSpc>
              <a:spcBef>
                <a:spcPts val="1000"/>
              </a:spcBef>
              <a:buNone/>
            </a:pPr>
            <a:r>
              <a:rPr lang="zh-TW" altLang="en-US" dirty="0"/>
              <a:t>問題三</a:t>
            </a:r>
            <a:r>
              <a:rPr lang="zh-TW" altLang="en-US" dirty="0" smtClean="0"/>
              <a:t>：電影</a:t>
            </a:r>
            <a:r>
              <a:rPr lang="zh-TW" altLang="en-US" dirty="0"/>
              <a:t>欣賞社於視聽教室播放錄影帶；廣播社於下課時間播放音樂帶調劑身心，有觸法嗎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lvl="1">
              <a:lnSpc>
                <a:spcPct val="100000"/>
              </a:lnSpc>
              <a:spcBef>
                <a:spcPts val="1000"/>
              </a:spcBef>
              <a:buNone/>
            </a:pPr>
            <a:r>
              <a:rPr lang="zh-TW" altLang="en-US" dirty="0" smtClean="0"/>
              <a:t>問題四：你知道歡唱</a:t>
            </a:r>
            <a:r>
              <a:rPr lang="en-US" altLang="zh-TW" dirty="0" smtClean="0"/>
              <a:t>KTV</a:t>
            </a:r>
            <a:r>
              <a:rPr lang="zh-TW" altLang="en-US" dirty="0" smtClean="0"/>
              <a:t>也與著作權法有關嗎？</a:t>
            </a:r>
          </a:p>
          <a:p>
            <a:pPr marL="1700213" lvl="1" indent="-1243013">
              <a:lnSpc>
                <a:spcPct val="100000"/>
              </a:lnSpc>
              <a:spcBef>
                <a:spcPts val="1000"/>
              </a:spcBef>
              <a:buNone/>
            </a:pPr>
            <a:r>
              <a:rPr lang="zh-TW" altLang="en-US" dirty="0" smtClean="0"/>
              <a:t>問題五：閱讀本單元後，倘若你因繳交報告欲引用本單元部份內容，請嘗試向本單位尋求授權，自行設計撰寫「授權申請函暨同意書」。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5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8" y="562600"/>
            <a:ext cx="7886700" cy="5633624"/>
          </a:xfrm>
        </p:spPr>
        <p:txBody>
          <a:bodyPr>
            <a:noAutofit/>
          </a:bodyPr>
          <a:lstStyle/>
          <a:p>
            <a:pPr lvl="1"/>
            <a:r>
              <a:rPr lang="zh-TW" altLang="en-US" dirty="0"/>
              <a:t>「授權申請函暨授權同意書」</a:t>
            </a:r>
            <a:r>
              <a:rPr lang="zh-TW" altLang="en-US" dirty="0" smtClean="0"/>
              <a:t>範本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r="6643"/>
          <a:stretch/>
        </p:blipFill>
        <p:spPr>
          <a:xfrm>
            <a:off x="431641" y="1346442"/>
            <a:ext cx="3798085" cy="479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 b="5604"/>
          <a:stretch/>
        </p:blipFill>
        <p:spPr>
          <a:xfrm>
            <a:off x="4449432" y="1346442"/>
            <a:ext cx="4246923" cy="548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6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88012" y="711179"/>
            <a:ext cx="7886700" cy="5633624"/>
          </a:xfrm>
        </p:spPr>
        <p:txBody>
          <a:bodyPr>
            <a:noAutofit/>
          </a:bodyPr>
          <a:lstStyle/>
          <a:p>
            <a:pPr lvl="1"/>
            <a:r>
              <a:rPr lang="zh-TW" altLang="en-US" dirty="0"/>
              <a:t>「著作權標示」範本</a:t>
            </a:r>
          </a:p>
          <a:p>
            <a:endParaRPr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93" y="1186542"/>
            <a:ext cx="3686538" cy="468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5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636066"/>
            <a:ext cx="7886700" cy="5633624"/>
          </a:xfrm>
        </p:spPr>
        <p:txBody>
          <a:bodyPr>
            <a:noAutofit/>
          </a:bodyPr>
          <a:lstStyle/>
          <a:p>
            <a:pPr marL="6350" lvl="1" indent="-6350"/>
            <a:r>
              <a:rPr lang="zh-TW" altLang="en-US" dirty="0"/>
              <a:t>「創用</a:t>
            </a:r>
            <a:r>
              <a:rPr lang="en-US" altLang="zh-TW" dirty="0"/>
              <a:t>CC </a:t>
            </a:r>
            <a:r>
              <a:rPr lang="zh-TW" altLang="en-US" dirty="0"/>
              <a:t>授權呈現方式」</a:t>
            </a:r>
            <a:r>
              <a:rPr lang="zh-TW" altLang="en-US" dirty="0" smtClean="0"/>
              <a:t>範本</a:t>
            </a: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r>
              <a:rPr lang="zh-TW" altLang="en-US" dirty="0" smtClean="0"/>
              <a:t>授權</a:t>
            </a:r>
            <a:r>
              <a:rPr lang="zh-TW" altLang="en-US" dirty="0"/>
              <a:t>標</a:t>
            </a:r>
            <a:r>
              <a:rPr lang="zh-TW" altLang="en-US" dirty="0" smtClean="0"/>
              <a:t>章</a:t>
            </a:r>
            <a:endParaRPr lang="en-US" altLang="zh-TW" dirty="0" smtClean="0"/>
          </a:p>
          <a:p>
            <a:pPr lvl="2">
              <a:buNone/>
            </a:pPr>
            <a:r>
              <a:rPr lang="zh-TW" altLang="en-US" dirty="0" smtClean="0"/>
              <a:t>（</a:t>
            </a:r>
            <a:r>
              <a:rPr lang="en-US" altLang="zh-TW" dirty="0"/>
              <a:t>Commons Deed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"/>
          <a:stretch/>
        </p:blipFill>
        <p:spPr>
          <a:xfrm>
            <a:off x="4242015" y="1320064"/>
            <a:ext cx="3900121" cy="524424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5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r>
              <a:rPr lang="zh-TW" altLang="en-US" dirty="0" smtClean="0"/>
              <a:t>法律條款</a:t>
            </a:r>
            <a:endParaRPr lang="en-US" altLang="zh-TW" dirty="0" smtClean="0"/>
          </a:p>
          <a:p>
            <a:pPr lvl="2">
              <a:buNone/>
            </a:pPr>
            <a:r>
              <a:rPr lang="zh-TW" altLang="en-US" dirty="0" smtClean="0"/>
              <a:t>（</a:t>
            </a:r>
            <a:r>
              <a:rPr lang="en-US" altLang="zh-TW" dirty="0"/>
              <a:t>Legal Code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3721209" y="1124617"/>
            <a:ext cx="4531549" cy="5450043"/>
            <a:chOff x="3283072" y="1020417"/>
            <a:chExt cx="4853776" cy="5837582"/>
          </a:xfrm>
        </p:grpSpPr>
        <p:pic>
          <p:nvPicPr>
            <p:cNvPr id="4" name="內容版面配置區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7"/>
            <a:stretch/>
          </p:blipFill>
          <p:spPr>
            <a:xfrm>
              <a:off x="3283074" y="2577690"/>
              <a:ext cx="4853774" cy="4280309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074"/>
            <a:stretch/>
          </p:blipFill>
          <p:spPr>
            <a:xfrm>
              <a:off x="3283072" y="1020417"/>
              <a:ext cx="4853775" cy="4113260"/>
            </a:xfrm>
            <a:prstGeom prst="rect">
              <a:avLst/>
            </a:prstGeom>
          </p:spPr>
        </p:pic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7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25" y="1101411"/>
            <a:ext cx="8073225" cy="540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2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marL="720725" lvl="2" indent="0">
              <a:buNone/>
            </a:pPr>
            <a:endParaRPr lang="en-US" altLang="zh-TW" dirty="0" smtClean="0"/>
          </a:p>
          <a:p>
            <a:pPr marL="720725" lvl="2" indent="0">
              <a:buNone/>
            </a:pPr>
            <a:r>
              <a:rPr lang="zh-TW" altLang="en-US" dirty="0" smtClean="0"/>
              <a:t>數位標籤</a:t>
            </a:r>
            <a:endParaRPr lang="en-US" altLang="zh-TW" dirty="0" smtClean="0"/>
          </a:p>
          <a:p>
            <a:pPr marL="720725" lvl="2" indent="0">
              <a:buNone/>
            </a:pPr>
            <a:r>
              <a:rPr lang="zh-TW" altLang="en-US" dirty="0" smtClean="0"/>
              <a:t>（</a:t>
            </a:r>
            <a:r>
              <a:rPr lang="en-US" altLang="zh-TW" dirty="0"/>
              <a:t>Digital Code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marL="720725" lvl="2" indent="0">
              <a:buNone/>
            </a:pPr>
            <a:r>
              <a:rPr lang="zh-TW" altLang="en-US" dirty="0" smtClean="0"/>
              <a:t>暨　授權</a:t>
            </a:r>
            <a:r>
              <a:rPr lang="zh-TW" altLang="en-US" dirty="0"/>
              <a:t>標</a:t>
            </a:r>
            <a:r>
              <a:rPr lang="zh-TW" altLang="en-US" dirty="0" smtClean="0"/>
              <a:t>章</a:t>
            </a:r>
            <a:endParaRPr lang="zh-TW" altLang="en-US" dirty="0"/>
          </a:p>
        </p:txBody>
      </p:sp>
      <p:pic>
        <p:nvPicPr>
          <p:cNvPr id="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05" y="1310972"/>
            <a:ext cx="4978713" cy="491754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0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r>
              <a:rPr lang="zh-TW" altLang="en-US" dirty="0" smtClean="0"/>
              <a:t>標章圖樣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11" y="1187062"/>
            <a:ext cx="4854437" cy="420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4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44699" y="427303"/>
            <a:ext cx="8706117" cy="5633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4400" b="1" dirty="0">
                <a:solidFill>
                  <a:schemeClr val="accent6"/>
                </a:solidFill>
              </a:rPr>
              <a:t>二、深入</a:t>
            </a:r>
            <a:r>
              <a:rPr lang="zh-TW" altLang="en-US" sz="4400" b="1" dirty="0" smtClean="0">
                <a:solidFill>
                  <a:schemeClr val="accent6"/>
                </a:solidFill>
              </a:rPr>
              <a:t>認識</a:t>
            </a:r>
            <a:endParaRPr lang="en-US" altLang="zh-TW" sz="4400" b="1" dirty="0" smtClean="0">
              <a:solidFill>
                <a:schemeClr val="accent6"/>
              </a:solidFill>
            </a:endParaRPr>
          </a:p>
          <a:p>
            <a:pPr marL="811213" lvl="1" indent="-354013">
              <a:lnSpc>
                <a:spcPct val="100000"/>
              </a:lnSpc>
              <a:buFont typeface="+mj-lt"/>
              <a:buAutoNum type="arabicPeriod"/>
            </a:pPr>
            <a:r>
              <a:rPr lang="zh-TW" altLang="en-US" sz="2200" dirty="0"/>
              <a:t>重製他人著作之合理範圍，請參閱著作權法（</a:t>
            </a:r>
            <a:r>
              <a:rPr lang="en-US" altLang="zh-TW" sz="2200" dirty="0"/>
              <a:t>99.02.10 </a:t>
            </a:r>
            <a:r>
              <a:rPr lang="zh-TW" altLang="en-US" sz="2200" dirty="0"/>
              <a:t>修正）第三章第四節第四款著作財產權之限制。</a:t>
            </a:r>
          </a:p>
          <a:p>
            <a:pPr marL="811213" lvl="1" indent="-354013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zh-TW" altLang="en-US" sz="2200" dirty="0"/>
              <a:t>侵犯</a:t>
            </a:r>
            <a:r>
              <a:rPr lang="zh-TW" altLang="en-US" sz="2200" dirty="0" smtClean="0"/>
              <a:t>著作權</a:t>
            </a:r>
            <a:r>
              <a:rPr lang="zh-TW" altLang="en-US" sz="2200" dirty="0"/>
              <a:t>法之相關罰則，請參閱著作權法（</a:t>
            </a:r>
            <a:r>
              <a:rPr lang="en-US" altLang="zh-TW" sz="2200" dirty="0"/>
              <a:t>99.02.10 </a:t>
            </a:r>
            <a:r>
              <a:rPr lang="zh-TW" altLang="en-US" sz="2200" dirty="0"/>
              <a:t>修正）第七章罰則。</a:t>
            </a:r>
          </a:p>
          <a:p>
            <a:pPr marL="811213" lvl="1" indent="-354013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zh-TW" altLang="en-US" sz="2200" dirty="0"/>
              <a:t>侵犯</a:t>
            </a:r>
            <a:r>
              <a:rPr lang="zh-TW" altLang="en-US" sz="2200" dirty="0" smtClean="0"/>
              <a:t>著作權</a:t>
            </a:r>
            <a:r>
              <a:rPr lang="zh-TW" altLang="en-US" sz="2200" dirty="0"/>
              <a:t>法之民事責任，請參閱民法（</a:t>
            </a:r>
            <a:r>
              <a:rPr lang="en-US" altLang="zh-TW" sz="2200" dirty="0"/>
              <a:t>101.12.26 </a:t>
            </a:r>
            <a:r>
              <a:rPr lang="zh-TW" altLang="en-US" sz="2200" dirty="0"/>
              <a:t>修正）第二編第二章第九節出版。</a:t>
            </a:r>
          </a:p>
          <a:p>
            <a:pPr marL="811213" lvl="1" indent="-354013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zh-TW" altLang="en-US" sz="2200" dirty="0"/>
              <a:t>侵犯著作權法之刑事責任，請參閱中華民國刑法（</a:t>
            </a:r>
            <a:r>
              <a:rPr lang="en-US" altLang="zh-TW" sz="2200" dirty="0"/>
              <a:t>102.06.11 </a:t>
            </a:r>
            <a:r>
              <a:rPr lang="zh-TW" altLang="en-US" sz="2200" dirty="0"/>
              <a:t>修正）</a:t>
            </a:r>
            <a:r>
              <a:rPr lang="zh-TW" altLang="en-US" sz="2200" dirty="0" smtClean="0"/>
              <a:t>。</a:t>
            </a:r>
            <a:endParaRPr lang="en-US" altLang="zh-TW" sz="2200" dirty="0" smtClean="0"/>
          </a:p>
          <a:p>
            <a:pPr marL="811213" lvl="1" indent="-354013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TW" sz="2200" dirty="0" smtClean="0"/>
              <a:t>GNU </a:t>
            </a:r>
            <a:r>
              <a:rPr lang="zh-TW" altLang="en-US" sz="2200" dirty="0" smtClean="0"/>
              <a:t>通用公眾授權條款（</a:t>
            </a:r>
            <a:r>
              <a:rPr lang="en-US" altLang="zh-TW" sz="2200" dirty="0" smtClean="0"/>
              <a:t>GNU General Public License</a:t>
            </a:r>
            <a:r>
              <a:rPr lang="zh-TW" altLang="en-US" sz="2200" dirty="0" smtClean="0"/>
              <a:t>），簡稱</a:t>
            </a:r>
            <a:r>
              <a:rPr lang="en-US" altLang="zh-TW" sz="2200" dirty="0" smtClean="0"/>
              <a:t>GNU GPL</a:t>
            </a:r>
            <a:r>
              <a:rPr lang="zh-TW" altLang="en-US" sz="2200" dirty="0" smtClean="0"/>
              <a:t>或</a:t>
            </a:r>
            <a:r>
              <a:rPr lang="en-US" altLang="zh-TW" sz="2200" dirty="0" smtClean="0"/>
              <a:t>GPL</a:t>
            </a:r>
            <a:r>
              <a:rPr lang="zh-TW" altLang="en-US" sz="2200" dirty="0" smtClean="0"/>
              <a:t>，是一種以</a:t>
            </a:r>
            <a:r>
              <a:rPr lang="en-US" altLang="zh-TW" sz="2200" dirty="0" err="1" smtClean="0"/>
              <a:t>copyleft</a:t>
            </a:r>
            <a:r>
              <a:rPr lang="en-US" altLang="zh-TW" sz="2200" dirty="0" smtClean="0"/>
              <a:t> </a:t>
            </a:r>
            <a:r>
              <a:rPr lang="zh-TW" altLang="en-US" sz="2200" dirty="0" smtClean="0"/>
              <a:t>觀念為電腦程式保有自由且完整的授權聲明，大多的自由軟體採用</a:t>
            </a:r>
            <a:r>
              <a:rPr lang="en-US" altLang="zh-TW" sz="2200" dirty="0" smtClean="0"/>
              <a:t>GPL </a:t>
            </a:r>
            <a:r>
              <a:rPr lang="zh-TW" altLang="en-US" sz="2200" dirty="0" smtClean="0"/>
              <a:t>授權，所以大眾可以在自由軟體增刪功能，也因為眾人無私的貢獻而使得自由軟體功能愈趨完善。請參閱維基百科（搜尋：</a:t>
            </a:r>
            <a:r>
              <a:rPr lang="en-US" altLang="zh-TW" sz="2200" dirty="0" smtClean="0"/>
              <a:t>GNUGPL</a:t>
            </a:r>
            <a:r>
              <a:rPr lang="zh-TW" altLang="en-US" sz="2200" dirty="0" smtClean="0"/>
              <a:t>）、</a:t>
            </a:r>
            <a:r>
              <a:rPr lang="en-US" altLang="zh-TW" sz="2200" dirty="0" smtClean="0"/>
              <a:t>GNU Operating System</a:t>
            </a:r>
            <a:r>
              <a:rPr lang="zh-TW" altLang="en-US" sz="2200" dirty="0" smtClean="0"/>
              <a:t>網站。</a:t>
            </a:r>
            <a:endParaRPr lang="zh-TW" altLang="en-US" sz="2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92" y="1157846"/>
            <a:ext cx="5343194" cy="520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362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伍、西天取經傳正念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33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09096" y="1503650"/>
            <a:ext cx="8564451" cy="4351338"/>
          </a:xfrm>
        </p:spPr>
        <p:txBody>
          <a:bodyPr>
            <a:noAutofit/>
          </a:bodyPr>
          <a:lstStyle/>
          <a:p>
            <a:pPr marL="174625" indent="-271463">
              <a:lnSpc>
                <a:spcPct val="100000"/>
              </a:lnSpc>
            </a:pPr>
            <a:r>
              <a:rPr lang="zh-TW" altLang="en-US" sz="2000" dirty="0" smtClean="0"/>
              <a:t>中小學</a:t>
            </a:r>
            <a:r>
              <a:rPr lang="zh-TW" altLang="en-US" sz="2000" dirty="0"/>
              <a:t>網路素養與認知，</a:t>
            </a:r>
            <a:r>
              <a:rPr lang="en-US" altLang="zh-TW" sz="2000" dirty="0"/>
              <a:t>http://</a:t>
            </a:r>
            <a:r>
              <a:rPr lang="en-US" altLang="zh-TW" sz="2000" dirty="0" smtClean="0"/>
              <a:t>eteacher.edu.tw/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174625" indent="-271463">
              <a:lnSpc>
                <a:spcPct val="100000"/>
              </a:lnSpc>
            </a:pPr>
            <a:r>
              <a:rPr lang="zh-TW" altLang="en-US" sz="2000" dirty="0" smtClean="0"/>
              <a:t>臺灣</a:t>
            </a:r>
            <a:r>
              <a:rPr lang="zh-TW" altLang="en-US" sz="2000" dirty="0"/>
              <a:t>創用</a:t>
            </a:r>
            <a:r>
              <a:rPr lang="en-US" altLang="zh-TW" sz="2000" dirty="0"/>
              <a:t>CC </a:t>
            </a:r>
            <a:r>
              <a:rPr lang="zh-TW" altLang="en-US" sz="2000" dirty="0"/>
              <a:t>計劃，</a:t>
            </a:r>
            <a:r>
              <a:rPr lang="en-US" altLang="zh-TW" sz="2000" dirty="0"/>
              <a:t>http://</a:t>
            </a:r>
            <a:r>
              <a:rPr lang="en-US" altLang="zh-TW" sz="2000" dirty="0" smtClean="0"/>
              <a:t>creativecommons.tw/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174625" indent="-271463">
              <a:lnSpc>
                <a:spcPct val="100000"/>
              </a:lnSpc>
            </a:pPr>
            <a:r>
              <a:rPr lang="zh-TW" altLang="en-US" sz="2000" dirty="0" smtClean="0"/>
              <a:t>教育部</a:t>
            </a:r>
            <a:r>
              <a:rPr lang="zh-TW" altLang="en-US" sz="2000" dirty="0"/>
              <a:t>大學通識課程資訊素養與倫理</a:t>
            </a:r>
            <a:r>
              <a:rPr lang="zh-TW" altLang="en-US" sz="2000" dirty="0" smtClean="0"/>
              <a:t>，</a:t>
            </a:r>
            <a:r>
              <a:rPr lang="en-US" altLang="zh-TW" sz="2000" dirty="0" smtClean="0"/>
              <a:t>http</a:t>
            </a:r>
            <a:r>
              <a:rPr lang="en-US" altLang="zh-TW" sz="2000" dirty="0"/>
              <a:t>://media24.cte.nctu.edu.tw</a:t>
            </a:r>
            <a:r>
              <a:rPr lang="en-US" altLang="zh-TW" sz="2000" dirty="0" smtClean="0"/>
              <a:t>/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174625" indent="-271463">
              <a:lnSpc>
                <a:spcPct val="100000"/>
              </a:lnSpc>
            </a:pPr>
            <a:r>
              <a:rPr lang="zh-TW" altLang="en-US" sz="2000" dirty="0" smtClean="0"/>
              <a:t>教育部校園自由軟體應用諮詢中心，</a:t>
            </a:r>
            <a:r>
              <a:rPr lang="en-US" altLang="zh-TW" sz="2000" dirty="0" smtClean="0"/>
              <a:t>http://ossacc.moe.edu.tw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174625" indent="-271463">
              <a:lnSpc>
                <a:spcPct val="100000"/>
              </a:lnSpc>
            </a:pPr>
            <a:r>
              <a:rPr lang="zh-TW" altLang="en-US" sz="2000" dirty="0" smtClean="0"/>
              <a:t>教育部創用</a:t>
            </a:r>
            <a:r>
              <a:rPr lang="en-US" altLang="zh-TW" sz="2000" dirty="0" smtClean="0"/>
              <a:t>CC </a:t>
            </a:r>
            <a:r>
              <a:rPr lang="zh-TW" altLang="en-US" sz="2000" dirty="0" smtClean="0"/>
              <a:t>資訊網，</a:t>
            </a:r>
            <a:r>
              <a:rPr lang="en-US" altLang="zh-TW" sz="2000" dirty="0" smtClean="0"/>
              <a:t>https://isp.moe.edu.tw/ccedu/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174625" indent="-271463">
              <a:lnSpc>
                <a:spcPct val="100000"/>
              </a:lnSpc>
            </a:pPr>
            <a:r>
              <a:rPr lang="zh-TW" altLang="en-US" sz="2000" dirty="0" smtClean="0"/>
              <a:t>著作權筆記，</a:t>
            </a:r>
            <a:r>
              <a:rPr lang="en-US" altLang="zh-TW" sz="2000" dirty="0" smtClean="0"/>
              <a:t>http://www.copyrightnote.org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174625" indent="-271463">
              <a:lnSpc>
                <a:spcPct val="100000"/>
              </a:lnSpc>
            </a:pPr>
            <a:r>
              <a:rPr lang="zh-TW" altLang="en-US" sz="2000" dirty="0" smtClean="0"/>
              <a:t>經濟部智慧財產局，</a:t>
            </a:r>
            <a:r>
              <a:rPr lang="en-US" altLang="zh-TW" sz="2000" dirty="0" smtClean="0"/>
              <a:t>http://www.tipo.gov.tw/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章忠信（</a:t>
            </a:r>
            <a:r>
              <a:rPr lang="en-US" altLang="zh-TW" sz="2000" dirty="0" smtClean="0"/>
              <a:t>2004</a:t>
            </a:r>
            <a:r>
              <a:rPr lang="zh-TW" altLang="en-US" sz="2000" dirty="0" smtClean="0"/>
              <a:t>）。著作權博識</a:t>
            </a:r>
            <a:r>
              <a:rPr lang="en-US" altLang="zh-TW" sz="2000" dirty="0" smtClean="0"/>
              <a:t>500 </a:t>
            </a:r>
            <a:r>
              <a:rPr lang="zh-TW" altLang="en-US" sz="2000" dirty="0" smtClean="0"/>
              <a:t>問。臺北市：書泉出版社。</a:t>
            </a:r>
            <a:endParaRPr lang="en-US" altLang="zh-TW" sz="2000" dirty="0" smtClean="0"/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章忠信（</a:t>
            </a:r>
            <a:r>
              <a:rPr lang="en-US" altLang="zh-TW" sz="2000" dirty="0" smtClean="0"/>
              <a:t>2006</a:t>
            </a:r>
            <a:r>
              <a:rPr lang="zh-TW" altLang="en-US" sz="2000" dirty="0" smtClean="0"/>
              <a:t>）。著作權法的第一堂課。臺北市：書泉出版社。</a:t>
            </a:r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章忠信（</a:t>
            </a:r>
            <a:r>
              <a:rPr lang="en-US" altLang="zh-TW" sz="2000" dirty="0" smtClean="0"/>
              <a:t>2009</a:t>
            </a:r>
            <a:r>
              <a:rPr lang="zh-TW" altLang="en-US" sz="2000" dirty="0" smtClean="0"/>
              <a:t>）。著作權一本就通。臺北市：書泉出版社。</a:t>
            </a:r>
            <a:endParaRPr lang="en-US" altLang="zh-TW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6"/>
                </a:solidFill>
              </a:rPr>
              <a:t>一、進一步了解可參閱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9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429553"/>
            <a:ext cx="9144000" cy="4502709"/>
          </a:xfrm>
        </p:spPr>
        <p:txBody>
          <a:bodyPr>
            <a:noAutofit/>
          </a:bodyPr>
          <a:lstStyle/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中小學</a:t>
            </a:r>
            <a:r>
              <a:rPr lang="zh-TW" altLang="en-US" sz="2000" dirty="0"/>
              <a:t>網路素養與認知。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7 </a:t>
            </a:r>
            <a:r>
              <a:rPr lang="zh-TW" altLang="en-US" sz="2000" dirty="0"/>
              <a:t>月</a:t>
            </a:r>
            <a:r>
              <a:rPr lang="en-US" altLang="zh-TW" sz="2000" dirty="0"/>
              <a:t>21 </a:t>
            </a:r>
            <a:r>
              <a:rPr lang="zh-TW" altLang="en-US" sz="2000" dirty="0"/>
              <a:t>日，取自</a:t>
            </a:r>
            <a:r>
              <a:rPr lang="en-US" altLang="zh-TW" sz="2000" dirty="0"/>
              <a:t>http://eteacher.edu.tw/</a:t>
            </a:r>
            <a:r>
              <a:rPr lang="zh-TW" altLang="en-US" sz="2000" dirty="0"/>
              <a:t>。</a:t>
            </a:r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臺灣</a:t>
            </a:r>
            <a:r>
              <a:rPr lang="zh-TW" altLang="en-US" sz="2000" dirty="0"/>
              <a:t>創用</a:t>
            </a:r>
            <a:r>
              <a:rPr lang="en-US" altLang="zh-TW" sz="2000" dirty="0"/>
              <a:t>CC </a:t>
            </a:r>
            <a:r>
              <a:rPr lang="zh-TW" altLang="en-US" sz="2000" dirty="0"/>
              <a:t>計劃。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7 </a:t>
            </a:r>
            <a:r>
              <a:rPr lang="zh-TW" altLang="en-US" sz="2000" dirty="0"/>
              <a:t>月</a:t>
            </a:r>
            <a:r>
              <a:rPr lang="en-US" altLang="zh-TW" sz="2000" dirty="0"/>
              <a:t>21 </a:t>
            </a:r>
            <a:r>
              <a:rPr lang="zh-TW" altLang="en-US" sz="2000" dirty="0"/>
              <a:t>日，取自</a:t>
            </a:r>
            <a:r>
              <a:rPr lang="en-US" altLang="zh-TW" sz="2000" dirty="0"/>
              <a:t>http://creativecommons.tw/</a:t>
            </a:r>
            <a:r>
              <a:rPr lang="zh-TW" altLang="en-US" sz="2000" dirty="0"/>
              <a:t>。</a:t>
            </a:r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/>
              <a:t>全國法規資料庫。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7 </a:t>
            </a:r>
            <a:r>
              <a:rPr lang="zh-TW" altLang="en-US" sz="2000" dirty="0"/>
              <a:t>月</a:t>
            </a:r>
            <a:r>
              <a:rPr lang="en-US" altLang="zh-TW" sz="2000" dirty="0"/>
              <a:t>21 </a:t>
            </a:r>
            <a:r>
              <a:rPr lang="zh-TW" altLang="en-US" sz="2000" dirty="0"/>
              <a:t>日，取自</a:t>
            </a:r>
            <a:r>
              <a:rPr lang="en-US" altLang="zh-TW" sz="2000" dirty="0"/>
              <a:t>http://law.moj.gov.tw/</a:t>
            </a:r>
            <a:r>
              <a:rPr lang="zh-TW" altLang="en-US" sz="2000" dirty="0"/>
              <a:t>。</a:t>
            </a:r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/>
              <a:t>法務部全球資訊網。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7 </a:t>
            </a:r>
            <a:r>
              <a:rPr lang="zh-TW" altLang="en-US" sz="2000" dirty="0"/>
              <a:t>月</a:t>
            </a:r>
            <a:r>
              <a:rPr lang="en-US" altLang="zh-TW" sz="2000" dirty="0"/>
              <a:t>21 </a:t>
            </a:r>
            <a:r>
              <a:rPr lang="zh-TW" altLang="en-US" sz="2000" dirty="0"/>
              <a:t>日，取自</a:t>
            </a:r>
            <a:r>
              <a:rPr lang="en-US" altLang="zh-TW" sz="2000" dirty="0"/>
              <a:t>http://www.moj.gov.tw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教育部創用</a:t>
            </a:r>
            <a:r>
              <a:rPr lang="en-US" altLang="zh-TW" sz="2000" dirty="0" smtClean="0"/>
              <a:t>CC </a:t>
            </a:r>
            <a:r>
              <a:rPr lang="zh-TW" altLang="en-US" sz="2000" dirty="0" smtClean="0"/>
              <a:t>資訊網。</a:t>
            </a:r>
            <a:r>
              <a:rPr lang="en-US" altLang="zh-TW" sz="2000" dirty="0" smtClean="0"/>
              <a:t>2013 </a:t>
            </a:r>
            <a:r>
              <a:rPr lang="zh-TW" altLang="en-US" sz="2000" dirty="0" smtClean="0"/>
              <a:t>年</a:t>
            </a:r>
            <a:r>
              <a:rPr lang="en-US" altLang="zh-TW" sz="2000" dirty="0" smtClean="0"/>
              <a:t>7 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21 </a:t>
            </a:r>
            <a:r>
              <a:rPr lang="zh-TW" altLang="en-US" sz="2000" dirty="0" smtClean="0"/>
              <a:t>日，取自</a:t>
            </a:r>
            <a:r>
              <a:rPr lang="en-US" altLang="zh-TW" sz="2000" dirty="0" smtClean="0"/>
              <a:t>https://isp.moe.edu.tw/ccedu/</a:t>
            </a:r>
            <a:r>
              <a:rPr lang="zh-TW" altLang="en-US" sz="2000" dirty="0" smtClean="0"/>
              <a:t>。</a:t>
            </a:r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章忠信。著作權筆記。</a:t>
            </a:r>
            <a:r>
              <a:rPr lang="en-US" altLang="zh-TW" sz="2000" dirty="0" smtClean="0"/>
              <a:t>2013 </a:t>
            </a:r>
            <a:r>
              <a:rPr lang="zh-TW" altLang="en-US" sz="2000" dirty="0" smtClean="0"/>
              <a:t>年</a:t>
            </a:r>
            <a:r>
              <a:rPr lang="en-US" altLang="zh-TW" sz="2000" dirty="0" smtClean="0"/>
              <a:t>7 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21 </a:t>
            </a:r>
            <a:r>
              <a:rPr lang="zh-TW" altLang="en-US" sz="2000" dirty="0" smtClean="0"/>
              <a:t>日，取自</a:t>
            </a:r>
            <a:r>
              <a:rPr lang="en-US" altLang="zh-TW" sz="2000" dirty="0" smtClean="0"/>
              <a:t>http://www.copyrightnote.org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陳俊宏、呂豐足（</a:t>
            </a:r>
            <a:r>
              <a:rPr lang="en-US" altLang="zh-TW" sz="2000" dirty="0" smtClean="0"/>
              <a:t>2003</a:t>
            </a:r>
            <a:r>
              <a:rPr lang="zh-TW" altLang="en-US" sz="2000" dirty="0" smtClean="0"/>
              <a:t>）。網路著作權的合理使用原則概觀。中央警察大學「資訊、科技與社會」學報，</a:t>
            </a:r>
            <a:r>
              <a:rPr lang="en-US" altLang="zh-TW" sz="2000" dirty="0" smtClean="0"/>
              <a:t>3</a:t>
            </a:r>
            <a:r>
              <a:rPr lang="zh-TW" altLang="en-US" sz="2000" dirty="0" smtClean="0"/>
              <a:t>（</a:t>
            </a:r>
            <a:r>
              <a:rPr lang="en-US" altLang="zh-TW" sz="2000" dirty="0" smtClean="0"/>
              <a:t>1</a:t>
            </a:r>
            <a:r>
              <a:rPr lang="zh-TW" altLang="en-US" sz="2000" dirty="0" smtClean="0"/>
              <a:t>），</a:t>
            </a:r>
            <a:r>
              <a:rPr lang="en-US" altLang="zh-TW" sz="2000" dirty="0" smtClean="0"/>
              <a:t>113</a:t>
            </a:r>
            <a:r>
              <a:rPr lang="zh-TW" altLang="en-US" sz="2000" dirty="0" smtClean="0"/>
              <a:t>。</a:t>
            </a:r>
            <a:r>
              <a:rPr lang="en-US" altLang="zh-TW" sz="2000" dirty="0" smtClean="0"/>
              <a:t>2013 </a:t>
            </a:r>
            <a:r>
              <a:rPr lang="zh-TW" altLang="en-US" sz="2000" dirty="0" smtClean="0"/>
              <a:t>年</a:t>
            </a:r>
            <a:r>
              <a:rPr lang="en-US" altLang="zh-TW" sz="2000" dirty="0" smtClean="0"/>
              <a:t>7 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21 </a:t>
            </a:r>
            <a:r>
              <a:rPr lang="zh-TW" altLang="en-US" sz="2000" dirty="0" smtClean="0"/>
              <a:t>日，取自</a:t>
            </a:r>
            <a:r>
              <a:rPr lang="en-US" altLang="zh-TW" sz="2000" dirty="0" smtClean="0"/>
              <a:t>http://jitas.im.cpu.edu.tw/2003-1/dir.htm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263525" indent="-263525">
              <a:lnSpc>
                <a:spcPct val="100000"/>
              </a:lnSpc>
            </a:pPr>
            <a:r>
              <a:rPr lang="zh-TW" altLang="en-US" sz="2000" dirty="0" smtClean="0"/>
              <a:t>經濟部智慧財產局（本單元之著作權相關人物造型係由朱德庸先生設計，並於</a:t>
            </a:r>
            <a:r>
              <a:rPr lang="en-US" altLang="zh-TW" sz="2000" dirty="0" smtClean="0"/>
              <a:t>2004 </a:t>
            </a:r>
            <a:r>
              <a:rPr lang="zh-TW" altLang="en-US" sz="2000" dirty="0" smtClean="0"/>
              <a:t>年</a:t>
            </a:r>
            <a:r>
              <a:rPr lang="en-US" altLang="zh-TW" sz="2000" dirty="0" smtClean="0"/>
              <a:t>5 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31 </a:t>
            </a:r>
            <a:r>
              <a:rPr lang="zh-TW" altLang="en-US" sz="2000" dirty="0" smtClean="0"/>
              <a:t>日，經經濟部智慧財產局同意使用）。</a:t>
            </a:r>
            <a:r>
              <a:rPr lang="en-US" altLang="zh-TW" sz="2000" dirty="0" smtClean="0"/>
              <a:t>2013 </a:t>
            </a:r>
            <a:r>
              <a:rPr lang="zh-TW" altLang="en-US" sz="2000" dirty="0" smtClean="0"/>
              <a:t>年</a:t>
            </a:r>
            <a:r>
              <a:rPr lang="en-US" altLang="zh-TW" sz="2000" dirty="0" smtClean="0"/>
              <a:t>7 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21 </a:t>
            </a:r>
            <a:r>
              <a:rPr lang="zh-TW" altLang="en-US" sz="2000" dirty="0" smtClean="0"/>
              <a:t>日，取自</a:t>
            </a:r>
            <a:r>
              <a:rPr lang="en-US" altLang="zh-TW" sz="2000" dirty="0" smtClean="0"/>
              <a:t>http://www.tipo.gov.tw/</a:t>
            </a:r>
            <a:r>
              <a:rPr lang="zh-TW" altLang="en-US" sz="2000" dirty="0" smtClean="0"/>
              <a:t>。</a:t>
            </a:r>
            <a:endParaRPr lang="zh-TW" altLang="en-US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6"/>
                </a:solidFill>
              </a:rPr>
              <a:t>二、本文參考資料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2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36601" y="1037104"/>
            <a:ext cx="7886700" cy="56336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2000" dirty="0" smtClean="0"/>
              <a:t>吳清基</a:t>
            </a:r>
            <a:r>
              <a:rPr lang="en-US" altLang="zh-TW" sz="2000" dirty="0" smtClean="0"/>
              <a:t>…</a:t>
            </a:r>
            <a:r>
              <a:rPr lang="zh-TW" altLang="en-US" sz="2000" dirty="0" smtClean="0"/>
              <a:t>等（</a:t>
            </a:r>
            <a:r>
              <a:rPr lang="en-US" altLang="zh-TW" sz="2000" dirty="0" smtClean="0"/>
              <a:t>2005</a:t>
            </a:r>
            <a:r>
              <a:rPr lang="zh-TW" altLang="en-US" sz="2000" dirty="0" smtClean="0"/>
              <a:t>）。資訊素養與倫理（高中版）。臺北市：臺北市政府教育局。</a:t>
            </a:r>
          </a:p>
          <a:p>
            <a:pPr>
              <a:lnSpc>
                <a:spcPct val="100000"/>
              </a:lnSpc>
            </a:pPr>
            <a:r>
              <a:rPr lang="zh-TW" altLang="en-US" sz="2000" dirty="0" smtClean="0"/>
              <a:t>吳清山</a:t>
            </a:r>
            <a:r>
              <a:rPr lang="en-US" altLang="zh-TW" sz="2000" dirty="0" smtClean="0"/>
              <a:t>…</a:t>
            </a:r>
            <a:r>
              <a:rPr lang="zh-TW" altLang="en-US" sz="2000" dirty="0" smtClean="0"/>
              <a:t>等（</a:t>
            </a:r>
            <a:r>
              <a:rPr lang="en-US" altLang="zh-TW" sz="2000" dirty="0" smtClean="0"/>
              <a:t>2009</a:t>
            </a:r>
            <a:r>
              <a:rPr lang="zh-TW" altLang="en-US" sz="2000" dirty="0" smtClean="0"/>
              <a:t>）。資訊素養與倫理（高中二版）。臺北市：臺北市政府教育局。</a:t>
            </a:r>
          </a:p>
          <a:p>
            <a:pPr>
              <a:lnSpc>
                <a:spcPct val="100000"/>
              </a:lnSpc>
            </a:pPr>
            <a:r>
              <a:rPr lang="zh-TW" altLang="en-US" sz="2000" dirty="0" smtClean="0"/>
              <a:t>李永然、洪菁黛（</a:t>
            </a:r>
            <a:r>
              <a:rPr lang="en-US" altLang="zh-TW" sz="2000" dirty="0" smtClean="0"/>
              <a:t>2003</a:t>
            </a:r>
            <a:r>
              <a:rPr lang="zh-TW" altLang="en-US" sz="2000" dirty="0" smtClean="0"/>
              <a:t>）。著作權法與你。臺北市：永然文化出版股份有限公司。</a:t>
            </a:r>
            <a:endParaRPr lang="en-US" altLang="zh-TW" sz="2000" dirty="0" smtClean="0"/>
          </a:p>
          <a:p>
            <a:pPr>
              <a:lnSpc>
                <a:spcPct val="100000"/>
              </a:lnSpc>
            </a:pPr>
            <a:r>
              <a:rPr lang="zh-TW" altLang="en-US" sz="2000" dirty="0" smtClean="0"/>
              <a:t>林杏子（</a:t>
            </a:r>
            <a:r>
              <a:rPr lang="en-US" altLang="zh-TW" sz="2000" dirty="0" smtClean="0"/>
              <a:t>2009</a:t>
            </a:r>
            <a:r>
              <a:rPr lang="zh-TW" altLang="en-US" sz="2000" dirty="0" smtClean="0"/>
              <a:t>）。</a:t>
            </a:r>
            <a:r>
              <a:rPr lang="en-US" altLang="zh-TW" sz="2000" dirty="0" smtClean="0"/>
              <a:t>Internet and Information Ethics</a:t>
            </a:r>
            <a:r>
              <a:rPr lang="zh-TW" altLang="en-US" sz="2000" dirty="0" smtClean="0"/>
              <a:t>。國立高雄大學資訊管理學系。</a:t>
            </a:r>
          </a:p>
          <a:p>
            <a:pPr>
              <a:lnSpc>
                <a:spcPct val="100000"/>
              </a:lnSpc>
            </a:pPr>
            <a:r>
              <a:rPr lang="zh-TW" altLang="en-US" sz="2000" dirty="0" smtClean="0"/>
              <a:t>章忠信（</a:t>
            </a:r>
            <a:r>
              <a:rPr lang="en-US" altLang="zh-TW" sz="2000" dirty="0" smtClean="0"/>
              <a:t>2004</a:t>
            </a:r>
            <a:r>
              <a:rPr lang="zh-TW" altLang="en-US" sz="2000" dirty="0" smtClean="0"/>
              <a:t>）。著作權博識</a:t>
            </a:r>
            <a:r>
              <a:rPr lang="en-US" altLang="zh-TW" sz="2000" dirty="0" smtClean="0"/>
              <a:t>500 </a:t>
            </a:r>
            <a:r>
              <a:rPr lang="zh-TW" altLang="en-US" sz="2000" dirty="0" smtClean="0"/>
              <a:t>問。臺北市：書泉出版社。</a:t>
            </a:r>
          </a:p>
          <a:p>
            <a:pPr>
              <a:lnSpc>
                <a:spcPct val="100000"/>
              </a:lnSpc>
            </a:pPr>
            <a:r>
              <a:rPr lang="zh-TW" altLang="en-US" sz="2000" dirty="0" smtClean="0"/>
              <a:t>章忠信（</a:t>
            </a:r>
            <a:r>
              <a:rPr lang="en-US" altLang="zh-TW" sz="2000" dirty="0" smtClean="0"/>
              <a:t>2009</a:t>
            </a:r>
            <a:r>
              <a:rPr lang="zh-TW" altLang="en-US" sz="2000" dirty="0" smtClean="0"/>
              <a:t>）。著作權一本就通。臺北市：書泉出版社。</a:t>
            </a:r>
          </a:p>
          <a:p>
            <a:pPr>
              <a:lnSpc>
                <a:spcPct val="100000"/>
              </a:lnSpc>
            </a:pPr>
            <a:r>
              <a:rPr lang="zh-TW" altLang="en-US" sz="2000" dirty="0" smtClean="0"/>
              <a:t>謝哲勝、廖薏玟、李仁淼、陳慈幸、曾玉村、李福隆（</a:t>
            </a:r>
            <a:r>
              <a:rPr lang="en-US" altLang="zh-TW" sz="2000" dirty="0" smtClean="0"/>
              <a:t>2004</a:t>
            </a:r>
            <a:r>
              <a:rPr lang="zh-TW" altLang="en-US" sz="2000" dirty="0" smtClean="0"/>
              <a:t>）。網路法律常識。臺北市：翰蘆圖書。</a:t>
            </a:r>
          </a:p>
          <a:p>
            <a:pPr>
              <a:lnSpc>
                <a:spcPct val="100000"/>
              </a:lnSpc>
            </a:pPr>
            <a:r>
              <a:rPr lang="zh-TW" altLang="en-US" sz="2000" dirty="0" smtClean="0"/>
              <a:t>鐘明通（</a:t>
            </a:r>
            <a:r>
              <a:rPr lang="en-US" altLang="zh-TW" sz="2000" dirty="0" smtClean="0"/>
              <a:t>2000</a:t>
            </a:r>
            <a:r>
              <a:rPr lang="zh-TW" altLang="en-US" sz="2000" dirty="0" smtClean="0"/>
              <a:t>）。網際網路法律入門。臺北市：新自然主義股份有限公司。</a:t>
            </a:r>
            <a:endParaRPr lang="en-US" altLang="zh-TW" sz="2000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64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TW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 &amp; A</a:t>
            </a:r>
            <a:endParaRPr lang="zh-TW" altLang="en-US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>
            <a:noAutofit/>
          </a:bodyPr>
          <a:lstStyle/>
          <a:p>
            <a:pPr marL="2241550" indent="0">
              <a:lnSpc>
                <a:spcPct val="100000"/>
              </a:lnSpc>
              <a:buNone/>
            </a:pPr>
            <a:r>
              <a:rPr lang="zh-TW" altLang="en-US" dirty="0" smtClean="0"/>
              <a:t>　</a:t>
            </a:r>
            <a:endParaRPr lang="en-US" altLang="zh-TW" dirty="0" smtClean="0"/>
          </a:p>
          <a:p>
            <a:pPr marL="2241550" indent="0">
              <a:lnSpc>
                <a:spcPct val="100000"/>
              </a:lnSpc>
              <a:buNone/>
            </a:pPr>
            <a:r>
              <a:rPr lang="zh-TW" altLang="en-US" dirty="0" smtClean="0"/>
              <a:t>　對話內容</a:t>
            </a:r>
            <a:endParaRPr lang="en-US" altLang="zh-TW" dirty="0" smtClean="0"/>
          </a:p>
          <a:p>
            <a:pPr marL="2241550" indent="0">
              <a:lnSpc>
                <a:spcPct val="100000"/>
              </a:lnSpc>
              <a:buNone/>
            </a:pPr>
            <a:r>
              <a:rPr lang="zh-TW" altLang="en-US" dirty="0" smtClean="0"/>
              <a:t>網路分享行為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1081088" indent="0">
              <a:lnSpc>
                <a:spcPct val="100000"/>
              </a:lnSpc>
              <a:buNone/>
            </a:pPr>
            <a:r>
              <a:rPr lang="zh-TW" altLang="en-US" dirty="0" smtClean="0"/>
              <a:t>是否曾經在你我身邊發生？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1081088" indent="0">
              <a:lnSpc>
                <a:spcPct val="100000"/>
              </a:lnSpc>
              <a:buNone/>
            </a:pPr>
            <a:r>
              <a:rPr lang="zh-TW" altLang="en-US" dirty="0" smtClean="0"/>
              <a:t>你</a:t>
            </a:r>
            <a:r>
              <a:rPr lang="zh-TW" altLang="en-US" dirty="0"/>
              <a:t>認為這些行為是否恰當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10810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 smtClean="0"/>
              <a:t>　　如果</a:t>
            </a:r>
            <a:r>
              <a:rPr lang="zh-TW" altLang="en-US" dirty="0"/>
              <a:t>不恰當，原因可能是什麼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10810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 smtClean="0"/>
              <a:t>　　可能</a:t>
            </a:r>
            <a:r>
              <a:rPr lang="zh-TW" altLang="en-US" dirty="0"/>
              <a:t>與那種法律相關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10810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 smtClean="0"/>
              <a:t>　　又</a:t>
            </a:r>
            <a:r>
              <a:rPr lang="zh-TW" altLang="en-US" dirty="0"/>
              <a:t>，到底該怎麼做才對呢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845509" y="1240131"/>
            <a:ext cx="6952698" cy="3725150"/>
            <a:chOff x="845509" y="1240131"/>
            <a:chExt cx="6952698" cy="3725150"/>
          </a:xfrm>
        </p:grpSpPr>
        <p:grpSp>
          <p:nvGrpSpPr>
            <p:cNvPr id="8" name="群組 7"/>
            <p:cNvGrpSpPr/>
            <p:nvPr/>
          </p:nvGrpSpPr>
          <p:grpSpPr>
            <a:xfrm>
              <a:off x="849805" y="1240131"/>
              <a:ext cx="6948402" cy="844550"/>
              <a:chOff x="849805" y="1240131"/>
              <a:chExt cx="6948402" cy="844550"/>
            </a:xfrm>
          </p:grpSpPr>
          <p:pic>
            <p:nvPicPr>
              <p:cNvPr id="3" name="Picture 26" descr="BD00028_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49805" y="1240131"/>
                <a:ext cx="862012" cy="844550"/>
              </a:xfrm>
              <a:prstGeom prst="rect">
                <a:avLst/>
              </a:prstGeom>
              <a:noFill/>
            </p:spPr>
          </p:pic>
          <p:sp>
            <p:nvSpPr>
              <p:cNvPr id="4" name="文字方塊 3"/>
              <p:cNvSpPr txBox="1"/>
              <p:nvPr/>
            </p:nvSpPr>
            <p:spPr>
              <a:xfrm>
                <a:off x="1764406" y="1378042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 smtClean="0"/>
                  <a:t>這樣的</a:t>
                </a:r>
                <a:endParaRPr lang="zh-TW" altLang="en-US" sz="2800" dirty="0"/>
              </a:p>
            </p:txBody>
          </p:sp>
          <p:sp>
            <p:nvSpPr>
              <p:cNvPr id="5" name="文字方塊 4"/>
              <p:cNvSpPr txBox="1"/>
              <p:nvPr/>
            </p:nvSpPr>
            <p:spPr>
              <a:xfrm>
                <a:off x="5100032" y="1378042"/>
                <a:ext cx="26981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800" dirty="0" smtClean="0"/>
                  <a:t>是否似曾相似</a:t>
                </a:r>
                <a:r>
                  <a:rPr lang="en-US" altLang="zh-TW" sz="2800" dirty="0" smtClean="0"/>
                  <a:t>…</a:t>
                </a:r>
                <a:endParaRPr lang="zh-TW" altLang="en-US" sz="2800" dirty="0"/>
              </a:p>
            </p:txBody>
          </p:sp>
        </p:grpSp>
        <p:pic>
          <p:nvPicPr>
            <p:cNvPr id="6" name="Picture 26" descr="BD00028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7657" y="2783463"/>
              <a:ext cx="862012" cy="844550"/>
            </a:xfrm>
            <a:prstGeom prst="rect">
              <a:avLst/>
            </a:prstGeom>
            <a:noFill/>
          </p:spPr>
        </p:pic>
        <p:pic>
          <p:nvPicPr>
            <p:cNvPr id="7" name="Picture 26" descr="BD00028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509" y="4120731"/>
              <a:ext cx="862012" cy="844550"/>
            </a:xfrm>
            <a:prstGeom prst="rect">
              <a:avLst/>
            </a:prstGeom>
            <a:noFill/>
          </p:spPr>
        </p:pic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1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貳、悟徹網路妙真理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85" y="914400"/>
            <a:ext cx="2101131" cy="26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653048" y="765967"/>
            <a:ext cx="5769734" cy="5633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b="1" dirty="0">
                <a:solidFill>
                  <a:schemeClr val="accent6"/>
                </a:solidFill>
              </a:rPr>
              <a:t>一、</a:t>
            </a:r>
            <a:r>
              <a:rPr lang="zh-TW" altLang="en-US" b="1" dirty="0" smtClean="0">
                <a:solidFill>
                  <a:schemeClr val="accent6"/>
                </a:solidFill>
              </a:rPr>
              <a:t>著作權</a:t>
            </a:r>
            <a:endParaRPr lang="en-US" altLang="zh-TW" b="1" dirty="0" smtClean="0">
              <a:solidFill>
                <a:schemeClr val="accent6"/>
              </a:solidFill>
            </a:endParaRPr>
          </a:p>
          <a:p>
            <a:pPr marL="720725" lvl="1" indent="-263525"/>
            <a:r>
              <a:rPr lang="zh-TW" altLang="en-US" b="1" dirty="0">
                <a:solidFill>
                  <a:srgbClr val="0070C0"/>
                </a:solidFill>
              </a:rPr>
              <a:t>著作權（</a:t>
            </a:r>
            <a:r>
              <a:rPr lang="en-US" altLang="zh-TW" b="1" dirty="0">
                <a:solidFill>
                  <a:srgbClr val="0070C0"/>
                </a:solidFill>
              </a:rPr>
              <a:t>copyright</a:t>
            </a:r>
            <a:r>
              <a:rPr lang="zh-TW" altLang="en-US" b="1" dirty="0">
                <a:solidFill>
                  <a:srgbClr val="0070C0"/>
                </a:solidFill>
              </a:rPr>
              <a:t>）</a:t>
            </a:r>
            <a:r>
              <a:rPr lang="zh-TW" altLang="en-US" dirty="0"/>
              <a:t>是智慧財產權的一種，保護的內容為文學、科學、藝術或其他學術範圍之創作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720725" lvl="1" indent="0">
              <a:buNone/>
            </a:pPr>
            <a:r>
              <a:rPr lang="zh-TW" altLang="en-US" dirty="0" smtClean="0"/>
              <a:t>我國</a:t>
            </a:r>
            <a:r>
              <a:rPr lang="zh-TW" altLang="en-US" dirty="0"/>
              <a:t>著作權定義</a:t>
            </a:r>
            <a:r>
              <a:rPr lang="zh-TW" altLang="en-US" b="1" dirty="0">
                <a:solidFill>
                  <a:srgbClr val="0070C0"/>
                </a:solidFill>
              </a:rPr>
              <a:t>作品一經完成即已受到保護</a:t>
            </a:r>
            <a:r>
              <a:rPr lang="zh-TW" altLang="en-US" dirty="0"/>
              <a:t>，而保護是就該創作之表達、形式，而非過程、觀念</a:t>
            </a:r>
            <a:r>
              <a:rPr lang="zh-TW" altLang="en-US" dirty="0" smtClean="0"/>
              <a:t>。</a:t>
            </a:r>
            <a:endParaRPr lang="zh-TW" altLang="en-US" b="1" dirty="0">
              <a:solidFill>
                <a:schemeClr val="accent6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80444" y="2144771"/>
            <a:ext cx="1975757" cy="4310016"/>
            <a:chOff x="6410960" y="1696720"/>
            <a:chExt cx="2133918" cy="4655036"/>
          </a:xfrm>
        </p:grpSpPr>
        <p:sp>
          <p:nvSpPr>
            <p:cNvPr id="3" name="矩形 2"/>
            <p:cNvSpPr/>
            <p:nvPr/>
          </p:nvSpPr>
          <p:spPr>
            <a:xfrm>
              <a:off x="6410960" y="5982424"/>
              <a:ext cx="2133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 smtClean="0"/>
                <a:t>圖</a:t>
              </a:r>
              <a:r>
                <a:rPr lang="en-US" altLang="zh-TW" dirty="0" smtClean="0"/>
                <a:t>9-2</a:t>
              </a:r>
              <a:r>
                <a:rPr lang="zh-TW" altLang="en-US" dirty="0"/>
                <a:t>　著作權先生</a:t>
              </a: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120" y="1696720"/>
              <a:ext cx="1618488" cy="4114799"/>
            </a:xfrm>
            <a:prstGeom prst="rect">
              <a:avLst/>
            </a:prstGeom>
          </p:spPr>
        </p:pic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6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grpSp>
        <p:nvGrpSpPr>
          <p:cNvPr id="7" name="群組 6"/>
          <p:cNvGrpSpPr/>
          <p:nvPr/>
        </p:nvGrpSpPr>
        <p:grpSpPr>
          <a:xfrm>
            <a:off x="1176793" y="1015448"/>
            <a:ext cx="6790414" cy="5409861"/>
            <a:chOff x="1176793" y="1015448"/>
            <a:chExt cx="6790414" cy="5409861"/>
          </a:xfrm>
        </p:grpSpPr>
        <p:graphicFrame>
          <p:nvGraphicFramePr>
            <p:cNvPr id="3" name="資料庫圖表 2"/>
            <p:cNvGraphicFramePr/>
            <p:nvPr>
              <p:extLst>
                <p:ext uri="{D42A27DB-BD31-4B8C-83A1-F6EECF244321}">
                  <p14:modId xmlns:p14="http://schemas.microsoft.com/office/powerpoint/2010/main" val="3704295284"/>
                </p:ext>
              </p:extLst>
            </p:nvPr>
          </p:nvGraphicFramePr>
          <p:xfrm>
            <a:off x="1176793" y="1015448"/>
            <a:ext cx="6790414" cy="48271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051" name="Text Box 3"/>
            <p:cNvSpPr txBox="1">
              <a:spLocks noChangeArrowheads="1"/>
            </p:cNvSpPr>
            <p:nvPr/>
          </p:nvSpPr>
          <p:spPr bwMode="auto">
            <a:xfrm>
              <a:off x="2824861" y="6055977"/>
              <a:ext cx="35244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 smtClean="0"/>
                <a:t>圖</a:t>
              </a:r>
              <a:r>
                <a:rPr lang="en-US" altLang="zh-TW" dirty="0" smtClean="0"/>
                <a:t>9-1</a:t>
              </a:r>
              <a:r>
                <a:rPr lang="zh-TW" altLang="en-US" dirty="0" smtClean="0"/>
                <a:t>著作權與智慧財產權關係圖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84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簡報樣式-20131211">
  <a:themeElements>
    <a:clrScheme name="自訂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30A0"/>
      </a:hlink>
      <a:folHlink>
        <a:srgbClr val="7030A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計算機概論.投影片範本.potx" id="{388A6415-17F8-4AFF-8809-7931B429B839}" vid="{BDD08744-6387-4054-8AF6-1BE8EF8ADA0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簡報樣式-20131211</Template>
  <TotalTime>412</TotalTime>
  <Words>4054</Words>
  <Application>Microsoft Office PowerPoint</Application>
  <PresentationFormat>如螢幕大小 (4:3)</PresentationFormat>
  <Paragraphs>361</Paragraphs>
  <Slides>58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59" baseType="lpstr">
      <vt:lpstr>簡報樣式-20131211</vt:lpstr>
      <vt:lpstr>PowerPoint 簡報</vt:lpstr>
      <vt:lpstr>單元簡介</vt:lpstr>
      <vt:lpstr>壹、靈根孕育源流出</vt:lpstr>
      <vt:lpstr>PowerPoint 簡報</vt:lpstr>
      <vt:lpstr>PowerPoint 簡報</vt:lpstr>
      <vt:lpstr>PowerPoint 簡報</vt:lpstr>
      <vt:lpstr>貳、悟徹網路妙真理</vt:lpstr>
      <vt:lpstr>PowerPoint 簡報</vt:lpstr>
      <vt:lpstr>PowerPoint 簡報</vt:lpstr>
      <vt:lpstr>PowerPoint 簡報</vt:lpstr>
      <vt:lpstr>PowerPoint 簡報</vt:lpstr>
      <vt:lpstr>PowerPoint 簡報</vt:lpstr>
      <vt:lpstr>參、資訊山下定心猿</vt:lpstr>
      <vt:lpstr>一、避免侵權．合法引用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肆、功成圓滿見真如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伍、西天取經傳正念</vt:lpstr>
      <vt:lpstr>一、進一步了解可參閱</vt:lpstr>
      <vt:lpstr>二、本文參考資料</vt:lpstr>
      <vt:lpstr>PowerPoint 簡報</vt:lpstr>
      <vt:lpstr>Q &amp;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</dc:creator>
  <cp:lastModifiedBy>mingchilee</cp:lastModifiedBy>
  <cp:revision>72</cp:revision>
  <dcterms:created xsi:type="dcterms:W3CDTF">2013-09-10T06:15:03Z</dcterms:created>
  <dcterms:modified xsi:type="dcterms:W3CDTF">2014-01-09T12:43:13Z</dcterms:modified>
</cp:coreProperties>
</file>