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7"/>
  </p:notesMasterIdLst>
  <p:sldIdLst>
    <p:sldId id="419" r:id="rId2"/>
    <p:sldId id="420" r:id="rId3"/>
    <p:sldId id="266" r:id="rId4"/>
    <p:sldId id="386" r:id="rId5"/>
    <p:sldId id="430" r:id="rId6"/>
    <p:sldId id="268" r:id="rId7"/>
    <p:sldId id="269" r:id="rId8"/>
    <p:sldId id="387" r:id="rId9"/>
    <p:sldId id="361" r:id="rId10"/>
    <p:sldId id="362" r:id="rId11"/>
    <p:sldId id="421" r:id="rId12"/>
    <p:sldId id="271" r:id="rId13"/>
    <p:sldId id="272" r:id="rId14"/>
    <p:sldId id="422" r:id="rId15"/>
    <p:sldId id="388" r:id="rId16"/>
    <p:sldId id="333" r:id="rId17"/>
    <p:sldId id="423" r:id="rId18"/>
    <p:sldId id="334" r:id="rId19"/>
    <p:sldId id="424" r:id="rId20"/>
    <p:sldId id="336" r:id="rId21"/>
    <p:sldId id="363" r:id="rId22"/>
    <p:sldId id="364" r:id="rId23"/>
    <p:sldId id="390" r:id="rId24"/>
    <p:sldId id="366" r:id="rId25"/>
    <p:sldId id="367" r:id="rId26"/>
    <p:sldId id="368" r:id="rId27"/>
    <p:sldId id="369" r:id="rId28"/>
    <p:sldId id="391" r:id="rId29"/>
    <p:sldId id="371" r:id="rId30"/>
    <p:sldId id="372" r:id="rId31"/>
    <p:sldId id="373" r:id="rId32"/>
    <p:sldId id="374" r:id="rId33"/>
    <p:sldId id="375" r:id="rId34"/>
    <p:sldId id="393" r:id="rId35"/>
    <p:sldId id="376" r:id="rId36"/>
    <p:sldId id="435" r:id="rId37"/>
    <p:sldId id="436" r:id="rId38"/>
    <p:sldId id="437" r:id="rId39"/>
    <p:sldId id="438" r:id="rId40"/>
    <p:sldId id="425" r:id="rId41"/>
    <p:sldId id="275" r:id="rId42"/>
    <p:sldId id="426" r:id="rId43"/>
    <p:sldId id="276" r:id="rId44"/>
    <p:sldId id="394" r:id="rId45"/>
    <p:sldId id="277" r:id="rId46"/>
    <p:sldId id="395" r:id="rId47"/>
    <p:sldId id="278" r:id="rId48"/>
    <p:sldId id="279" r:id="rId49"/>
    <p:sldId id="280" r:id="rId50"/>
    <p:sldId id="396" r:id="rId51"/>
    <p:sldId id="281" r:id="rId52"/>
    <p:sldId id="397" r:id="rId53"/>
    <p:sldId id="337" r:id="rId54"/>
    <p:sldId id="338" r:id="rId55"/>
    <p:sldId id="398" r:id="rId56"/>
    <p:sldId id="339" r:id="rId57"/>
    <p:sldId id="399" r:id="rId58"/>
    <p:sldId id="340" r:id="rId59"/>
    <p:sldId id="400" r:id="rId60"/>
    <p:sldId id="341" r:id="rId61"/>
    <p:sldId id="431" r:id="rId62"/>
    <p:sldId id="343" r:id="rId63"/>
    <p:sldId id="401" r:id="rId64"/>
    <p:sldId id="345" r:id="rId65"/>
    <p:sldId id="402" r:id="rId66"/>
    <p:sldId id="346" r:id="rId67"/>
    <p:sldId id="403" r:id="rId68"/>
    <p:sldId id="347" r:id="rId69"/>
    <p:sldId id="404" r:id="rId70"/>
    <p:sldId id="348" r:id="rId71"/>
    <p:sldId id="405" r:id="rId72"/>
    <p:sldId id="349" r:id="rId73"/>
    <p:sldId id="406" r:id="rId74"/>
    <p:sldId id="350" r:id="rId75"/>
    <p:sldId id="407" r:id="rId76"/>
    <p:sldId id="351" r:id="rId77"/>
    <p:sldId id="408" r:id="rId78"/>
    <p:sldId id="432" r:id="rId79"/>
    <p:sldId id="409" r:id="rId80"/>
    <p:sldId id="433" r:id="rId81"/>
    <p:sldId id="410" r:id="rId82"/>
    <p:sldId id="354" r:id="rId83"/>
    <p:sldId id="377" r:id="rId84"/>
    <p:sldId id="439" r:id="rId85"/>
    <p:sldId id="440" r:id="rId86"/>
    <p:sldId id="381" r:id="rId87"/>
    <p:sldId id="414" r:id="rId88"/>
    <p:sldId id="382" r:id="rId89"/>
    <p:sldId id="427" r:id="rId90"/>
    <p:sldId id="315" r:id="rId91"/>
    <p:sldId id="428" r:id="rId92"/>
    <p:sldId id="319" r:id="rId93"/>
    <p:sldId id="415" r:id="rId94"/>
    <p:sldId id="320" r:id="rId95"/>
    <p:sldId id="383" r:id="rId96"/>
    <p:sldId id="329" r:id="rId97"/>
    <p:sldId id="441" r:id="rId98"/>
    <p:sldId id="355" r:id="rId99"/>
    <p:sldId id="356" r:id="rId100"/>
    <p:sldId id="384" r:id="rId101"/>
    <p:sldId id="358" r:id="rId102"/>
    <p:sldId id="385" r:id="rId103"/>
    <p:sldId id="418" r:id="rId104"/>
    <p:sldId id="359" r:id="rId105"/>
    <p:sldId id="429" r:id="rId10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autoAdjust="0"/>
  </p:normalViewPr>
  <p:slideViewPr>
    <p:cSldViewPr snapToGrid="0">
      <p:cViewPr varScale="1">
        <p:scale>
          <a:sx n="111" d="100"/>
          <a:sy n="111" d="100"/>
        </p:scale>
        <p:origin x="-100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E3163-7610-4B6D-BFC0-6102756FD771}" type="datetimeFigureOut">
              <a:rPr lang="zh-TW" altLang="en-US" smtClean="0"/>
              <a:t>2014/1/13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E947E-7211-44D6-8A17-52C5A7D0A76C}" type="slidenum">
              <a:rPr lang="zh-TW" altLang="en-US" smtClean="0"/>
              <a:t>‹#›</a:t>
            </a:fld>
            <a:endParaRPr lang="zh-TW" altLang="en-US"/>
          </a:p>
        </p:txBody>
      </p:sp>
    </p:spTree>
    <p:extLst>
      <p:ext uri="{BB962C8B-B14F-4D97-AF65-F5344CB8AC3E}">
        <p14:creationId xmlns:p14="http://schemas.microsoft.com/office/powerpoint/2010/main" val="94190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3</a:t>
            </a:fld>
            <a:endParaRPr lang="zh-TW" altLang="en-US"/>
          </a:p>
        </p:txBody>
      </p:sp>
    </p:spTree>
    <p:extLst>
      <p:ext uri="{BB962C8B-B14F-4D97-AF65-F5344CB8AC3E}">
        <p14:creationId xmlns:p14="http://schemas.microsoft.com/office/powerpoint/2010/main" val="7151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6</a:t>
            </a:fld>
            <a:endParaRPr lang="zh-TW" altLang="en-US"/>
          </a:p>
        </p:txBody>
      </p:sp>
    </p:spTree>
    <p:extLst>
      <p:ext uri="{BB962C8B-B14F-4D97-AF65-F5344CB8AC3E}">
        <p14:creationId xmlns:p14="http://schemas.microsoft.com/office/powerpoint/2010/main" val="5345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7</a:t>
            </a:fld>
            <a:endParaRPr lang="zh-TW" altLang="en-US"/>
          </a:p>
        </p:txBody>
      </p:sp>
    </p:spTree>
    <p:extLst>
      <p:ext uri="{BB962C8B-B14F-4D97-AF65-F5344CB8AC3E}">
        <p14:creationId xmlns:p14="http://schemas.microsoft.com/office/powerpoint/2010/main" val="208948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12</a:t>
            </a:fld>
            <a:endParaRPr lang="zh-TW" altLang="en-US"/>
          </a:p>
        </p:txBody>
      </p:sp>
    </p:spTree>
    <p:extLst>
      <p:ext uri="{BB962C8B-B14F-4D97-AF65-F5344CB8AC3E}">
        <p14:creationId xmlns:p14="http://schemas.microsoft.com/office/powerpoint/2010/main" val="33373380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BEBA8EAE-BF5A-486C-A8C5-ECC9F3942E4B}">
                <a14:imgProps xmlns:a14="http://schemas.microsoft.com/office/drawing/2010/main">
                  <a14:imgLayer r:embed="rId3">
                    <a14:imgEffect>
                      <a14:saturation sat="75000"/>
                    </a14:imgEffect>
                  </a14:imgLayer>
                </a14:imgProps>
              </a:ext>
              <a:ext uri="{28A0092B-C50C-407E-A947-70E740481C1C}">
                <a14:useLocalDpi xmlns:a14="http://schemas.microsoft.com/office/drawing/2010/main" val="0"/>
              </a:ext>
            </a:extLst>
          </a:blip>
          <a:srcRect b="18445"/>
          <a:stretch/>
        </p:blipFill>
        <p:spPr>
          <a:xfrm>
            <a:off x="0" y="-46952"/>
            <a:ext cx="9144000" cy="6926648"/>
          </a:xfrm>
          <a:prstGeom prst="rect">
            <a:avLst/>
          </a:prstGeom>
        </p:spPr>
      </p:pic>
      <p:sp>
        <p:nvSpPr>
          <p:cNvPr id="4" name="Date Placeholder 3"/>
          <p:cNvSpPr>
            <a:spLocks noGrp="1"/>
          </p:cNvSpPr>
          <p:nvPr>
            <p:ph type="dt" sz="half" idx="10"/>
          </p:nvPr>
        </p:nvSpPr>
        <p:spPr/>
        <p:txBody>
          <a:bodyPr/>
          <a:lstStyle/>
          <a:p>
            <a:fld id="{DD2A8714-E32E-4216-9043-23541FD60A94}"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5" y="4763224"/>
            <a:ext cx="984634" cy="1754619"/>
          </a:xfrm>
          <a:prstGeom prst="rect">
            <a:avLst/>
          </a:prstGeom>
        </p:spPr>
      </p:pic>
      <p:grpSp>
        <p:nvGrpSpPr>
          <p:cNvPr id="25" name="群組 24"/>
          <p:cNvGrpSpPr/>
          <p:nvPr/>
        </p:nvGrpSpPr>
        <p:grpSpPr>
          <a:xfrm>
            <a:off x="305102" y="285980"/>
            <a:ext cx="9248331" cy="2673994"/>
            <a:chOff x="305102" y="285980"/>
            <a:chExt cx="9248331" cy="2673994"/>
          </a:xfrm>
        </p:grpSpPr>
        <p:pic>
          <p:nvPicPr>
            <p:cNvPr id="16" name="圖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56593" y="708518"/>
              <a:ext cx="2796840" cy="2251456"/>
            </a:xfrm>
            <a:prstGeom prst="rect">
              <a:avLst/>
            </a:prstGeom>
          </p:spPr>
        </p:pic>
        <p:grpSp>
          <p:nvGrpSpPr>
            <p:cNvPr id="23" name="群組 22"/>
            <p:cNvGrpSpPr/>
            <p:nvPr userDrawn="1"/>
          </p:nvGrpSpPr>
          <p:grpSpPr>
            <a:xfrm rot="20367169">
              <a:off x="305102" y="770435"/>
              <a:ext cx="2179939" cy="2127621"/>
              <a:chOff x="1688101" y="2459470"/>
              <a:chExt cx="2179939" cy="2127621"/>
            </a:xfrm>
          </p:grpSpPr>
          <p:pic>
            <p:nvPicPr>
              <p:cNvPr id="20" name="圖片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88101" y="2459470"/>
                <a:ext cx="2179939" cy="2127621"/>
              </a:xfrm>
              <a:prstGeom prst="rect">
                <a:avLst/>
              </a:prstGeom>
            </p:spPr>
          </p:pic>
          <p:pic>
            <p:nvPicPr>
              <p:cNvPr id="21" name="圖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84398" y="2657255"/>
                <a:ext cx="114836" cy="100800"/>
              </a:xfrm>
              <a:prstGeom prst="rect">
                <a:avLst/>
              </a:prstGeom>
            </p:spPr>
          </p:pic>
        </p:grpSp>
        <p:pic>
          <p:nvPicPr>
            <p:cNvPr id="15" name="圖片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22225" y="285980"/>
              <a:ext cx="5582412" cy="2551162"/>
            </a:xfrm>
            <a:prstGeom prst="rect">
              <a:avLst/>
            </a:prstGeom>
          </p:spPr>
        </p:pic>
      </p:grpSp>
      <p:sp>
        <p:nvSpPr>
          <p:cNvPr id="24" name="矩形 23"/>
          <p:cNvSpPr/>
          <p:nvPr/>
        </p:nvSpPr>
        <p:spPr>
          <a:xfrm>
            <a:off x="0" y="2959974"/>
            <a:ext cx="9144000" cy="21442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9328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8D634890-E4F1-436D-8547-13B35036129D}"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8958993-91C5-4E31-B5DF-06A5E5A972A7}"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04742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85DD6F54-6904-4D9D-8BCD-F228F95F357C}"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lvl1pPr>
              <a:lnSpc>
                <a:spcPct val="150000"/>
              </a:lnSpc>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B715204-9222-417B-B454-48AC85C2AF50}"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352F793-C3FC-4332-9C95-220F7F0C42B8}" type="datetime1">
              <a:rPr lang="zh-TW" altLang="en-US" smtClean="0"/>
              <a:t>2014/1/13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916C38F-061E-40BD-9C19-B9ABC127BBB1}" type="datetime1">
              <a:rPr lang="zh-TW" altLang="en-US" smtClean="0"/>
              <a:t>2014/1/13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8"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9" name="文字方塊 8"/>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425780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636A-C588-49C2-AC9E-618B8CF6A5FB}" type="datetime1">
              <a:rPr lang="zh-TW" altLang="en-US" smtClean="0"/>
              <a:t>2014/1/13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7"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8" name="文字方塊 7"/>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7176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FE74E38-E3EE-4280-8538-A4D547D86A98}"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0"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1" name="文字方塊 10"/>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31199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BBC5E7BE-D46C-4918-B128-DBA1E6932A15}" type="datetime1">
              <a:rPr lang="zh-TW" altLang="en-US" smtClean="0"/>
              <a:t>2014/1/13</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2F8C03A-E2E6-4FAE-9E91-FB09BF14D137}"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E899195-6619-4190-8681-A28D45650E54}"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A61384E-3D7D-4B03-9D6D-704CE5FB2211}"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2050" name="Picture 2" descr="Links to Pages and Quizz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2119" y="1232898"/>
            <a:ext cx="6357885" cy="414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小組討論">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C77CD912-5C23-4DFB-ACDA-EF0FD26E3408}"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3074" name="Picture 2" descr="http://anotsodifferentview.files.wordpress.com/2011/11/discussion-the-discussion.jpg?w=1024&amp;h=6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435" y="1087585"/>
            <a:ext cx="7607130" cy="4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shadeToTitle="1">
        <a:blipFill dpi="0" rotWithShape="1">
          <a:blip r:embed="rId2">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FBA8851-BBC6-44EA-A93C-D84437AD7620}"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587613"/>
            <a:ext cx="2057400" cy="270387"/>
          </a:xfrm>
        </p:spPr>
        <p:txBody>
          <a:bodyPr/>
          <a:lstStyle>
            <a:lvl1pPr>
              <a:defRPr sz="1400">
                <a:solidFill>
                  <a:schemeClr val="bg1"/>
                </a:solidFill>
                <a:latin typeface="+mj-lt"/>
              </a:defRPr>
            </a:lvl1p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77421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33B5BC9-0BB0-43C9-98B7-35A5F96D4192}"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
        <p:nvSpPr>
          <p:cNvPr id="10" name="文字方塊 9"/>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35C407C-2E44-4C46-B3CA-54451D8E60DB}" type="datetime1">
              <a:rPr lang="zh-TW" altLang="en-US" smtClean="0"/>
              <a:t>2014/1/13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40A60F5-1A7F-4944-84DF-CA623F026EEA}" type="datetime1">
              <a:rPr lang="zh-TW" altLang="en-US" smtClean="0"/>
              <a:t>2014/1/13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257801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5CFA3-8D7F-4429-8F27-1F4352D3273E}" type="datetime1">
              <a:rPr lang="zh-TW" altLang="en-US" smtClean="0"/>
              <a:t>2014/1/13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717622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13A8C62-1F59-4637-843C-F5F40A6BF6F8}"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311999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6C6D89C7-C63B-4F1F-8B24-89D0E8EFA708}" type="datetime1">
              <a:rPr lang="zh-TW" altLang="en-US" smtClean="0"/>
              <a:t>2014/1/13</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
        <p:nvSpPr>
          <p:cNvPr id="15" name="文字方塊 14"/>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A0B5D-7E4A-44B9-87B1-275F475ED766}" type="datetime1">
              <a:rPr lang="zh-TW" altLang="en-US" smtClean="0"/>
              <a:t>2014/1/13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7084890" y="6585731"/>
            <a:ext cx="2057400" cy="277402"/>
          </a:xfrm>
          <a:prstGeom prst="rect">
            <a:avLst/>
          </a:prstGeom>
        </p:spPr>
        <p:txBody>
          <a:bodyPr vert="horz" lIns="91440" tIns="45720" rIns="91440" bIns="45720" rtlCol="0" anchor="ctr"/>
          <a:lstStyle>
            <a:lvl1pPr algn="r">
              <a:defRPr sz="1400">
                <a:solidFill>
                  <a:schemeClr val="tx1"/>
                </a:solidFill>
              </a:defRPr>
            </a:lvl1pPr>
          </a:lstStyle>
          <a:p>
            <a:fld id="{3228CCCC-EB6A-4525-9CB7-A5F54915A359}" type="slidenum">
              <a:rPr lang="zh-TW" altLang="en-US" smtClean="0"/>
              <a:pPr/>
              <a:t>‹#›</a:t>
            </a:fld>
            <a:endParaRPr lang="zh-TW" altLang="en-US" dirty="0"/>
          </a:p>
        </p:txBody>
      </p:sp>
      <p:sp>
        <p:nvSpPr>
          <p:cNvPr id="9" name="標題版面配置區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pic>
        <p:nvPicPr>
          <p:cNvPr id="11" name="圖片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31"/>
            <a:ext cx="787464" cy="277402"/>
          </a:xfrm>
          <a:prstGeom prst="rect">
            <a:avLst/>
          </a:prstGeom>
        </p:spPr>
      </p:pic>
      <p:sp>
        <p:nvSpPr>
          <p:cNvPr id="13" name="矩形 12"/>
          <p:cNvSpPr/>
          <p:nvPr/>
        </p:nvSpPr>
        <p:spPr>
          <a:xfrm>
            <a:off x="0" y="-13065"/>
            <a:ext cx="9142290" cy="570196"/>
          </a:xfrm>
          <a:prstGeom prst="rect">
            <a:avLst/>
          </a:prstGeom>
          <a:blipFill>
            <a:blip r:embed="rId2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 name="群組 15"/>
          <p:cNvGrpSpPr/>
          <p:nvPr/>
        </p:nvGrpSpPr>
        <p:grpSpPr>
          <a:xfrm>
            <a:off x="2000159" y="14634"/>
            <a:ext cx="4787124" cy="522554"/>
            <a:chOff x="1672897" y="16979"/>
            <a:chExt cx="5318897" cy="580600"/>
          </a:xfrm>
        </p:grpSpPr>
        <p:pic>
          <p:nvPicPr>
            <p:cNvPr id="7" name="圖片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809448" y="62023"/>
              <a:ext cx="3127329" cy="535556"/>
            </a:xfrm>
            <a:prstGeom prst="rect">
              <a:avLst/>
            </a:prstGeom>
          </p:spPr>
        </p:pic>
        <p:pic>
          <p:nvPicPr>
            <p:cNvPr id="14" name="圖片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72897" y="16979"/>
              <a:ext cx="1000012" cy="474006"/>
            </a:xfrm>
            <a:prstGeom prst="rect">
              <a:avLst/>
            </a:prstGeom>
          </p:spPr>
        </p:pic>
        <p:pic>
          <p:nvPicPr>
            <p:cNvPr id="15" name="圖片 1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293602">
              <a:off x="5956180" y="77311"/>
              <a:ext cx="1035614" cy="499166"/>
            </a:xfrm>
            <a:prstGeom prst="rect">
              <a:avLst/>
            </a:prstGeom>
          </p:spPr>
        </p:pic>
      </p:grpSp>
      <p:pic>
        <p:nvPicPr>
          <p:cNvPr id="17" name="圖片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409543" y="-40944"/>
            <a:ext cx="1732673" cy="996287"/>
          </a:xfrm>
          <a:prstGeom prst="rect">
            <a:avLst/>
          </a:prstGeom>
        </p:spPr>
      </p:pic>
    </p:spTree>
    <p:extLst>
      <p:ext uri="{BB962C8B-B14F-4D97-AF65-F5344CB8AC3E}">
        <p14:creationId xmlns:p14="http://schemas.microsoft.com/office/powerpoint/2010/main" val="32626337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4" r:id="rId13"/>
    <p:sldLayoutId id="2147483665" r:id="rId14"/>
    <p:sldLayoutId id="2147483666" r:id="rId15"/>
    <p:sldLayoutId id="2147483667" r:id="rId16"/>
    <p:sldLayoutId id="2147483668" r:id="rId17"/>
    <p:sldLayoutId id="2147483669" r:id="rId18"/>
    <p:sldLayoutId id="2147483672" r:id="rId19"/>
    <p:sldLayoutId id="2147483673" r:id="rId20"/>
    <p:sldLayoutId id="2147483674" r:id="rId2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trendmicro.tw/tw/security-intelligence/index.html#current-threat-activity"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828938" y="3533798"/>
            <a:ext cx="8000890" cy="16557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zh-TW" altLang="en-US" sz="4800" b="1" spc="50" dirty="0" smtClean="0">
                <a:ln w="11430"/>
                <a:effectLst>
                  <a:outerShdw blurRad="76200" dist="50800" dir="5400000" algn="tl" rotWithShape="0">
                    <a:srgbClr val="000000">
                      <a:alpha val="65000"/>
                    </a:srgbClr>
                  </a:outerShdw>
                </a:effectLst>
              </a:rPr>
              <a:t>單元</a:t>
            </a:r>
            <a:r>
              <a:rPr lang="en-US" altLang="zh-TW" sz="4800" b="1" spc="50" dirty="0" smtClean="0">
                <a:ln w="11430"/>
                <a:effectLst>
                  <a:outerShdw blurRad="76200" dist="50800" dir="5400000" algn="tl" rotWithShape="0">
                    <a:srgbClr val="000000">
                      <a:alpha val="65000"/>
                    </a:srgbClr>
                  </a:outerShdw>
                </a:effectLst>
              </a:rPr>
              <a:t>5</a:t>
            </a:r>
            <a:r>
              <a:rPr lang="zh-TW" altLang="en-US" sz="4800" b="1" spc="50" dirty="0" smtClean="0">
                <a:ln w="11430"/>
                <a:effectLst>
                  <a:outerShdw blurRad="76200" dist="50800" dir="5400000" algn="tl" rotWithShape="0">
                    <a:srgbClr val="000000">
                      <a:alpha val="65000"/>
                    </a:srgbClr>
                  </a:outerShdw>
                </a:effectLst>
              </a:rPr>
              <a:t>　</a:t>
            </a:r>
            <a:r>
              <a:rPr lang="zh-TW" altLang="en-US" sz="4800" b="1" spc="50" dirty="0">
                <a:ln w="11430"/>
                <a:effectLst>
                  <a:outerShdw blurRad="76200" dist="50800" dir="5400000" algn="tl" rotWithShape="0">
                    <a:srgbClr val="000000">
                      <a:alpha val="65000"/>
                    </a:srgbClr>
                  </a:outerShdw>
                </a:effectLst>
              </a:rPr>
              <a:t>不當資訊與相關法律</a:t>
            </a:r>
          </a:p>
        </p:txBody>
      </p:sp>
    </p:spTree>
    <p:extLst>
      <p:ext uri="{BB962C8B-B14F-4D97-AF65-F5344CB8AC3E}">
        <p14:creationId xmlns:p14="http://schemas.microsoft.com/office/powerpoint/2010/main" val="2396677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49866" y="5809894"/>
            <a:ext cx="7886700" cy="469458"/>
          </a:xfrm>
        </p:spPr>
        <p:txBody>
          <a:bodyPr>
            <a:normAutofit/>
          </a:bodyPr>
          <a:lstStyle/>
          <a:p>
            <a:r>
              <a:rPr lang="zh-TW" altLang="en-US" sz="1800" dirty="0"/>
              <a:t>圖 </a:t>
            </a:r>
            <a:r>
              <a:rPr lang="en-US" altLang="zh-TW" sz="1800" dirty="0"/>
              <a:t>5-1  </a:t>
            </a:r>
            <a:r>
              <a:rPr lang="zh-TW" altLang="en-US" sz="1800" dirty="0"/>
              <a:t>網路中的惡意程式特徵</a:t>
            </a:r>
          </a:p>
        </p:txBody>
      </p:sp>
      <p:pic>
        <p:nvPicPr>
          <p:cNvPr id="8" name="圖片 7"/>
          <p:cNvPicPr>
            <a:picLocks noChangeAspect="1"/>
          </p:cNvPicPr>
          <p:nvPr/>
        </p:nvPicPr>
        <p:blipFill>
          <a:blip r:embed="rId2"/>
          <a:stretch>
            <a:fillRect/>
          </a:stretch>
        </p:blipFill>
        <p:spPr>
          <a:xfrm>
            <a:off x="1016891" y="718873"/>
            <a:ext cx="7084455" cy="5167934"/>
          </a:xfrm>
          <a:prstGeom prst="rect">
            <a:avLst/>
          </a:prstGeom>
        </p:spPr>
      </p:pic>
      <p:sp>
        <p:nvSpPr>
          <p:cNvPr id="2" name="投影片編號版面配置區 1"/>
          <p:cNvSpPr>
            <a:spLocks noGrp="1"/>
          </p:cNvSpPr>
          <p:nvPr>
            <p:ph type="sldNum" sz="quarter" idx="12"/>
          </p:nvPr>
        </p:nvSpPr>
        <p:spPr/>
        <p:txBody>
          <a:bodyPr/>
          <a:lstStyle/>
          <a:p>
            <a:fld id="{3228CCCC-EB6A-4525-9CB7-A5F54915A359}" type="slidenum">
              <a:rPr lang="zh-TW" altLang="en-US" smtClean="0"/>
              <a:pPr/>
              <a:t>10</a:t>
            </a:fld>
            <a:endParaRPr lang="zh-TW" altLang="en-US"/>
          </a:p>
        </p:txBody>
      </p:sp>
    </p:spTree>
    <p:extLst>
      <p:ext uri="{BB962C8B-B14F-4D97-AF65-F5344CB8AC3E}">
        <p14:creationId xmlns:p14="http://schemas.microsoft.com/office/powerpoint/2010/main" val="19035609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85718830"/>
              </p:ext>
            </p:extLst>
          </p:nvPr>
        </p:nvGraphicFramePr>
        <p:xfrm>
          <a:off x="577375" y="986650"/>
          <a:ext cx="7886700" cy="4866926"/>
        </p:xfrm>
        <a:graphic>
          <a:graphicData uri="http://schemas.openxmlformats.org/drawingml/2006/table">
            <a:tbl>
              <a:tblPr firstRow="1" bandRow="1">
                <a:tableStyleId>{5C22544A-7EE6-4342-B048-85BDC9FD1C3A}</a:tableStyleId>
              </a:tblPr>
              <a:tblGrid>
                <a:gridCol w="1122877"/>
                <a:gridCol w="3296991"/>
                <a:gridCol w="3466832"/>
              </a:tblGrid>
              <a:tr h="410830">
                <a:tc>
                  <a:txBody>
                    <a:bodyPr/>
                    <a:lstStyle/>
                    <a:p>
                      <a:endParaRPr lang="zh-TW" altLang="en-US" dirty="0"/>
                    </a:p>
                  </a:txBody>
                  <a:tcPr/>
                </a:tc>
                <a:tc>
                  <a:txBody>
                    <a:bodyPr/>
                    <a:lstStyle/>
                    <a:p>
                      <a:r>
                        <a:rPr lang="zh-TW" altLang="en-US" dirty="0" smtClean="0"/>
                        <a:t>電腦病毒（</a:t>
                      </a:r>
                      <a:r>
                        <a:rPr lang="en-US" altLang="zh-TW" dirty="0" smtClean="0"/>
                        <a:t>virus</a:t>
                      </a:r>
                      <a:r>
                        <a:rPr lang="zh-TW" altLang="en-US" dirty="0" smtClean="0"/>
                        <a:t>）</a:t>
                      </a:r>
                      <a:endParaRPr lang="zh-TW" altLang="en-US" dirty="0"/>
                    </a:p>
                  </a:txBody>
                  <a:tcPr/>
                </a:tc>
                <a:tc>
                  <a:txBody>
                    <a:bodyPr/>
                    <a:lstStyle/>
                    <a:p>
                      <a:r>
                        <a:rPr lang="zh-TW" altLang="en-US" dirty="0" smtClean="0"/>
                        <a:t>駭客（</a:t>
                      </a:r>
                      <a:r>
                        <a:rPr lang="en-US" altLang="zh-TW" dirty="0" smtClean="0"/>
                        <a:t>hacker</a:t>
                      </a:r>
                      <a:r>
                        <a:rPr lang="zh-TW" altLang="en-US" dirty="0" smtClean="0"/>
                        <a:t>）</a:t>
                      </a:r>
                      <a:endParaRPr lang="zh-TW" altLang="en-US" dirty="0"/>
                    </a:p>
                  </a:txBody>
                  <a:tcPr/>
                </a:tc>
              </a:tr>
              <a:tr h="410830">
                <a:tc>
                  <a:txBody>
                    <a:bodyPr/>
                    <a:lstStyle/>
                    <a:p>
                      <a:r>
                        <a:rPr lang="zh-TW" altLang="en-US" dirty="0" smtClean="0"/>
                        <a:t>入侵對象</a:t>
                      </a:r>
                      <a:endParaRPr lang="zh-TW" altLang="en-US" dirty="0"/>
                    </a:p>
                  </a:txBody>
                  <a:tcPr/>
                </a:tc>
                <a:tc>
                  <a:txBody>
                    <a:bodyPr/>
                    <a:lstStyle/>
                    <a:p>
                      <a:r>
                        <a:rPr lang="zh-TW" altLang="en-US" dirty="0" smtClean="0"/>
                        <a:t>沒有特定目標</a:t>
                      </a:r>
                      <a:endParaRPr lang="zh-TW" altLang="en-US" dirty="0"/>
                    </a:p>
                  </a:txBody>
                  <a:tcPr/>
                </a:tc>
                <a:tc>
                  <a:txBody>
                    <a:bodyPr/>
                    <a:lstStyle/>
                    <a:p>
                      <a:r>
                        <a:rPr lang="zh-TW" altLang="en-US" dirty="0" smtClean="0"/>
                        <a:t>鎖定特定目標</a:t>
                      </a:r>
                      <a:endParaRPr lang="zh-TW" altLang="en-US" dirty="0"/>
                    </a:p>
                  </a:txBody>
                  <a:tcPr/>
                </a:tc>
              </a:tr>
              <a:tr h="2307906">
                <a:tc>
                  <a:txBody>
                    <a:bodyPr/>
                    <a:lstStyle/>
                    <a:p>
                      <a:r>
                        <a:rPr lang="zh-TW" altLang="en-US" dirty="0" smtClean="0"/>
                        <a:t>隱喻</a:t>
                      </a:r>
                      <a:endParaRPr lang="zh-TW" altLang="en-US" dirty="0"/>
                    </a:p>
                  </a:txBody>
                  <a:tcPr/>
                </a:tc>
                <a:tc>
                  <a:txBody>
                    <a:bodyPr/>
                    <a:lstStyle/>
                    <a:p>
                      <a:r>
                        <a:rPr lang="zh-TW" altLang="en-US" dirty="0" smtClean="0"/>
                        <a:t>某人持有合法護照，但在出入境時，攜帶的行李被放置槍砲彈藥等違禁品（病毒程式）海關（如同企業網的 </a:t>
                      </a:r>
                      <a:r>
                        <a:rPr lang="en-US" altLang="zh-TW" dirty="0" smtClean="0"/>
                        <a:t>Gateway</a:t>
                      </a:r>
                      <a:r>
                        <a:rPr lang="zh-TW" altLang="en-US" dirty="0" smtClean="0"/>
                        <a:t>）並沒有察覺，於是在突破第一道關卡後，這些違禁品進入國境（個人電腦或企業網路），隨時產生破壞動作。</a:t>
                      </a:r>
                      <a:endParaRPr lang="zh-TW" altLang="en-US" dirty="0"/>
                    </a:p>
                  </a:txBody>
                  <a:tcPr/>
                </a:tc>
                <a:tc>
                  <a:txBody>
                    <a:bodyPr/>
                    <a:lstStyle/>
                    <a:p>
                      <a:r>
                        <a:rPr lang="zh-TW" altLang="en-US" dirty="0" smtClean="0"/>
                        <a:t>被限制出入境者（非企業網管人員），以幾可亂真的 </a:t>
                      </a:r>
                      <a:r>
                        <a:rPr lang="en-US" altLang="zh-TW" dirty="0" smtClean="0"/>
                        <a:t>Password </a:t>
                      </a:r>
                      <a:r>
                        <a:rPr lang="zh-TW" altLang="en-US" dirty="0" smtClean="0"/>
                        <a:t>欺矇海關守門員（如同企業網路的 </a:t>
                      </a:r>
                      <a:r>
                        <a:rPr lang="en-US" altLang="zh-TW" dirty="0" smtClean="0"/>
                        <a:t>Gateway</a:t>
                      </a:r>
                      <a:r>
                        <a:rPr lang="zh-TW" altLang="en-US" dirty="0" smtClean="0"/>
                        <a:t>），進入國境「企業網路」後，鎖定迫害對象（各企業電腦主機）進行各種破壞動作；或針對系統的漏洞加以攻擊或散播。</a:t>
                      </a:r>
                      <a:endParaRPr lang="zh-TW" altLang="en-US" dirty="0"/>
                    </a:p>
                  </a:txBody>
                  <a:tcPr/>
                </a:tc>
              </a:tr>
              <a:tr h="410830">
                <a:tc>
                  <a:txBody>
                    <a:bodyPr/>
                    <a:lstStyle/>
                    <a:p>
                      <a:r>
                        <a:rPr lang="zh-TW" altLang="en-US" dirty="0" smtClean="0"/>
                        <a:t>舉例說明</a:t>
                      </a:r>
                      <a:endParaRPr lang="zh-TW" altLang="en-US" dirty="0"/>
                    </a:p>
                  </a:txBody>
                  <a:tcPr/>
                </a:tc>
                <a:tc>
                  <a:txBody>
                    <a:bodyPr/>
                    <a:lstStyle/>
                    <a:p>
                      <a:r>
                        <a:rPr lang="zh-TW" altLang="en-US" dirty="0" smtClean="0"/>
                        <a:t>一個合法的使用者在有意無意間「引進」病毒，其管道可能是直接從網際網路下載</a:t>
                      </a:r>
                    </a:p>
                    <a:p>
                      <a:r>
                        <a:rPr lang="zh-TW" altLang="en-US" dirty="0" smtClean="0"/>
                        <a:t>檔案、或是開啟 </a:t>
                      </a:r>
                      <a:r>
                        <a:rPr lang="en-US" altLang="zh-TW" dirty="0" smtClean="0"/>
                        <a:t>E-Mail </a:t>
                      </a:r>
                      <a:r>
                        <a:rPr lang="zh-TW" altLang="en-US" dirty="0" smtClean="0"/>
                        <a:t>中含有病毒的附加檔案（</a:t>
                      </a:r>
                      <a:r>
                        <a:rPr lang="en-US" altLang="zh-TW" dirty="0" smtClean="0"/>
                        <a:t>Attachment</a:t>
                      </a:r>
                      <a:r>
                        <a:rPr lang="zh-TW" altLang="en-US" dirty="0" smtClean="0"/>
                        <a:t>）所感染。</a:t>
                      </a:r>
                      <a:endParaRPr lang="zh-TW" altLang="en-US" dirty="0"/>
                    </a:p>
                  </a:txBody>
                  <a:tcPr/>
                </a:tc>
                <a:tc>
                  <a:txBody>
                    <a:bodyPr/>
                    <a:lstStyle/>
                    <a:p>
                      <a:r>
                        <a:rPr lang="zh-TW" altLang="en-US" dirty="0" smtClean="0"/>
                        <a:t>沒有合法身分認證的電腦駭客通常都會先想辦法取得一個合法的通行密碼，就可以藉著這把鑰匙在網路上通行無阻，或利用系統本身漏洞，來攻擊散播駭客工具。</a:t>
                      </a:r>
                      <a:endParaRPr lang="zh-TW" altLang="en-US" dirty="0"/>
                    </a:p>
                  </a:txBody>
                  <a:tcPr/>
                </a:tc>
              </a:tr>
            </a:tbl>
          </a:graphicData>
        </a:graphic>
      </p:graphicFrame>
      <p:sp>
        <p:nvSpPr>
          <p:cNvPr id="5" name="文字方塊 4"/>
          <p:cNvSpPr txBox="1"/>
          <p:nvPr/>
        </p:nvSpPr>
        <p:spPr>
          <a:xfrm>
            <a:off x="618187" y="5853385"/>
            <a:ext cx="8525813" cy="830997"/>
          </a:xfrm>
          <a:prstGeom prst="rect">
            <a:avLst/>
          </a:prstGeom>
          <a:noFill/>
        </p:spPr>
        <p:txBody>
          <a:bodyPr wrap="square" rtlCol="0">
            <a:spAutoFit/>
          </a:bodyPr>
          <a:lstStyle/>
          <a:p>
            <a:r>
              <a:rPr lang="zh-TW" altLang="en-US" sz="1600" dirty="0">
                <a:solidFill>
                  <a:srgbClr val="C00000"/>
                </a:solidFill>
              </a:rPr>
              <a:t>表 </a:t>
            </a:r>
            <a:r>
              <a:rPr lang="en-US" altLang="zh-TW" sz="1600" dirty="0" smtClean="0">
                <a:solidFill>
                  <a:srgbClr val="C00000"/>
                </a:solidFill>
              </a:rPr>
              <a:t>5-4</a:t>
            </a:r>
            <a:r>
              <a:rPr lang="zh-TW" altLang="en-US" sz="1600" dirty="0">
                <a:solidFill>
                  <a:srgbClr val="C00000"/>
                </a:solidFill>
              </a:rPr>
              <a:t>　病毒與駭客比較表</a:t>
            </a:r>
            <a:endParaRPr lang="en-US" altLang="zh-TW" sz="1600" dirty="0" smtClean="0">
              <a:solidFill>
                <a:srgbClr val="C00000"/>
              </a:solidFill>
            </a:endParaRPr>
          </a:p>
          <a:p>
            <a:r>
              <a:rPr lang="zh-TW" altLang="en-US" sz="1600" dirty="0" smtClean="0"/>
              <a:t>資料</a:t>
            </a:r>
            <a:r>
              <a:rPr lang="zh-TW" altLang="en-US" sz="1600" dirty="0"/>
              <a:t>來源：取自趨勢科技。</a:t>
            </a:r>
            <a:r>
              <a:rPr lang="en-US" altLang="zh-TW" sz="1600" dirty="0"/>
              <a:t>2004 </a:t>
            </a:r>
            <a:r>
              <a:rPr lang="zh-TW" altLang="en-US" sz="1600" dirty="0"/>
              <a:t>年 </a:t>
            </a:r>
            <a:r>
              <a:rPr lang="en-US" altLang="zh-TW" sz="1600" dirty="0"/>
              <a:t>11 </a:t>
            </a:r>
            <a:r>
              <a:rPr lang="zh-TW" altLang="en-US" sz="1600" dirty="0"/>
              <a:t>月 </a:t>
            </a:r>
            <a:r>
              <a:rPr lang="en-US" altLang="zh-TW" sz="1600" dirty="0"/>
              <a:t>11 </a:t>
            </a:r>
            <a:r>
              <a:rPr lang="zh-TW" altLang="en-US" sz="1600" dirty="0"/>
              <a:t>日（</a:t>
            </a:r>
            <a:r>
              <a:rPr lang="en-US" altLang="zh-TW" sz="1600" dirty="0"/>
              <a:t>http://</a:t>
            </a:r>
            <a:r>
              <a:rPr lang="en-US" altLang="zh-TW" sz="1600" dirty="0" smtClean="0"/>
              <a:t>www.trendmicro.com/tw/security/general/guide/overview/guide06.htm</a:t>
            </a:r>
            <a:r>
              <a:rPr lang="zh-TW" altLang="en-US" sz="1600" dirty="0"/>
              <a:t>）。</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100</a:t>
            </a:fld>
            <a:endParaRPr lang="zh-TW" altLang="en-US"/>
          </a:p>
        </p:txBody>
      </p:sp>
    </p:spTree>
    <p:extLst>
      <p:ext uri="{BB962C8B-B14F-4D97-AF65-F5344CB8AC3E}">
        <p14:creationId xmlns:p14="http://schemas.microsoft.com/office/powerpoint/2010/main" val="16782257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955445"/>
            <a:ext cx="7886700" cy="5623171"/>
          </a:xfrm>
        </p:spPr>
        <p:txBody>
          <a:bodyPr/>
          <a:lstStyle/>
          <a:p>
            <a:pPr marL="457200" lvl="1" indent="0">
              <a:buNone/>
            </a:pPr>
            <a:r>
              <a:rPr lang="zh-TW" altLang="en-US" dirty="0">
                <a:solidFill>
                  <a:schemeClr val="accent4">
                    <a:lumMod val="75000"/>
                  </a:schemeClr>
                </a:solidFill>
              </a:rPr>
              <a:t>問題</a:t>
            </a:r>
            <a:r>
              <a:rPr lang="zh-TW" altLang="en-US" dirty="0" smtClean="0">
                <a:solidFill>
                  <a:schemeClr val="accent4">
                    <a:lumMod val="75000"/>
                  </a:schemeClr>
                </a:solidFill>
              </a:rPr>
              <a:t>三</a:t>
            </a:r>
            <a:endParaRPr lang="en-US" altLang="zh-TW" dirty="0" smtClean="0">
              <a:solidFill>
                <a:schemeClr val="accent4">
                  <a:lumMod val="75000"/>
                </a:schemeClr>
              </a:solidFill>
            </a:endParaRPr>
          </a:p>
          <a:p>
            <a:pPr lvl="1"/>
            <a:r>
              <a:rPr lang="zh-TW" altLang="en-US" dirty="0"/>
              <a:t>如果你使用電子郵件，每天會收到很多封郵件，哪些電子郵件是垃圾信、</a:t>
            </a:r>
            <a:r>
              <a:rPr lang="zh-TW" altLang="en-US" dirty="0" smtClean="0"/>
              <a:t>哪些</a:t>
            </a:r>
            <a:r>
              <a:rPr lang="zh-TW" altLang="en-US" dirty="0"/>
              <a:t>可能含病毒或散布謠言信，你如何知道哪些可以信任？請檢查下表各項：</a:t>
            </a:r>
            <a:r>
              <a:rPr lang="zh-TW" altLang="en-US" dirty="0" smtClean="0"/>
              <a:t>如果主旨</a:t>
            </a:r>
            <a:r>
              <a:rPr lang="zh-TW" altLang="en-US" dirty="0"/>
              <a:t>列只是亂碼或無意義的字，則可能是垃圾郵件，其使用無意義的標題，是</a:t>
            </a:r>
            <a:r>
              <a:rPr lang="zh-TW" altLang="en-US" dirty="0" smtClean="0"/>
              <a:t>企圖</a:t>
            </a:r>
            <a:r>
              <a:rPr lang="zh-TW" altLang="en-US" dirty="0"/>
              <a:t>通過尋找特定文字的垃圾郵件篩選器。（註：參考微軟資訊安全中心）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101</a:t>
            </a:fld>
            <a:endParaRPr lang="zh-TW" altLang="en-US"/>
          </a:p>
        </p:txBody>
      </p:sp>
    </p:spTree>
    <p:extLst>
      <p:ext uri="{BB962C8B-B14F-4D97-AF65-F5344CB8AC3E}">
        <p14:creationId xmlns:p14="http://schemas.microsoft.com/office/powerpoint/2010/main" val="37163536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93591305"/>
              </p:ext>
            </p:extLst>
          </p:nvPr>
        </p:nvGraphicFramePr>
        <p:xfrm>
          <a:off x="620104" y="1358217"/>
          <a:ext cx="7886700" cy="2026920"/>
        </p:xfrm>
        <a:graphic>
          <a:graphicData uri="http://schemas.openxmlformats.org/drawingml/2006/table">
            <a:tbl>
              <a:tblPr firstRow="1" bandRow="1">
                <a:tableStyleId>{5C22544A-7EE6-4342-B048-85BDC9FD1C3A}</a:tableStyleId>
              </a:tblPr>
              <a:tblGrid>
                <a:gridCol w="775147"/>
                <a:gridCol w="5653826"/>
                <a:gridCol w="785611"/>
                <a:gridCol w="672116"/>
              </a:tblGrid>
              <a:tr h="370840">
                <a:tc>
                  <a:txBody>
                    <a:bodyPr/>
                    <a:lstStyle/>
                    <a:p>
                      <a:r>
                        <a:rPr lang="zh-TW" altLang="en-US" dirty="0" smtClean="0"/>
                        <a:t>項次</a:t>
                      </a:r>
                      <a:endParaRPr lang="zh-TW" altLang="en-US" dirty="0"/>
                    </a:p>
                  </a:txBody>
                  <a:tcPr/>
                </a:tc>
                <a:tc>
                  <a:txBody>
                    <a:bodyPr/>
                    <a:lstStyle/>
                    <a:p>
                      <a:r>
                        <a:rPr lang="zh-TW" altLang="en-US" dirty="0" smtClean="0"/>
                        <a:t>檢查內容</a:t>
                      </a:r>
                      <a:endParaRPr lang="zh-TW" altLang="en-US" dirty="0"/>
                    </a:p>
                  </a:txBody>
                  <a:tcPr/>
                </a:tc>
                <a:tc>
                  <a:txBody>
                    <a:bodyPr/>
                    <a:lstStyle/>
                    <a:p>
                      <a:r>
                        <a:rPr lang="zh-TW" altLang="en-US" dirty="0" smtClean="0"/>
                        <a:t>是</a:t>
                      </a:r>
                      <a:endParaRPr lang="zh-TW" altLang="en-US" dirty="0"/>
                    </a:p>
                  </a:txBody>
                  <a:tcPr/>
                </a:tc>
                <a:tc>
                  <a:txBody>
                    <a:bodyPr/>
                    <a:lstStyle/>
                    <a:p>
                      <a:r>
                        <a:rPr lang="zh-TW" altLang="en-US" dirty="0" smtClean="0"/>
                        <a:t>否</a:t>
                      </a:r>
                      <a:endParaRPr lang="zh-TW" altLang="en-US" dirty="0"/>
                    </a:p>
                  </a:txBody>
                  <a:tcPr/>
                </a:tc>
              </a:tr>
              <a:tr h="370840">
                <a:tc>
                  <a:txBody>
                    <a:bodyPr/>
                    <a:lstStyle/>
                    <a:p>
                      <a:r>
                        <a:rPr lang="en-US" altLang="zh-TW" dirty="0" smtClean="0"/>
                        <a:t>1</a:t>
                      </a:r>
                      <a:endParaRPr lang="zh-TW" altLang="en-US" dirty="0"/>
                    </a:p>
                  </a:txBody>
                  <a:tcPr/>
                </a:tc>
                <a:tc>
                  <a:txBody>
                    <a:bodyPr/>
                    <a:lstStyle/>
                    <a:p>
                      <a:r>
                        <a:rPr lang="zh-TW" altLang="en-US" dirty="0" smtClean="0"/>
                        <a:t>你認識這封電子郵件的寄件者嗎？</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2</a:t>
                      </a:r>
                      <a:endParaRPr lang="zh-TW" altLang="en-US" dirty="0"/>
                    </a:p>
                  </a:txBody>
                  <a:tcPr/>
                </a:tc>
                <a:tc>
                  <a:txBody>
                    <a:bodyPr/>
                    <a:lstStyle/>
                    <a:p>
                      <a:r>
                        <a:rPr lang="zh-TW" altLang="en-US" dirty="0" smtClean="0"/>
                        <a:t>這是你知道且信任的個人、組織或公司嗎？（說明：如果是你之前從未聽說過的人或從未訂閱的來源收到郵件，則應該小心）</a:t>
                      </a:r>
                      <a:endParaRPr lang="zh-TW" altLang="en-US" dirty="0"/>
                    </a:p>
                  </a:txBody>
                  <a:tcPr/>
                </a:tc>
                <a:tc>
                  <a:txBody>
                    <a:bodyPr/>
                    <a:lstStyle/>
                    <a:p>
                      <a:endParaRPr lang="zh-TW" altLang="en-US"/>
                    </a:p>
                  </a:txBody>
                  <a:tcPr/>
                </a:tc>
                <a:tc>
                  <a:txBody>
                    <a:bodyPr/>
                    <a:lstStyle/>
                    <a:p>
                      <a:endParaRPr lang="zh-TW" altLang="en-US"/>
                    </a:p>
                  </a:txBody>
                  <a:tcPr/>
                </a:tc>
              </a:tr>
              <a:tr h="370840">
                <a:tc>
                  <a:txBody>
                    <a:bodyPr/>
                    <a:lstStyle/>
                    <a:p>
                      <a:r>
                        <a:rPr lang="en-US" altLang="zh-TW" dirty="0" smtClean="0"/>
                        <a:t>3</a:t>
                      </a:r>
                      <a:endParaRPr lang="zh-TW" altLang="en-US" dirty="0"/>
                    </a:p>
                  </a:txBody>
                  <a:tcPr/>
                </a:tc>
                <a:tc>
                  <a:txBody>
                    <a:bodyPr/>
                    <a:lstStyle/>
                    <a:p>
                      <a:r>
                        <a:rPr lang="zh-TW" altLang="en-US" dirty="0" smtClean="0"/>
                        <a:t>你先前曾從這個來源接收過沒問題的電子郵件嗎？</a:t>
                      </a:r>
                      <a:endParaRPr lang="zh-TW" altLang="en-US" dirty="0"/>
                    </a:p>
                  </a:txBody>
                  <a:tcPr/>
                </a:tc>
                <a:tc>
                  <a:txBody>
                    <a:bodyPr/>
                    <a:lstStyle/>
                    <a:p>
                      <a:endParaRPr lang="zh-TW" altLang="en-US"/>
                    </a:p>
                  </a:txBody>
                  <a:tcPr/>
                </a:tc>
                <a:tc>
                  <a:txBody>
                    <a:bodyPr/>
                    <a:lstStyle/>
                    <a:p>
                      <a:endParaRPr lang="zh-TW" altLang="en-US" dirty="0"/>
                    </a:p>
                  </a:txBody>
                  <a:tcPr/>
                </a:tc>
              </a:tr>
            </a:tbl>
          </a:graphicData>
        </a:graphic>
      </p:graphicFrame>
      <p:sp>
        <p:nvSpPr>
          <p:cNvPr id="2" name="投影片編號版面配置區 1"/>
          <p:cNvSpPr>
            <a:spLocks noGrp="1"/>
          </p:cNvSpPr>
          <p:nvPr>
            <p:ph type="sldNum" sz="quarter" idx="12"/>
          </p:nvPr>
        </p:nvSpPr>
        <p:spPr/>
        <p:txBody>
          <a:bodyPr/>
          <a:lstStyle/>
          <a:p>
            <a:fld id="{3228CCCC-EB6A-4525-9CB7-A5F54915A359}" type="slidenum">
              <a:rPr lang="zh-TW" altLang="en-US" smtClean="0"/>
              <a:pPr/>
              <a:t>102</a:t>
            </a:fld>
            <a:endParaRPr lang="zh-TW" altLang="en-US"/>
          </a:p>
        </p:txBody>
      </p:sp>
    </p:spTree>
    <p:extLst>
      <p:ext uri="{BB962C8B-B14F-4D97-AF65-F5344CB8AC3E}">
        <p14:creationId xmlns:p14="http://schemas.microsoft.com/office/powerpoint/2010/main" val="25187130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51738" y="1065456"/>
            <a:ext cx="7886700" cy="5854991"/>
          </a:xfrm>
        </p:spPr>
        <p:txBody>
          <a:bodyPr>
            <a:normAutofit/>
          </a:bodyPr>
          <a:lstStyle/>
          <a:p>
            <a:pPr lvl="1"/>
            <a:r>
              <a:rPr lang="zh-TW" altLang="en-US" dirty="0"/>
              <a:t>如果你不確定收到的電子郵件是否足以信任，請勿開啟它，更不要回覆它</a:t>
            </a:r>
            <a:r>
              <a:rPr lang="zh-TW" altLang="en-US" dirty="0" smtClean="0"/>
              <a:t>。開啟</a:t>
            </a:r>
            <a:r>
              <a:rPr lang="zh-TW" altLang="en-US" dirty="0"/>
              <a:t>郵件之前先檢查，比事後從電腦清除病毒要容易許多。一個應採取的基本</a:t>
            </a:r>
            <a:r>
              <a:rPr lang="zh-TW" altLang="en-US" dirty="0" smtClean="0"/>
              <a:t>動作</a:t>
            </a:r>
            <a:r>
              <a:rPr lang="zh-TW" altLang="en-US" dirty="0"/>
              <a:t>是：</a:t>
            </a:r>
          </a:p>
          <a:p>
            <a:pPr lvl="2"/>
            <a:r>
              <a:rPr lang="zh-TW" altLang="en-US" dirty="0"/>
              <a:t>在你開啟含有附件的任何電子郵件之前，請確定你的防毒程式是最新且</a:t>
            </a:r>
            <a:r>
              <a:rPr lang="zh-TW" altLang="en-US" dirty="0" smtClean="0"/>
              <a:t>開啟的</a:t>
            </a:r>
            <a:r>
              <a:rPr lang="zh-TW" altLang="en-US" dirty="0"/>
              <a:t>。如此可讓防毒程式利用最強的防護機制掃描附件。</a:t>
            </a:r>
          </a:p>
          <a:p>
            <a:pPr lvl="2"/>
            <a:r>
              <a:rPr lang="zh-TW" altLang="en-US" dirty="0"/>
              <a:t>記住！請用大腦思考控制滑鼠，不要只用手指！</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103</a:t>
            </a:fld>
            <a:endParaRPr lang="zh-TW" altLang="en-US"/>
          </a:p>
        </p:txBody>
      </p:sp>
    </p:spTree>
    <p:extLst>
      <p:ext uri="{BB962C8B-B14F-4D97-AF65-F5344CB8AC3E}">
        <p14:creationId xmlns:p14="http://schemas.microsoft.com/office/powerpoint/2010/main" val="24610478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886837"/>
            <a:ext cx="7886700" cy="5674687"/>
          </a:xfrm>
        </p:spPr>
        <p:txBody>
          <a:bodyPr>
            <a:normAutofit/>
          </a:bodyPr>
          <a:lstStyle/>
          <a:p>
            <a:pPr marL="457200" lvl="1" indent="0">
              <a:buNone/>
            </a:pPr>
            <a:r>
              <a:rPr lang="zh-TW" altLang="en-US" dirty="0">
                <a:solidFill>
                  <a:schemeClr val="accent4">
                    <a:lumMod val="75000"/>
                  </a:schemeClr>
                </a:solidFill>
              </a:rPr>
              <a:t>問題</a:t>
            </a:r>
            <a:r>
              <a:rPr lang="zh-TW" altLang="en-US" dirty="0" smtClean="0">
                <a:solidFill>
                  <a:schemeClr val="accent4">
                    <a:lumMod val="75000"/>
                  </a:schemeClr>
                </a:solidFill>
              </a:rPr>
              <a:t>四</a:t>
            </a:r>
            <a:endParaRPr lang="en-US" altLang="zh-TW" dirty="0" smtClean="0">
              <a:solidFill>
                <a:schemeClr val="accent4">
                  <a:lumMod val="75000"/>
                </a:schemeClr>
              </a:solidFill>
            </a:endParaRPr>
          </a:p>
          <a:p>
            <a:pPr marL="457200" lvl="1" indent="0">
              <a:buNone/>
            </a:pPr>
            <a:r>
              <a:rPr lang="zh-TW" altLang="en-US" dirty="0"/>
              <a:t>美國法律學會將隱私權之侵犯分為四種型態：</a:t>
            </a:r>
          </a:p>
          <a:p>
            <a:pPr lvl="1"/>
            <a:r>
              <a:rPr lang="en-US" altLang="zh-TW" dirty="0"/>
              <a:t>1. </a:t>
            </a:r>
            <a:r>
              <a:rPr lang="zh-TW" altLang="en-US" dirty="0"/>
              <a:t>不合理地侵犯他人隱密之處。</a:t>
            </a:r>
          </a:p>
          <a:p>
            <a:pPr lvl="1"/>
            <a:r>
              <a:rPr lang="en-US" altLang="zh-TW" dirty="0"/>
              <a:t>2. </a:t>
            </a:r>
            <a:r>
              <a:rPr lang="zh-TW" altLang="en-US" dirty="0"/>
              <a:t>竊用他人之姓名或肖像。</a:t>
            </a:r>
          </a:p>
          <a:p>
            <a:pPr lvl="1"/>
            <a:r>
              <a:rPr lang="en-US" altLang="zh-TW" dirty="0"/>
              <a:t>3. </a:t>
            </a:r>
            <a:r>
              <a:rPr lang="zh-TW" altLang="en-US" dirty="0"/>
              <a:t>不合理地公開他人的私生活。</a:t>
            </a:r>
          </a:p>
          <a:p>
            <a:pPr lvl="1"/>
            <a:r>
              <a:rPr lang="en-US" altLang="zh-TW" dirty="0"/>
              <a:t>4. </a:t>
            </a:r>
            <a:r>
              <a:rPr lang="zh-TW" altLang="en-US" dirty="0"/>
              <a:t>使他人有不實形象之公開。</a:t>
            </a:r>
          </a:p>
          <a:p>
            <a:pPr marL="457200" lvl="1" indent="0">
              <a:buNone/>
            </a:pPr>
            <a:r>
              <a:rPr lang="zh-TW" altLang="en-US" dirty="0"/>
              <a:t>（註：參考資訊倫理與法律第三版，旗標出版股份有限公司</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104</a:t>
            </a:fld>
            <a:endParaRPr lang="zh-TW" altLang="en-US"/>
          </a:p>
        </p:txBody>
      </p:sp>
    </p:spTree>
    <p:extLst>
      <p:ext uri="{BB962C8B-B14F-4D97-AF65-F5344CB8AC3E}">
        <p14:creationId xmlns:p14="http://schemas.microsoft.com/office/powerpoint/2010/main" val="27520145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rgbClr val="FF0000"/>
                </a:solidFill>
                <a:effectLst>
                  <a:outerShdw blurRad="76200" dist="50800" dir="5400000" algn="tl" rotWithShape="0">
                    <a:srgbClr val="000000">
                      <a:alpha val="65000"/>
                    </a:srgbClr>
                  </a:outerShdw>
                </a:effectLst>
              </a:rPr>
              <a:t>Q &amp; A</a:t>
            </a:r>
            <a:endParaRPr lang="zh-TW" altLang="en-US" b="1" spc="50" dirty="0">
              <a:ln w="11430"/>
              <a:solidFill>
                <a:srgbClr val="FF0000"/>
              </a:solidFill>
              <a:effectLst>
                <a:outerShdw blurRad="76200" dist="50800" dir="5400000" algn="tl" rotWithShape="0">
                  <a:srgbClr val="000000">
                    <a:alpha val="65000"/>
                  </a:srgbClr>
                </a:outerShdw>
              </a:effectLst>
            </a:endParaRP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105</a:t>
            </a:fld>
            <a:endParaRPr lang="zh-TW" altLang="en-US"/>
          </a:p>
        </p:txBody>
      </p:sp>
    </p:spTree>
    <p:extLst>
      <p:ext uri="{BB962C8B-B14F-4D97-AF65-F5344CB8AC3E}">
        <p14:creationId xmlns:p14="http://schemas.microsoft.com/office/powerpoint/2010/main" val="35169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貳、悟徹網路妙真理</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11</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885" y="914400"/>
            <a:ext cx="2101131" cy="2647666"/>
          </a:xfrm>
          <a:prstGeom prst="rect">
            <a:avLst/>
          </a:prstGeom>
        </p:spPr>
      </p:pic>
    </p:spTree>
    <p:extLst>
      <p:ext uri="{BB962C8B-B14F-4D97-AF65-F5344CB8AC3E}">
        <p14:creationId xmlns:p14="http://schemas.microsoft.com/office/powerpoint/2010/main" val="74670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rmAutofit/>
          </a:bodyPr>
          <a:lstStyle/>
          <a:p>
            <a:pPr marL="457200" lvl="1" indent="0">
              <a:buNone/>
            </a:pPr>
            <a:r>
              <a:rPr lang="zh-TW" altLang="en-US" dirty="0" smtClean="0">
                <a:solidFill>
                  <a:schemeClr val="accent5"/>
                </a:solidFill>
              </a:rPr>
              <a:t>（</a:t>
            </a:r>
            <a:r>
              <a:rPr lang="zh-TW" altLang="en-US" dirty="0">
                <a:solidFill>
                  <a:schemeClr val="accent5"/>
                </a:solidFill>
              </a:rPr>
              <a:t>一）惡意程式（</a:t>
            </a:r>
            <a:r>
              <a:rPr lang="en-US" altLang="zh-TW" dirty="0">
                <a:solidFill>
                  <a:schemeClr val="accent5"/>
                </a:solidFill>
              </a:rPr>
              <a:t>Malicious Code</a:t>
            </a:r>
            <a:r>
              <a:rPr lang="zh-TW" altLang="en-US" dirty="0" smtClean="0">
                <a:solidFill>
                  <a:schemeClr val="accent5"/>
                </a:solidFill>
              </a:rPr>
              <a:t>）</a:t>
            </a:r>
            <a:endParaRPr lang="en-US" altLang="zh-TW" dirty="0" smtClean="0">
              <a:solidFill>
                <a:schemeClr val="accent5"/>
              </a:solidFill>
            </a:endParaRPr>
          </a:p>
          <a:p>
            <a:pPr lvl="1"/>
            <a:r>
              <a:rPr lang="zh-TW" altLang="en-US" dirty="0"/>
              <a:t>惡意程式泛指所有不懷好意的程式碼，包括電腦病毒、木馬程式、電腦</a:t>
            </a:r>
            <a:r>
              <a:rPr lang="zh-TW" altLang="en-US" dirty="0" smtClean="0"/>
              <a:t>蠕蟲或</a:t>
            </a:r>
            <a:r>
              <a:rPr lang="zh-TW" altLang="en-US" dirty="0"/>
              <a:t>其混合型等會影響電腦系統運作的程式。以下分別加以介紹：</a:t>
            </a:r>
            <a:endParaRPr lang="en-US" altLang="zh-TW" dirty="0" smtClean="0"/>
          </a:p>
        </p:txBody>
      </p:sp>
      <p:sp>
        <p:nvSpPr>
          <p:cNvPr id="3" name="標題 2"/>
          <p:cNvSpPr>
            <a:spLocks noGrp="1"/>
          </p:cNvSpPr>
          <p:nvPr>
            <p:ph type="title"/>
          </p:nvPr>
        </p:nvSpPr>
        <p:spPr>
          <a:xfrm>
            <a:off x="594467" y="527496"/>
            <a:ext cx="7886700" cy="1325563"/>
          </a:xfrm>
        </p:spPr>
        <p:txBody>
          <a:bodyPr/>
          <a:lstStyle/>
          <a:p>
            <a:r>
              <a:rPr lang="zh-TW" altLang="en-US" dirty="0"/>
              <a:t>一、 不當資訊的主要</a:t>
            </a:r>
            <a:r>
              <a:rPr lang="zh-TW" altLang="en-US" dirty="0" smtClean="0"/>
              <a:t>類型</a:t>
            </a:r>
            <a:endParaRPr lang="zh-TW" altLang="en-US"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12</a:t>
            </a:fld>
            <a:endParaRPr lang="zh-TW" altLang="en-US"/>
          </a:p>
        </p:txBody>
      </p:sp>
    </p:spTree>
    <p:extLst>
      <p:ext uri="{BB962C8B-B14F-4D97-AF65-F5344CB8AC3E}">
        <p14:creationId xmlns:p14="http://schemas.microsoft.com/office/powerpoint/2010/main" val="48401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1096" y="1263333"/>
            <a:ext cx="8258976" cy="5731100"/>
          </a:xfrm>
        </p:spPr>
        <p:txBody>
          <a:bodyPr>
            <a:noAutofit/>
          </a:bodyPr>
          <a:lstStyle/>
          <a:p>
            <a:pPr marL="457200" lvl="1" indent="0">
              <a:buNone/>
            </a:pPr>
            <a:r>
              <a:rPr lang="en-US" altLang="zh-TW" dirty="0" smtClean="0">
                <a:solidFill>
                  <a:srgbClr val="FF0000"/>
                </a:solidFill>
              </a:rPr>
              <a:t>1.</a:t>
            </a:r>
            <a:r>
              <a:rPr lang="zh-TW" altLang="en-US" dirty="0" smtClean="0">
                <a:solidFill>
                  <a:srgbClr val="FF0000"/>
                </a:solidFill>
              </a:rPr>
              <a:t> 電腦病毒</a:t>
            </a:r>
            <a:r>
              <a:rPr lang="zh-TW" altLang="en-US" dirty="0">
                <a:solidFill>
                  <a:srgbClr val="FF0000"/>
                </a:solidFill>
              </a:rPr>
              <a:t>（</a:t>
            </a:r>
            <a:r>
              <a:rPr lang="en-US" altLang="zh-TW" dirty="0">
                <a:solidFill>
                  <a:srgbClr val="FF0000"/>
                </a:solidFill>
              </a:rPr>
              <a:t>Virus</a:t>
            </a:r>
            <a:r>
              <a:rPr lang="zh-TW" altLang="en-US" dirty="0" smtClean="0">
                <a:solidFill>
                  <a:srgbClr val="FF0000"/>
                </a:solidFill>
              </a:rPr>
              <a:t>）</a:t>
            </a:r>
            <a:endParaRPr lang="en-US" altLang="zh-TW" dirty="0" smtClean="0">
              <a:solidFill>
                <a:srgbClr val="FF0000"/>
              </a:solidFill>
            </a:endParaRPr>
          </a:p>
          <a:p>
            <a:pPr lvl="1"/>
            <a:r>
              <a:rPr lang="zh-TW" altLang="en-US" dirty="0"/>
              <a:t>所謂「電腦病毒」是指會將本身程式碼複製到其他檔案或開機區的程式。</a:t>
            </a:r>
            <a:r>
              <a:rPr lang="zh-TW" altLang="en-US" dirty="0" smtClean="0"/>
              <a:t>當使用者</a:t>
            </a:r>
            <a:r>
              <a:rPr lang="zh-TW" altLang="en-US" dirty="0"/>
              <a:t>執行到已受病毒感染的檔案或以磁片開機時，這個程式就以相同的方式</a:t>
            </a:r>
            <a:r>
              <a:rPr lang="zh-TW" altLang="en-US" dirty="0" smtClean="0"/>
              <a:t>繼續</a:t>
            </a:r>
            <a:r>
              <a:rPr lang="zh-TW" altLang="en-US" dirty="0"/>
              <a:t>散播出去。通常電腦病毒被設計成會在某特定時期發作，輕者影響電腦運作</a:t>
            </a:r>
            <a:r>
              <a:rPr lang="zh-TW" altLang="en-US" dirty="0" smtClean="0"/>
              <a:t>，嚴重</a:t>
            </a:r>
            <a:r>
              <a:rPr lang="zh-TW" altLang="en-US" dirty="0"/>
              <a:t>則會破壞電腦裡的資料。</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13</a:t>
            </a:fld>
            <a:endParaRPr lang="zh-TW" altLang="en-US"/>
          </a:p>
        </p:txBody>
      </p:sp>
    </p:spTree>
    <p:extLst>
      <p:ext uri="{BB962C8B-B14F-4D97-AF65-F5344CB8AC3E}">
        <p14:creationId xmlns:p14="http://schemas.microsoft.com/office/powerpoint/2010/main" val="2343252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1651" y="1774333"/>
            <a:ext cx="8199156" cy="4351338"/>
          </a:xfrm>
        </p:spPr>
        <p:txBody>
          <a:bodyPr>
            <a:noAutofit/>
          </a:bodyPr>
          <a:lstStyle/>
          <a:p>
            <a:r>
              <a:rPr lang="zh-TW" altLang="en-US" sz="2400" dirty="0"/>
              <a:t>從</a:t>
            </a:r>
            <a:r>
              <a:rPr lang="en-US" altLang="zh-TW" sz="2400" dirty="0"/>
              <a:t>1987 </a:t>
            </a:r>
            <a:r>
              <a:rPr lang="zh-TW" altLang="en-US" sz="2400" dirty="0"/>
              <a:t>年的</a:t>
            </a:r>
            <a:r>
              <a:rPr lang="en-US" altLang="zh-TW" sz="2400" dirty="0"/>
              <a:t>DOS</a:t>
            </a:r>
            <a:r>
              <a:rPr lang="zh-TW" altLang="en-US" sz="2400" dirty="0"/>
              <a:t>（</a:t>
            </a:r>
            <a:r>
              <a:rPr lang="en-US" altLang="zh-TW" sz="2400" dirty="0"/>
              <a:t>DOS ,Disk Operating System</a:t>
            </a:r>
            <a:r>
              <a:rPr lang="zh-TW" altLang="en-US" sz="2400" dirty="0"/>
              <a:t>）檔案型病毒、開機型</a:t>
            </a:r>
            <a:r>
              <a:rPr lang="zh-TW" altLang="en-US" sz="2400" dirty="0" smtClean="0"/>
              <a:t>病毒</a:t>
            </a:r>
            <a:r>
              <a:rPr lang="zh-TW" altLang="en-US" sz="2400" dirty="0"/>
              <a:t>、常駐記憶體型病毒；到</a:t>
            </a:r>
            <a:r>
              <a:rPr lang="en-US" altLang="zh-TW" sz="2400" dirty="0"/>
              <a:t>1993 </a:t>
            </a:r>
            <a:r>
              <a:rPr lang="zh-TW" altLang="en-US" sz="2400" dirty="0"/>
              <a:t>年的</a:t>
            </a:r>
            <a:r>
              <a:rPr lang="en-US" altLang="zh-TW" sz="2400" dirty="0"/>
              <a:t>Windows </a:t>
            </a:r>
            <a:r>
              <a:rPr lang="zh-TW" altLang="en-US" sz="2400" dirty="0"/>
              <a:t>檔案型病毒、</a:t>
            </a:r>
            <a:r>
              <a:rPr lang="en-US" altLang="zh-TW" sz="2400" dirty="0"/>
              <a:t>1995 </a:t>
            </a:r>
            <a:r>
              <a:rPr lang="zh-TW" altLang="en-US" sz="2400" dirty="0"/>
              <a:t>年的巨集</a:t>
            </a:r>
            <a:r>
              <a:rPr lang="zh-TW" altLang="en-US" sz="2400" dirty="0" smtClean="0"/>
              <a:t>型病毒</a:t>
            </a:r>
            <a:r>
              <a:rPr lang="zh-TW" altLang="en-US" sz="2400" dirty="0"/>
              <a:t>；針對</a:t>
            </a:r>
            <a:r>
              <a:rPr lang="en-US" altLang="zh-TW" sz="2400" dirty="0"/>
              <a:t>32 </a:t>
            </a:r>
            <a:r>
              <a:rPr lang="zh-TW" altLang="en-US" sz="2400" dirty="0"/>
              <a:t>位元作業系統的檔案型病毒、常駐型病毒（如</a:t>
            </a:r>
            <a:r>
              <a:rPr lang="en-US" altLang="zh-TW" sz="2400" dirty="0"/>
              <a:t>PE_CIH</a:t>
            </a:r>
            <a:r>
              <a:rPr lang="zh-TW" altLang="en-US" sz="2400" dirty="0"/>
              <a:t>）以及</a:t>
            </a:r>
            <a:r>
              <a:rPr lang="zh-TW" altLang="en-US" sz="2400" dirty="0" smtClean="0"/>
              <a:t>能夠同時</a:t>
            </a:r>
            <a:r>
              <a:rPr lang="zh-TW" altLang="en-US" sz="2400" dirty="0"/>
              <a:t>感染</a:t>
            </a:r>
            <a:r>
              <a:rPr lang="en-US" altLang="zh-TW" sz="2400" dirty="0"/>
              <a:t>32 </a:t>
            </a:r>
            <a:r>
              <a:rPr lang="zh-TW" altLang="en-US" sz="2400" dirty="0"/>
              <a:t>位元可執行檔及</a:t>
            </a:r>
            <a:r>
              <a:rPr lang="en-US" altLang="zh-TW" sz="2400" dirty="0"/>
              <a:t>Word </a:t>
            </a:r>
            <a:r>
              <a:rPr lang="zh-TW" altLang="en-US" sz="2400" dirty="0"/>
              <a:t>文件的「跨應用程式感染型病毒」，</a:t>
            </a:r>
            <a:r>
              <a:rPr lang="zh-TW" altLang="en-US" sz="2400" dirty="0" smtClean="0"/>
              <a:t>電腦病毒的</a:t>
            </a:r>
            <a:r>
              <a:rPr lang="zh-TW" altLang="en-US" sz="2400" dirty="0"/>
              <a:t>型態不停的在演變</a:t>
            </a:r>
            <a:r>
              <a:rPr lang="zh-TW" altLang="en-US" sz="2400" dirty="0" smtClean="0"/>
              <a:t>。</a:t>
            </a:r>
            <a:endParaRPr lang="en-US" altLang="zh-TW" sz="2400"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83646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46638" y="1299223"/>
            <a:ext cx="8122243" cy="5558777"/>
          </a:xfrm>
        </p:spPr>
        <p:txBody>
          <a:bodyPr/>
          <a:lstStyle/>
          <a:p>
            <a:pPr lvl="1"/>
            <a:r>
              <a:rPr lang="zh-TW" altLang="en-US" dirty="0"/>
              <a:t>電腦病毒的作者為了讓自己的程式碼更難被破解及偵測，「變體引擎」（</a:t>
            </a:r>
            <a:r>
              <a:rPr lang="en-US" altLang="zh-TW" dirty="0"/>
              <a:t>polymorphism</a:t>
            </a:r>
            <a:r>
              <a:rPr lang="zh-TW" altLang="en-US" dirty="0"/>
              <a:t>）、「壓縮」（</a:t>
            </a:r>
            <a:r>
              <a:rPr lang="en-US" altLang="zh-TW" dirty="0"/>
              <a:t>compression</a:t>
            </a:r>
            <a:r>
              <a:rPr lang="zh-TW" altLang="en-US" dirty="0"/>
              <a:t>）、「加密」（</a:t>
            </a:r>
            <a:r>
              <a:rPr lang="en-US" altLang="zh-TW" dirty="0"/>
              <a:t>encryption</a:t>
            </a:r>
            <a:r>
              <a:rPr lang="zh-TW" altLang="en-US" dirty="0"/>
              <a:t>）等各項技術都被大量運用在各種類型的病毒上。</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15</a:t>
            </a:fld>
            <a:endParaRPr lang="zh-TW" altLang="en-US"/>
          </a:p>
        </p:txBody>
      </p:sp>
    </p:spTree>
    <p:extLst>
      <p:ext uri="{BB962C8B-B14F-4D97-AF65-F5344CB8AC3E}">
        <p14:creationId xmlns:p14="http://schemas.microsoft.com/office/powerpoint/2010/main" val="337595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66420"/>
            <a:ext cx="7886700" cy="5975796"/>
          </a:xfrm>
        </p:spPr>
        <p:txBody>
          <a:bodyPr>
            <a:noAutofit/>
          </a:bodyPr>
          <a:lstStyle/>
          <a:p>
            <a:pPr marL="457200" lvl="1" indent="0">
              <a:buNone/>
            </a:pPr>
            <a:r>
              <a:rPr lang="en-US" altLang="zh-TW" dirty="0">
                <a:solidFill>
                  <a:srgbClr val="FF0000"/>
                </a:solidFill>
              </a:rPr>
              <a:t>2. </a:t>
            </a:r>
            <a:r>
              <a:rPr lang="zh-TW" altLang="en-US" dirty="0">
                <a:solidFill>
                  <a:srgbClr val="FF0000"/>
                </a:solidFill>
              </a:rPr>
              <a:t>特洛伊木馬程式（</a:t>
            </a:r>
            <a:r>
              <a:rPr lang="en-US" altLang="zh-TW" dirty="0">
                <a:solidFill>
                  <a:srgbClr val="FF0000"/>
                </a:solidFill>
              </a:rPr>
              <a:t>Trojan</a:t>
            </a:r>
            <a:r>
              <a:rPr lang="zh-TW" altLang="en-US" dirty="0">
                <a:solidFill>
                  <a:srgbClr val="FF0000"/>
                </a:solidFill>
              </a:rPr>
              <a:t>）</a:t>
            </a:r>
            <a:endParaRPr lang="en-US" altLang="zh-TW" dirty="0">
              <a:solidFill>
                <a:srgbClr val="FF0000"/>
              </a:solidFill>
            </a:endParaRPr>
          </a:p>
          <a:p>
            <a:pPr lvl="1"/>
            <a:r>
              <a:rPr lang="zh-TW" altLang="en-US" dirty="0"/>
              <a:t>特洛伊木馬程式（本文簡稱木馬程式），不像電腦病毒一樣會感染其他</a:t>
            </a:r>
            <a:r>
              <a:rPr lang="zh-TW" altLang="en-US" dirty="0" smtClean="0"/>
              <a:t>檔案</a:t>
            </a:r>
            <a:r>
              <a:rPr lang="zh-TW" altLang="en-US" dirty="0"/>
              <a:t>，程式會將自己偽裝成一些特殊工具來吸引使用者下載並執行，或是電腦</a:t>
            </a:r>
            <a:r>
              <a:rPr lang="zh-TW" altLang="en-US" dirty="0" smtClean="0"/>
              <a:t>駭客直接</a:t>
            </a:r>
            <a:r>
              <a:rPr lang="zh-TW" altLang="en-US" dirty="0"/>
              <a:t>入侵電腦主機將惡性程式植入系統以破壞或竊取重要資料（如：格式化</a:t>
            </a:r>
            <a:r>
              <a:rPr lang="zh-TW" altLang="en-US" dirty="0" smtClean="0"/>
              <a:t>磁碟</a:t>
            </a:r>
            <a:r>
              <a:rPr lang="zh-TW" altLang="en-US" dirty="0"/>
              <a:t>、刪除檔案、竊取密碼等）或是進行大規模的「阻斷服務」（</a:t>
            </a:r>
            <a:r>
              <a:rPr lang="en-US" altLang="zh-TW" dirty="0"/>
              <a:t>Dos , Denial </a:t>
            </a:r>
            <a:r>
              <a:rPr lang="en-US" altLang="zh-TW" dirty="0" err="1" smtClean="0"/>
              <a:t>ofservice</a:t>
            </a:r>
            <a:r>
              <a:rPr lang="zh-TW" altLang="en-US" dirty="0"/>
              <a:t>）攻擊行動</a:t>
            </a:r>
            <a:r>
              <a:rPr lang="zh-TW" altLang="en-US" dirty="0" smtClean="0"/>
              <a:t>。</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16</a:t>
            </a:fld>
            <a:endParaRPr lang="zh-TW" altLang="en-US"/>
          </a:p>
        </p:txBody>
      </p:sp>
    </p:spTree>
    <p:extLst>
      <p:ext uri="{BB962C8B-B14F-4D97-AF65-F5344CB8AC3E}">
        <p14:creationId xmlns:p14="http://schemas.microsoft.com/office/powerpoint/2010/main" val="24331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38848" y="2047815"/>
            <a:ext cx="7886700" cy="4351338"/>
          </a:xfrm>
        </p:spPr>
        <p:txBody>
          <a:bodyPr/>
          <a:lstStyle/>
          <a:p>
            <a:r>
              <a:rPr lang="en-US" altLang="zh-TW" sz="2400" dirty="0" err="1"/>
              <a:t>Keylogger</a:t>
            </a:r>
            <a:r>
              <a:rPr lang="en-US" altLang="zh-TW" sz="2400" dirty="0"/>
              <a:t> </a:t>
            </a:r>
            <a:r>
              <a:rPr lang="zh-TW" altLang="en-US" sz="2400" dirty="0"/>
              <a:t>木馬程式便是一例，被植入</a:t>
            </a:r>
            <a:r>
              <a:rPr lang="en-US" altLang="zh-TW" sz="2400" dirty="0" err="1"/>
              <a:t>Keylogger</a:t>
            </a:r>
            <a:r>
              <a:rPr lang="en-US" altLang="zh-TW" sz="2400" dirty="0"/>
              <a:t> </a:t>
            </a:r>
            <a:r>
              <a:rPr lang="zh-TW" altLang="en-US" sz="2400" dirty="0"/>
              <a:t>的電腦，會記錄使用者按哪些鍵，駭客便有機會竊取機密資料。</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17</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1171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981082"/>
            <a:ext cx="7886700" cy="5623171"/>
          </a:xfrm>
        </p:spPr>
        <p:txBody>
          <a:bodyPr>
            <a:noAutofit/>
          </a:bodyPr>
          <a:lstStyle/>
          <a:p>
            <a:pPr marL="457200" lvl="1" indent="0">
              <a:buNone/>
            </a:pPr>
            <a:r>
              <a:rPr lang="en-US" altLang="zh-TW" dirty="0">
                <a:solidFill>
                  <a:srgbClr val="FF0000"/>
                </a:solidFill>
              </a:rPr>
              <a:t>3. </a:t>
            </a:r>
            <a:r>
              <a:rPr lang="zh-TW" altLang="en-US" dirty="0">
                <a:solidFill>
                  <a:srgbClr val="FF0000"/>
                </a:solidFill>
              </a:rPr>
              <a:t>電腦蠕蟲（</a:t>
            </a:r>
            <a:r>
              <a:rPr lang="en-US" altLang="zh-TW" dirty="0">
                <a:solidFill>
                  <a:srgbClr val="FF0000"/>
                </a:solidFill>
              </a:rPr>
              <a:t>Worm</a:t>
            </a:r>
            <a:r>
              <a:rPr lang="zh-TW" altLang="en-US" dirty="0">
                <a:solidFill>
                  <a:srgbClr val="FF0000"/>
                </a:solidFill>
              </a:rPr>
              <a:t>）</a:t>
            </a:r>
            <a:endParaRPr lang="en-US" altLang="zh-TW" dirty="0">
              <a:solidFill>
                <a:srgbClr val="FF0000"/>
              </a:solidFill>
            </a:endParaRPr>
          </a:p>
          <a:p>
            <a:pPr lvl="1"/>
            <a:r>
              <a:rPr lang="zh-TW" altLang="en-US" dirty="0"/>
              <a:t>電腦蠕蟲不會感染其他檔案，但是會複製出很多「分身」，然後像蠕蟲般</a:t>
            </a:r>
            <a:r>
              <a:rPr lang="zh-TW" altLang="en-US" dirty="0" smtClean="0"/>
              <a:t>在網路</a:t>
            </a:r>
            <a:r>
              <a:rPr lang="zh-TW" altLang="en-US" dirty="0"/>
              <a:t>中遊走，最常用的方法是透過區域網路（</a:t>
            </a:r>
            <a:r>
              <a:rPr lang="en-US" altLang="zh-TW" dirty="0"/>
              <a:t>Local Area Network , LAN</a:t>
            </a:r>
            <a:r>
              <a:rPr lang="zh-TW" altLang="en-US" dirty="0"/>
              <a:t>）</a:t>
            </a:r>
            <a:r>
              <a:rPr lang="zh-TW" altLang="en-US" dirty="0" smtClean="0"/>
              <a:t>資料夾分享</a:t>
            </a:r>
            <a:r>
              <a:rPr lang="zh-TW" altLang="en-US" dirty="0"/>
              <a:t>或是網際網路（</a:t>
            </a:r>
            <a:r>
              <a:rPr lang="en-US" altLang="zh-TW" dirty="0"/>
              <a:t>Internet</a:t>
            </a:r>
            <a:r>
              <a:rPr lang="zh-TW" altLang="en-US" dirty="0"/>
              <a:t>）</a:t>
            </a:r>
            <a:r>
              <a:rPr lang="en-US" altLang="zh-TW" dirty="0"/>
              <a:t>E -Mail </a:t>
            </a:r>
            <a:r>
              <a:rPr lang="zh-TW" altLang="en-US" dirty="0"/>
              <a:t>來散布自己。電腦蠕蟲著名的例子為「</a:t>
            </a:r>
            <a:r>
              <a:rPr lang="en-US" altLang="zh-TW" dirty="0" smtClean="0"/>
              <a:t>VBS_LOVELET-TER</a:t>
            </a:r>
            <a:r>
              <a:rPr lang="zh-TW" altLang="en-US" dirty="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18</a:t>
            </a:fld>
            <a:endParaRPr lang="zh-TW" altLang="en-US"/>
          </a:p>
        </p:txBody>
      </p:sp>
    </p:spTree>
    <p:extLst>
      <p:ext uri="{BB962C8B-B14F-4D97-AF65-F5344CB8AC3E}">
        <p14:creationId xmlns:p14="http://schemas.microsoft.com/office/powerpoint/2010/main" val="3337149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2400" dirty="0"/>
              <a:t>電腦病毒、木馬程式、電腦蠕蟲原都是各自獨立的程式，近年來單一型態</a:t>
            </a:r>
            <a:r>
              <a:rPr lang="zh-TW" altLang="en-US" sz="2400" dirty="0" smtClean="0"/>
              <a:t>的惡意</a:t>
            </a:r>
            <a:r>
              <a:rPr lang="zh-TW" altLang="en-US" sz="2400" dirty="0"/>
              <a:t>程式愈來愈少了，大部份都以「電腦病毒」加「電腦蠕蟲」或「木馬程式</a:t>
            </a:r>
            <a:r>
              <a:rPr lang="zh-TW" altLang="en-US" sz="2400" dirty="0" smtClean="0"/>
              <a:t>」加</a:t>
            </a:r>
            <a:r>
              <a:rPr lang="zh-TW" altLang="en-US" sz="2400" dirty="0"/>
              <a:t>「電腦蠕蟲」的型態存在以造成更大的影響，比率以前者居多。因大家習慣</a:t>
            </a:r>
            <a:r>
              <a:rPr lang="zh-TW" altLang="en-US" sz="2400" dirty="0" smtClean="0"/>
              <a:t>稱影響</a:t>
            </a:r>
            <a:r>
              <a:rPr lang="zh-TW" altLang="en-US" sz="2400" dirty="0"/>
              <a:t>電腦運作的惡意程式為「病毒」，本單元也以「病毒」稱之。</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19</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83637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壹、靈根孕育源流出</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2</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826" y="1182522"/>
            <a:ext cx="2031148" cy="2502374"/>
          </a:xfrm>
          <a:prstGeom prst="rect">
            <a:avLst/>
          </a:prstGeom>
        </p:spPr>
      </p:pic>
    </p:spTree>
    <p:extLst>
      <p:ext uri="{BB962C8B-B14F-4D97-AF65-F5344CB8AC3E}">
        <p14:creationId xmlns:p14="http://schemas.microsoft.com/office/powerpoint/2010/main" val="61066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933476" y="5347316"/>
            <a:ext cx="7886700" cy="454798"/>
          </a:xfrm>
        </p:spPr>
        <p:txBody>
          <a:bodyPr>
            <a:normAutofit/>
          </a:bodyPr>
          <a:lstStyle/>
          <a:p>
            <a:r>
              <a:rPr lang="zh-TW" altLang="en-US" sz="1800" dirty="0"/>
              <a:t>圖 </a:t>
            </a:r>
            <a:r>
              <a:rPr lang="en-US" altLang="zh-TW" sz="1800" dirty="0"/>
              <a:t>5-2  </a:t>
            </a:r>
            <a:r>
              <a:rPr lang="zh-TW" altLang="en-US" sz="1800" dirty="0"/>
              <a:t>惡意程式（</a:t>
            </a:r>
            <a:r>
              <a:rPr lang="en-US" altLang="zh-TW" sz="1800" dirty="0"/>
              <a:t>Malicious Code</a:t>
            </a:r>
            <a:r>
              <a:rPr lang="zh-TW" altLang="en-US" sz="1800" dirty="0"/>
              <a:t>）</a:t>
            </a:r>
          </a:p>
        </p:txBody>
      </p:sp>
      <p:pic>
        <p:nvPicPr>
          <p:cNvPr id="4" name="圖片 3"/>
          <p:cNvPicPr>
            <a:picLocks noChangeAspect="1"/>
          </p:cNvPicPr>
          <p:nvPr/>
        </p:nvPicPr>
        <p:blipFill>
          <a:blip r:embed="rId2"/>
          <a:stretch>
            <a:fillRect/>
          </a:stretch>
        </p:blipFill>
        <p:spPr>
          <a:xfrm>
            <a:off x="1202563" y="923529"/>
            <a:ext cx="6395970" cy="4241137"/>
          </a:xfrm>
          <a:prstGeom prst="rect">
            <a:avLst/>
          </a:prstGeom>
        </p:spPr>
      </p:pic>
      <p:sp>
        <p:nvSpPr>
          <p:cNvPr id="2" name="投影片編號版面配置區 1"/>
          <p:cNvSpPr>
            <a:spLocks noGrp="1"/>
          </p:cNvSpPr>
          <p:nvPr>
            <p:ph type="sldNum" sz="quarter" idx="12"/>
          </p:nvPr>
        </p:nvSpPr>
        <p:spPr/>
        <p:txBody>
          <a:bodyPr/>
          <a:lstStyle/>
          <a:p>
            <a:fld id="{3228CCCC-EB6A-4525-9CB7-A5F54915A359}" type="slidenum">
              <a:rPr lang="zh-TW" altLang="en-US" smtClean="0"/>
              <a:pPr/>
              <a:t>20</a:t>
            </a:fld>
            <a:endParaRPr lang="zh-TW" altLang="en-US"/>
          </a:p>
        </p:txBody>
      </p:sp>
    </p:spTree>
    <p:extLst>
      <p:ext uri="{BB962C8B-B14F-4D97-AF65-F5344CB8AC3E}">
        <p14:creationId xmlns:p14="http://schemas.microsoft.com/office/powerpoint/2010/main" val="14255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886991291"/>
              </p:ext>
            </p:extLst>
          </p:nvPr>
        </p:nvGraphicFramePr>
        <p:xfrm>
          <a:off x="525619" y="1183998"/>
          <a:ext cx="7886700" cy="3413760"/>
        </p:xfrm>
        <a:graphic>
          <a:graphicData uri="http://schemas.openxmlformats.org/drawingml/2006/table">
            <a:tbl>
              <a:tblPr firstRow="1" bandRow="1">
                <a:tableStyleId>{5C22544A-7EE6-4342-B048-85BDC9FD1C3A}</a:tableStyleId>
              </a:tblPr>
              <a:tblGrid>
                <a:gridCol w="1971675"/>
                <a:gridCol w="1971675"/>
                <a:gridCol w="1971675"/>
                <a:gridCol w="1971675"/>
              </a:tblGrid>
              <a:tr h="370840">
                <a:tc>
                  <a:txBody>
                    <a:bodyPr/>
                    <a:lstStyle/>
                    <a:p>
                      <a:endParaRPr lang="zh-TW" altLang="en-US" dirty="0"/>
                    </a:p>
                  </a:txBody>
                  <a:tcPr/>
                </a:tc>
                <a:tc>
                  <a:txBody>
                    <a:bodyPr/>
                    <a:lstStyle/>
                    <a:p>
                      <a:r>
                        <a:rPr lang="zh-TW" altLang="en-US" dirty="0" smtClean="0"/>
                        <a:t>電腦病毒</a:t>
                      </a:r>
                      <a:endParaRPr lang="zh-TW" altLang="en-US" dirty="0"/>
                    </a:p>
                  </a:txBody>
                  <a:tcPr/>
                </a:tc>
                <a:tc>
                  <a:txBody>
                    <a:bodyPr/>
                    <a:lstStyle/>
                    <a:p>
                      <a:r>
                        <a:rPr lang="zh-TW" altLang="en-US" dirty="0" smtClean="0"/>
                        <a:t>特洛伊木馬程式</a:t>
                      </a:r>
                      <a:endParaRPr lang="zh-TW" altLang="en-US" dirty="0"/>
                    </a:p>
                  </a:txBody>
                  <a:tcPr/>
                </a:tc>
                <a:tc>
                  <a:txBody>
                    <a:bodyPr/>
                    <a:lstStyle/>
                    <a:p>
                      <a:r>
                        <a:rPr lang="zh-TW" altLang="en-US" dirty="0" smtClean="0"/>
                        <a:t>電腦蠕蟲</a:t>
                      </a:r>
                      <a:endParaRPr lang="zh-TW" altLang="en-US" dirty="0"/>
                    </a:p>
                  </a:txBody>
                  <a:tcPr/>
                </a:tc>
              </a:tr>
              <a:tr h="370840">
                <a:tc>
                  <a:txBody>
                    <a:bodyPr/>
                    <a:lstStyle/>
                    <a:p>
                      <a:r>
                        <a:rPr lang="zh-TW" altLang="en-US" dirty="0" smtClean="0"/>
                        <a:t>感染其他檔案</a:t>
                      </a:r>
                      <a:endParaRPr lang="zh-TW" altLang="en-US" dirty="0"/>
                    </a:p>
                  </a:txBody>
                  <a:tcPr/>
                </a:tc>
                <a:tc>
                  <a:txBody>
                    <a:bodyPr/>
                    <a:lstStyle/>
                    <a:p>
                      <a:r>
                        <a:rPr lang="en-US" altLang="zh-TW" dirty="0" smtClean="0"/>
                        <a:t>O</a:t>
                      </a:r>
                      <a:endParaRPr lang="zh-TW" altLang="en-US" dirty="0"/>
                    </a:p>
                  </a:txBody>
                  <a:tcPr/>
                </a:tc>
                <a:tc>
                  <a:txBody>
                    <a:bodyPr/>
                    <a:lstStyle/>
                    <a:p>
                      <a:r>
                        <a:rPr lang="en-US" altLang="zh-TW" dirty="0" smtClean="0"/>
                        <a:t>X</a:t>
                      </a:r>
                      <a:endParaRPr lang="zh-TW" altLang="en-US" dirty="0"/>
                    </a:p>
                  </a:txBody>
                  <a:tcPr/>
                </a:tc>
                <a:tc>
                  <a:txBody>
                    <a:bodyPr/>
                    <a:lstStyle/>
                    <a:p>
                      <a:r>
                        <a:rPr lang="en-US" altLang="zh-TW" dirty="0" smtClean="0"/>
                        <a:t>X</a:t>
                      </a:r>
                      <a:endParaRPr lang="zh-TW" altLang="en-US" dirty="0"/>
                    </a:p>
                  </a:txBody>
                  <a:tcPr/>
                </a:tc>
              </a:tr>
              <a:tr h="370840">
                <a:tc>
                  <a:txBody>
                    <a:bodyPr/>
                    <a:lstStyle/>
                    <a:p>
                      <a:r>
                        <a:rPr lang="zh-TW" altLang="en-US" dirty="0" smtClean="0"/>
                        <a:t>被動散播自己</a:t>
                      </a:r>
                      <a:endParaRPr lang="zh-TW" altLang="en-US" dirty="0"/>
                    </a:p>
                  </a:txBody>
                  <a:tcPr/>
                </a:tc>
                <a:tc>
                  <a:txBody>
                    <a:bodyPr/>
                    <a:lstStyle/>
                    <a:p>
                      <a:r>
                        <a:rPr lang="en-US" altLang="zh-TW" dirty="0" smtClean="0"/>
                        <a:t>O</a:t>
                      </a:r>
                      <a:endParaRPr lang="zh-TW" altLang="en-US" dirty="0"/>
                    </a:p>
                  </a:txBody>
                  <a:tcPr/>
                </a:tc>
                <a:tc>
                  <a:txBody>
                    <a:bodyPr/>
                    <a:lstStyle/>
                    <a:p>
                      <a:r>
                        <a:rPr lang="en-US" altLang="zh-TW" dirty="0" smtClean="0"/>
                        <a:t>O</a:t>
                      </a:r>
                      <a:endParaRPr lang="zh-TW" altLang="en-US" dirty="0"/>
                    </a:p>
                  </a:txBody>
                  <a:tcPr/>
                </a:tc>
                <a:tc>
                  <a:txBody>
                    <a:bodyPr/>
                    <a:lstStyle/>
                    <a:p>
                      <a:r>
                        <a:rPr lang="en-US" altLang="zh-TW" dirty="0" smtClean="0"/>
                        <a:t>X</a:t>
                      </a:r>
                      <a:endParaRPr lang="zh-TW" altLang="en-US" dirty="0"/>
                    </a:p>
                  </a:txBody>
                  <a:tcPr/>
                </a:tc>
              </a:tr>
              <a:tr h="370840">
                <a:tc>
                  <a:txBody>
                    <a:bodyPr/>
                    <a:lstStyle/>
                    <a:p>
                      <a:r>
                        <a:rPr lang="zh-TW" altLang="en-US" dirty="0" smtClean="0"/>
                        <a:t>主動散播自己</a:t>
                      </a:r>
                      <a:endParaRPr lang="zh-TW" altLang="en-US" dirty="0"/>
                    </a:p>
                  </a:txBody>
                  <a:tcPr/>
                </a:tc>
                <a:tc>
                  <a:txBody>
                    <a:bodyPr/>
                    <a:lstStyle/>
                    <a:p>
                      <a:r>
                        <a:rPr lang="en-US" altLang="zh-TW" dirty="0" smtClean="0"/>
                        <a:t>X</a:t>
                      </a:r>
                      <a:endParaRPr lang="zh-TW" altLang="en-US" dirty="0"/>
                    </a:p>
                  </a:txBody>
                  <a:tcPr/>
                </a:tc>
                <a:tc>
                  <a:txBody>
                    <a:bodyPr/>
                    <a:lstStyle/>
                    <a:p>
                      <a:r>
                        <a:rPr lang="en-US" altLang="zh-TW" dirty="0" smtClean="0"/>
                        <a:t>O</a:t>
                      </a:r>
                      <a:endParaRPr lang="zh-TW" altLang="en-US" dirty="0"/>
                    </a:p>
                  </a:txBody>
                  <a:tcPr/>
                </a:tc>
                <a:tc>
                  <a:txBody>
                    <a:bodyPr/>
                    <a:lstStyle/>
                    <a:p>
                      <a:r>
                        <a:rPr lang="en-US" altLang="zh-TW" dirty="0" smtClean="0"/>
                        <a:t>O</a:t>
                      </a:r>
                      <a:endParaRPr lang="zh-TW" altLang="en-US" dirty="0"/>
                    </a:p>
                  </a:txBody>
                  <a:tcPr/>
                </a:tc>
              </a:tr>
              <a:tr h="370840">
                <a:tc>
                  <a:txBody>
                    <a:bodyPr/>
                    <a:lstStyle/>
                    <a:p>
                      <a:r>
                        <a:rPr lang="zh-TW" altLang="en-US" dirty="0" smtClean="0"/>
                        <a:t>造成程式 </a:t>
                      </a:r>
                    </a:p>
                    <a:p>
                      <a:r>
                        <a:rPr lang="zh-TW" altLang="en-US" dirty="0" smtClean="0"/>
                        <a:t>增加數目</a:t>
                      </a:r>
                      <a:endParaRPr lang="zh-TW" altLang="en-US" dirty="0"/>
                    </a:p>
                  </a:txBody>
                  <a:tcPr/>
                </a:tc>
                <a:tc>
                  <a:txBody>
                    <a:bodyPr/>
                    <a:lstStyle/>
                    <a:p>
                      <a:r>
                        <a:rPr lang="zh-TW" altLang="en-US" dirty="0" smtClean="0"/>
                        <a:t>一般隨電腦使用率提高，受染感檔案數目則增加</a:t>
                      </a:r>
                      <a:endParaRPr lang="zh-TW" altLang="en-US" dirty="0"/>
                    </a:p>
                  </a:txBody>
                  <a:tcPr/>
                </a:tc>
                <a:tc>
                  <a:txBody>
                    <a:bodyPr/>
                    <a:lstStyle/>
                    <a:p>
                      <a:r>
                        <a:rPr lang="zh-TW" altLang="en-US" dirty="0" smtClean="0"/>
                        <a:t>不增加</a:t>
                      </a:r>
                      <a:endParaRPr lang="zh-TW" altLang="en-US" dirty="0"/>
                    </a:p>
                  </a:txBody>
                  <a:tcPr/>
                </a:tc>
                <a:tc>
                  <a:txBody>
                    <a:bodyPr/>
                    <a:lstStyle/>
                    <a:p>
                      <a:r>
                        <a:rPr lang="zh-TW" altLang="en-US" dirty="0" smtClean="0"/>
                        <a:t>視網路連結狀況而定，連結範圍愈廣，散布的數目多</a:t>
                      </a:r>
                      <a:endParaRPr lang="zh-TW" altLang="en-US" dirty="0"/>
                    </a:p>
                  </a:txBody>
                  <a:tcPr/>
                </a:tc>
              </a:tr>
              <a:tr h="370840">
                <a:tc>
                  <a:txBody>
                    <a:bodyPr/>
                    <a:lstStyle/>
                    <a:p>
                      <a:r>
                        <a:rPr lang="zh-TW" altLang="en-US" dirty="0" smtClean="0"/>
                        <a:t>破壞能力</a:t>
                      </a:r>
                      <a:endParaRPr lang="zh-TW" altLang="en-US" dirty="0"/>
                    </a:p>
                  </a:txBody>
                  <a:tcPr/>
                </a:tc>
                <a:tc>
                  <a:txBody>
                    <a:bodyPr/>
                    <a:lstStyle/>
                    <a:p>
                      <a:r>
                        <a:rPr lang="zh-TW" altLang="en-US" dirty="0" smtClean="0"/>
                        <a:t>視寫作者而定</a:t>
                      </a:r>
                      <a:endParaRPr lang="zh-TW" altLang="en-US" dirty="0"/>
                    </a:p>
                  </a:txBody>
                  <a:tcPr/>
                </a:tc>
                <a:tc>
                  <a:txBody>
                    <a:bodyPr/>
                    <a:lstStyle/>
                    <a:p>
                      <a:r>
                        <a:rPr lang="zh-TW" altLang="en-US" dirty="0" smtClean="0"/>
                        <a:t>視寫作者而定</a:t>
                      </a:r>
                      <a:endParaRPr lang="zh-TW" altLang="en-US" dirty="0"/>
                    </a:p>
                  </a:txBody>
                  <a:tcPr/>
                </a:tc>
                <a:tc>
                  <a:txBody>
                    <a:bodyPr/>
                    <a:lstStyle/>
                    <a:p>
                      <a:r>
                        <a:rPr lang="en-US" altLang="zh-TW" dirty="0" smtClean="0"/>
                        <a:t>X</a:t>
                      </a:r>
                      <a:endParaRPr lang="zh-TW" altLang="en-US" dirty="0"/>
                    </a:p>
                  </a:txBody>
                  <a:tcPr/>
                </a:tc>
              </a:tr>
              <a:tr h="370840">
                <a:tc>
                  <a:txBody>
                    <a:bodyPr/>
                    <a:lstStyle/>
                    <a:p>
                      <a:r>
                        <a:rPr lang="zh-TW" altLang="en-US" dirty="0" smtClean="0"/>
                        <a:t>對企業的影響性</a:t>
                      </a:r>
                      <a:endParaRPr lang="zh-TW" altLang="en-US" dirty="0"/>
                    </a:p>
                  </a:txBody>
                  <a:tcPr/>
                </a:tc>
                <a:tc>
                  <a:txBody>
                    <a:bodyPr/>
                    <a:lstStyle/>
                    <a:p>
                      <a:r>
                        <a:rPr lang="zh-TW" altLang="en-US" dirty="0" smtClean="0"/>
                        <a:t>中</a:t>
                      </a:r>
                      <a:endParaRPr lang="zh-TW" altLang="en-US" dirty="0"/>
                    </a:p>
                  </a:txBody>
                  <a:tcPr/>
                </a:tc>
                <a:tc>
                  <a:txBody>
                    <a:bodyPr/>
                    <a:lstStyle/>
                    <a:p>
                      <a:r>
                        <a:rPr lang="zh-TW" altLang="en-US" dirty="0" smtClean="0"/>
                        <a:t>低</a:t>
                      </a:r>
                      <a:endParaRPr lang="zh-TW" altLang="en-US" dirty="0"/>
                    </a:p>
                  </a:txBody>
                  <a:tcPr/>
                </a:tc>
                <a:tc>
                  <a:txBody>
                    <a:bodyPr/>
                    <a:lstStyle/>
                    <a:p>
                      <a:r>
                        <a:rPr lang="zh-TW" altLang="en-US" dirty="0" smtClean="0"/>
                        <a:t>高</a:t>
                      </a:r>
                      <a:endParaRPr lang="zh-TW" altLang="en-US" dirty="0"/>
                    </a:p>
                  </a:txBody>
                  <a:tcPr/>
                </a:tc>
              </a:tr>
            </a:tbl>
          </a:graphicData>
        </a:graphic>
      </p:graphicFrame>
      <p:sp>
        <p:nvSpPr>
          <p:cNvPr id="5" name="文字方塊 4"/>
          <p:cNvSpPr txBox="1"/>
          <p:nvPr/>
        </p:nvSpPr>
        <p:spPr>
          <a:xfrm>
            <a:off x="628650" y="4597758"/>
            <a:ext cx="7886700" cy="1015663"/>
          </a:xfrm>
          <a:prstGeom prst="rect">
            <a:avLst/>
          </a:prstGeom>
          <a:noFill/>
        </p:spPr>
        <p:txBody>
          <a:bodyPr wrap="square" rtlCol="0">
            <a:spAutoFit/>
          </a:bodyPr>
          <a:lstStyle/>
          <a:p>
            <a:r>
              <a:rPr lang="zh-TW" altLang="en-US" sz="2000" dirty="0" smtClean="0">
                <a:solidFill>
                  <a:srgbClr val="C00000"/>
                </a:solidFill>
              </a:rPr>
              <a:t>表 </a:t>
            </a:r>
            <a:r>
              <a:rPr lang="en-US" altLang="zh-TW" sz="2000" dirty="0">
                <a:solidFill>
                  <a:srgbClr val="C00000"/>
                </a:solidFill>
              </a:rPr>
              <a:t>5-1</a:t>
            </a:r>
            <a:r>
              <a:rPr lang="zh-TW" altLang="en-US" sz="2000" dirty="0">
                <a:solidFill>
                  <a:srgbClr val="C00000"/>
                </a:solidFill>
              </a:rPr>
              <a:t>　惡性程式比較</a:t>
            </a:r>
            <a:r>
              <a:rPr lang="zh-TW" altLang="en-US" sz="2000" dirty="0" smtClean="0">
                <a:solidFill>
                  <a:srgbClr val="C00000"/>
                </a:solidFill>
              </a:rPr>
              <a:t>表</a:t>
            </a:r>
            <a:endParaRPr lang="en-US" altLang="zh-TW" sz="2000" dirty="0" smtClean="0">
              <a:solidFill>
                <a:srgbClr val="C00000"/>
              </a:solidFill>
            </a:endParaRPr>
          </a:p>
          <a:p>
            <a:r>
              <a:rPr lang="zh-TW" altLang="en-US" sz="2000" dirty="0" smtClean="0"/>
              <a:t>資料</a:t>
            </a:r>
            <a:r>
              <a:rPr lang="zh-TW" altLang="en-US" sz="2000" dirty="0"/>
              <a:t>來源：取自趨勢科技（</a:t>
            </a:r>
            <a:r>
              <a:rPr lang="en-US" altLang="zh-TW" sz="2000" dirty="0"/>
              <a:t>http://tw.trendmicro.com/tw/threats/vinfo/general/index.html</a:t>
            </a:r>
            <a:r>
              <a:rPr lang="zh-TW" altLang="en-US" sz="2000" dirty="0"/>
              <a:t>）</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21</a:t>
            </a:fld>
            <a:endParaRPr lang="zh-TW" altLang="en-US"/>
          </a:p>
        </p:txBody>
      </p:sp>
    </p:spTree>
    <p:extLst>
      <p:ext uri="{BB962C8B-B14F-4D97-AF65-F5344CB8AC3E}">
        <p14:creationId xmlns:p14="http://schemas.microsoft.com/office/powerpoint/2010/main" val="4022430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3192" y="998052"/>
            <a:ext cx="7886700" cy="5988676"/>
          </a:xfrm>
        </p:spPr>
        <p:txBody>
          <a:bodyPr>
            <a:noAutofit/>
          </a:bodyPr>
          <a:lstStyle/>
          <a:p>
            <a:pPr marL="457200" lvl="1" indent="0">
              <a:buNone/>
            </a:pPr>
            <a:r>
              <a:rPr lang="zh-TW" altLang="en-US" dirty="0">
                <a:solidFill>
                  <a:schemeClr val="accent5"/>
                </a:solidFill>
              </a:rPr>
              <a:t>（二）即時通訊軟體的不當</a:t>
            </a:r>
            <a:r>
              <a:rPr lang="zh-TW" altLang="en-US" dirty="0" smtClean="0">
                <a:solidFill>
                  <a:schemeClr val="accent5"/>
                </a:solidFill>
              </a:rPr>
              <a:t>資訊</a:t>
            </a:r>
            <a:endParaRPr lang="en-US" altLang="zh-TW" dirty="0" smtClean="0">
              <a:solidFill>
                <a:schemeClr val="accent5"/>
              </a:solidFill>
            </a:endParaRPr>
          </a:p>
          <a:p>
            <a:pPr lvl="1"/>
            <a:r>
              <a:rPr lang="zh-TW" altLang="en-US" dirty="0"/>
              <a:t>網路族能很便利的透過即時通訊軟體與好友進行線上對談、分享資訊，但</a:t>
            </a:r>
            <a:r>
              <a:rPr lang="zh-TW" altLang="en-US" dirty="0" smtClean="0"/>
              <a:t>很多</a:t>
            </a:r>
            <a:r>
              <a:rPr lang="zh-TW" altLang="en-US" dirty="0"/>
              <a:t>使用即時通的網路族都在不知情的狀況下中毒。例如：不小心按了朋友傳的</a:t>
            </a:r>
            <a:r>
              <a:rPr lang="zh-TW" altLang="en-US" dirty="0" smtClean="0"/>
              <a:t>不明</a:t>
            </a:r>
            <a:r>
              <a:rPr lang="zh-TW" altLang="en-US" dirty="0"/>
              <a:t>網址，造成電腦立即中毒，即時通就自動發出這些網址給正在聊天的朋友；</a:t>
            </a:r>
            <a:r>
              <a:rPr lang="zh-TW" altLang="en-US" dirty="0" smtClean="0"/>
              <a:t>這種</a:t>
            </a:r>
            <a:r>
              <a:rPr lang="zh-TW" altLang="en-US" dirty="0"/>
              <a:t>病毒會自動一直傳網址給你的好朋友，一不小心很多朋友就會按到，病毒便</a:t>
            </a:r>
            <a:r>
              <a:rPr lang="zh-TW" altLang="en-US" dirty="0" smtClean="0"/>
              <a:t>快速</a:t>
            </a:r>
            <a:r>
              <a:rPr lang="zh-TW" altLang="en-US" dirty="0"/>
              <a:t>散播開來，造成慘重的災情。</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22</a:t>
            </a:fld>
            <a:endParaRPr lang="zh-TW" altLang="en-US"/>
          </a:p>
        </p:txBody>
      </p:sp>
    </p:spTree>
    <p:extLst>
      <p:ext uri="{BB962C8B-B14F-4D97-AF65-F5344CB8AC3E}">
        <p14:creationId xmlns:p14="http://schemas.microsoft.com/office/powerpoint/2010/main" val="293672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1" y="1225058"/>
            <a:ext cx="7886700" cy="5533019"/>
          </a:xfrm>
        </p:spPr>
        <p:txBody>
          <a:bodyPr/>
          <a:lstStyle/>
          <a:p>
            <a:pPr lvl="1"/>
            <a:r>
              <a:rPr lang="zh-TW" altLang="en-US" dirty="0"/>
              <a:t>某些不明的網址會仿製成入口網站的登入頁面，並要求輸入個人帳號及</a:t>
            </a:r>
            <a:r>
              <a:rPr lang="zh-TW" altLang="en-US" dirty="0" smtClean="0"/>
              <a:t>密碼</a:t>
            </a:r>
            <a:r>
              <a:rPr lang="zh-TW" altLang="en-US" dirty="0"/>
              <a:t>，因為仿製的頁面與知名大站很像，使用者在輕忽的情況之下，很容易直接</a:t>
            </a:r>
            <a:r>
              <a:rPr lang="zh-TW" altLang="en-US" dirty="0" smtClean="0"/>
              <a:t>輸入</a:t>
            </a:r>
            <a:r>
              <a:rPr lang="zh-TW" altLang="en-US" dirty="0"/>
              <a:t>個人帳戶和密碼資料，導致資料被盜用，結果變成網路犯罪的工具。</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23</a:t>
            </a:fld>
            <a:endParaRPr lang="zh-TW" altLang="en-US"/>
          </a:p>
        </p:txBody>
      </p:sp>
    </p:spTree>
    <p:extLst>
      <p:ext uri="{BB962C8B-B14F-4D97-AF65-F5344CB8AC3E}">
        <p14:creationId xmlns:p14="http://schemas.microsoft.com/office/powerpoint/2010/main" val="3731947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955444"/>
            <a:ext cx="7886700" cy="5623171"/>
          </a:xfrm>
        </p:spPr>
        <p:txBody>
          <a:bodyPr/>
          <a:lstStyle/>
          <a:p>
            <a:pPr marL="457200" lvl="1" indent="0">
              <a:buNone/>
            </a:pPr>
            <a:r>
              <a:rPr lang="zh-TW" altLang="en-US" dirty="0">
                <a:solidFill>
                  <a:schemeClr val="accent5"/>
                </a:solidFill>
              </a:rPr>
              <a:t>（三）垃圾郵件（</a:t>
            </a:r>
            <a:r>
              <a:rPr lang="en-US" altLang="zh-TW" dirty="0">
                <a:solidFill>
                  <a:schemeClr val="accent5"/>
                </a:solidFill>
              </a:rPr>
              <a:t>Spam Mail</a:t>
            </a:r>
            <a:r>
              <a:rPr lang="zh-TW" altLang="en-US" dirty="0" smtClean="0">
                <a:solidFill>
                  <a:schemeClr val="accent5"/>
                </a:solidFill>
              </a:rPr>
              <a:t>）</a:t>
            </a:r>
            <a:endParaRPr lang="en-US" altLang="zh-TW" dirty="0" smtClean="0">
              <a:solidFill>
                <a:schemeClr val="accent5"/>
              </a:solidFill>
            </a:endParaRPr>
          </a:p>
          <a:p>
            <a:pPr lvl="1"/>
            <a:r>
              <a:rPr lang="zh-TW" altLang="en-US" dirty="0"/>
              <a:t>根據世界知名的網路及軟體安全業者賽門鐵克公司</a:t>
            </a:r>
            <a:r>
              <a:rPr lang="en-US" altLang="zh-TW" dirty="0"/>
              <a:t>2009 </a:t>
            </a:r>
            <a:r>
              <a:rPr lang="zh-TW" altLang="en-US" dirty="0"/>
              <a:t>年</a:t>
            </a:r>
            <a:r>
              <a:rPr lang="en-US" altLang="zh-TW" dirty="0"/>
              <a:t>2 </a:t>
            </a:r>
            <a:r>
              <a:rPr lang="zh-TW" altLang="en-US" dirty="0"/>
              <a:t>月公布的報告</a:t>
            </a:r>
            <a:r>
              <a:rPr lang="zh-TW" altLang="en-US" dirty="0" smtClean="0"/>
              <a:t>，臺灣</a:t>
            </a:r>
            <a:r>
              <a:rPr lang="zh-TW" altLang="en-US" dirty="0"/>
              <a:t>被列為全球第</a:t>
            </a:r>
            <a:r>
              <a:rPr lang="en-US" altLang="zh-TW" dirty="0"/>
              <a:t>9 </a:t>
            </a:r>
            <a:r>
              <a:rPr lang="zh-TW" altLang="en-US" dirty="0"/>
              <a:t>大發出垃圾郵件的國家；根據統計，臺灣一年有</a:t>
            </a:r>
            <a:r>
              <a:rPr lang="en-US" altLang="zh-TW" dirty="0"/>
              <a:t>1053 </a:t>
            </a:r>
            <a:r>
              <a:rPr lang="zh-TW" altLang="en-US" dirty="0"/>
              <a:t>億封</a:t>
            </a:r>
            <a:r>
              <a:rPr lang="zh-TW" altLang="en-US" dirty="0" smtClean="0"/>
              <a:t>垃圾郵件</a:t>
            </a:r>
            <a:r>
              <a:rPr lang="zh-TW" altLang="en-US" dirty="0"/>
              <a:t>在網路流竄，平均每人每天收到</a:t>
            </a:r>
            <a:r>
              <a:rPr lang="en-US" altLang="zh-TW" dirty="0"/>
              <a:t>29 </a:t>
            </a:r>
            <a:r>
              <a:rPr lang="zh-TW" altLang="en-US" dirty="0"/>
              <a:t>封，光是刪除垃圾信件這個動作，一年</a:t>
            </a:r>
            <a:r>
              <a:rPr lang="zh-TW" altLang="en-US" dirty="0" smtClean="0"/>
              <a:t>下來會</a:t>
            </a:r>
            <a:r>
              <a:rPr lang="zh-TW" altLang="en-US" dirty="0"/>
              <a:t>讓民眾浪費</a:t>
            </a:r>
            <a:r>
              <a:rPr lang="en-US" altLang="zh-TW" dirty="0"/>
              <a:t>30 </a:t>
            </a:r>
            <a:r>
              <a:rPr lang="zh-TW" altLang="en-US" dirty="0"/>
              <a:t>個小時，可見目前對於網路使用者而言，垃圾郵件是非常的泛濫。</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24</a:t>
            </a:fld>
            <a:endParaRPr lang="zh-TW" altLang="en-US"/>
          </a:p>
        </p:txBody>
      </p:sp>
    </p:spTree>
    <p:extLst>
      <p:ext uri="{BB962C8B-B14F-4D97-AF65-F5344CB8AC3E}">
        <p14:creationId xmlns:p14="http://schemas.microsoft.com/office/powerpoint/2010/main" val="2253131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3" y="1178356"/>
            <a:ext cx="7886700" cy="5468625"/>
          </a:xfrm>
        </p:spPr>
        <p:txBody>
          <a:bodyPr>
            <a:normAutofit/>
          </a:bodyPr>
          <a:lstStyle/>
          <a:p>
            <a:pPr lvl="1"/>
            <a:r>
              <a:rPr lang="zh-TW" altLang="en-US" dirty="0"/>
              <a:t>一般所稱的垃圾郵件是將一份內容相同的電子郵件，未經收信人許可就大量</a:t>
            </a:r>
            <a:r>
              <a:rPr lang="zh-TW" altLang="en-US" dirty="0" smtClean="0"/>
              <a:t>寄給不同</a:t>
            </a:r>
            <a:r>
              <a:rPr lang="zh-TW" altLang="en-US" dirty="0"/>
              <a:t>的人，郵件內容多數是與收信人不相干的商業廣告。另一種垃圾郵件為大量轉寄</a:t>
            </a:r>
            <a:r>
              <a:rPr lang="zh-TW" altLang="en-US" dirty="0" smtClean="0"/>
              <a:t>未經</a:t>
            </a:r>
            <a:r>
              <a:rPr lang="zh-TW" altLang="en-US" dirty="0"/>
              <a:t>篩選或處理的信件給通訊錄中的郵件群組，通常是你的親朋好友。垃圾郵件並不</a:t>
            </a:r>
            <a:r>
              <a:rPr lang="zh-TW" altLang="en-US" dirty="0" smtClean="0"/>
              <a:t>侷限於</a:t>
            </a:r>
            <a:r>
              <a:rPr lang="zh-TW" altLang="en-US" dirty="0"/>
              <a:t>一般網際網路上的郵件，已擴及無線通訊中的短訊或簡訊。由於同時寄發大量郵件</a:t>
            </a:r>
            <a:r>
              <a:rPr lang="zh-TW" altLang="en-US" dirty="0" smtClean="0"/>
              <a:t>，常</a:t>
            </a:r>
            <a:r>
              <a:rPr lang="zh-TW" altLang="en-US" dirty="0"/>
              <a:t>造成網路壅塞、郵件伺服主機負擔過重，收信人需花費金錢、時間去收這些垃圾郵件。</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25</a:t>
            </a:fld>
            <a:endParaRPr lang="zh-TW" altLang="en-US"/>
          </a:p>
        </p:txBody>
      </p:sp>
    </p:spTree>
    <p:extLst>
      <p:ext uri="{BB962C8B-B14F-4D97-AF65-F5344CB8AC3E}">
        <p14:creationId xmlns:p14="http://schemas.microsoft.com/office/powerpoint/2010/main" val="40546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3" y="976868"/>
            <a:ext cx="7886700" cy="5610293"/>
          </a:xfrm>
        </p:spPr>
        <p:txBody>
          <a:bodyPr>
            <a:normAutofit/>
          </a:bodyPr>
          <a:lstStyle/>
          <a:p>
            <a:pPr marL="457200" lvl="1" indent="0">
              <a:buNone/>
            </a:pPr>
            <a:r>
              <a:rPr lang="zh-TW" altLang="en-US" dirty="0">
                <a:solidFill>
                  <a:schemeClr val="accent5"/>
                </a:solidFill>
              </a:rPr>
              <a:t>（四）社交工程（</a:t>
            </a:r>
            <a:r>
              <a:rPr lang="en-US" altLang="zh-TW" dirty="0">
                <a:solidFill>
                  <a:schemeClr val="accent5"/>
                </a:solidFill>
              </a:rPr>
              <a:t>Social Engineering</a:t>
            </a:r>
            <a:r>
              <a:rPr lang="zh-TW" altLang="en-US" dirty="0" smtClean="0">
                <a:solidFill>
                  <a:schemeClr val="accent5"/>
                </a:solidFill>
              </a:rPr>
              <a:t>）</a:t>
            </a:r>
            <a:endParaRPr lang="en-US" altLang="zh-TW" dirty="0" smtClean="0">
              <a:solidFill>
                <a:schemeClr val="accent5"/>
              </a:solidFill>
            </a:endParaRPr>
          </a:p>
          <a:p>
            <a:pPr lvl="1"/>
            <a:r>
              <a:rPr lang="zh-TW" altLang="en-US" dirty="0"/>
              <a:t>係利用人性弱點，應用簡單的溝通和欺騙技倆，以獲取帳號、通行碼、</a:t>
            </a:r>
            <a:r>
              <a:rPr lang="zh-TW" altLang="en-US" dirty="0" smtClean="0"/>
              <a:t>身分證</a:t>
            </a:r>
            <a:r>
              <a:rPr lang="zh-TW" altLang="en-US" dirty="0"/>
              <a:t>統一編號或其他機敏資料，來突破資通安全防護，遂行其非法的存取、破壞</a:t>
            </a:r>
            <a:r>
              <a:rPr lang="zh-TW" altLang="en-US" dirty="0" smtClean="0"/>
              <a:t>行為</a:t>
            </a:r>
            <a:r>
              <a:rPr lang="zh-TW" altLang="en-US" dirty="0"/>
              <a:t>，一般專門指不用程式即可獲取帳號、密碼、信用卡密碼、身分證統一編號</a:t>
            </a:r>
            <a:r>
              <a:rPr lang="zh-TW" altLang="en-US" dirty="0" smtClean="0"/>
              <a:t>、姓名</a:t>
            </a:r>
            <a:r>
              <a:rPr lang="zh-TW" altLang="en-US" dirty="0"/>
              <a:t>、地址或其他可確認身分或機密資料的方法，這些方法多半是使用與人</a:t>
            </a:r>
            <a:r>
              <a:rPr lang="zh-TW" altLang="en-US" dirty="0" smtClean="0"/>
              <a:t>互動的</a:t>
            </a:r>
            <a:r>
              <a:rPr lang="zh-TW" altLang="en-US" dirty="0"/>
              <a:t>技巧。</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26</a:t>
            </a:fld>
            <a:endParaRPr lang="zh-TW" altLang="en-US"/>
          </a:p>
        </p:txBody>
      </p:sp>
    </p:spTree>
    <p:extLst>
      <p:ext uri="{BB962C8B-B14F-4D97-AF65-F5344CB8AC3E}">
        <p14:creationId xmlns:p14="http://schemas.microsoft.com/office/powerpoint/2010/main" val="1291021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68830" y="971692"/>
            <a:ext cx="7886700" cy="6342844"/>
          </a:xfrm>
        </p:spPr>
        <p:txBody>
          <a:bodyPr>
            <a:noAutofit/>
          </a:bodyPr>
          <a:lstStyle/>
          <a:p>
            <a:pPr marL="457200" lvl="1" indent="0">
              <a:buNone/>
            </a:pPr>
            <a:r>
              <a:rPr lang="zh-TW" altLang="en-US" dirty="0">
                <a:solidFill>
                  <a:srgbClr val="FF0000"/>
                </a:solidFill>
              </a:rPr>
              <a:t>社交工程的攻擊方式如下：</a:t>
            </a:r>
            <a:endParaRPr lang="en-US" altLang="zh-TW" dirty="0">
              <a:solidFill>
                <a:srgbClr val="FF0000"/>
              </a:solidFill>
            </a:endParaRPr>
          </a:p>
          <a:p>
            <a:pPr marL="914400" lvl="1" indent="-457200">
              <a:buFont typeface="+mj-lt"/>
              <a:buAutoNum type="arabicPeriod"/>
            </a:pPr>
            <a:r>
              <a:rPr lang="zh-TW" altLang="en-US" dirty="0" smtClean="0"/>
              <a:t>利用</a:t>
            </a:r>
            <a:r>
              <a:rPr lang="zh-TW" altLang="en-US" dirty="0"/>
              <a:t>電話佯裝資訊人員，騙取帳號及通行碼。</a:t>
            </a:r>
          </a:p>
          <a:p>
            <a:pPr marL="914400" lvl="1" indent="-457200">
              <a:buFont typeface="+mj-lt"/>
              <a:buAutoNum type="arabicPeriod"/>
            </a:pPr>
            <a:r>
              <a:rPr lang="zh-TW" altLang="en-US" dirty="0" smtClean="0"/>
              <a:t>偽裝</a:t>
            </a:r>
            <a:r>
              <a:rPr lang="zh-TW" altLang="en-US" dirty="0"/>
              <a:t>委外廠商之維護人員或上級單位人員，乘機騙取帳號及通行碼。</a:t>
            </a:r>
          </a:p>
          <a:p>
            <a:pPr marL="914400" lvl="1" indent="-457200">
              <a:buFont typeface="+mj-lt"/>
              <a:buAutoNum type="arabicPeriod"/>
            </a:pPr>
            <a:r>
              <a:rPr lang="zh-TW" altLang="en-US" dirty="0" smtClean="0"/>
              <a:t>利用</a:t>
            </a:r>
            <a:r>
              <a:rPr lang="zh-TW" altLang="en-US" dirty="0"/>
              <a:t>電子郵件誘騙使用者登入偽裝之網站以騙取帳號及通行碼，如網路釣魚。</a:t>
            </a:r>
          </a:p>
          <a:p>
            <a:pPr marL="914400" lvl="1" indent="-457200">
              <a:buFont typeface="+mj-lt"/>
              <a:buAutoNum type="arabicPeriod"/>
            </a:pPr>
            <a:r>
              <a:rPr lang="zh-TW" altLang="en-US" dirty="0" smtClean="0"/>
              <a:t>利用</a:t>
            </a:r>
            <a:r>
              <a:rPr lang="zh-TW" altLang="en-US" dirty="0"/>
              <a:t>電子郵件誘騙使用者開啟檔案、圖片，以植入惡意程式、暗中收集機敏性資料。</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27</a:t>
            </a:fld>
            <a:endParaRPr lang="zh-TW" altLang="en-US"/>
          </a:p>
        </p:txBody>
      </p:sp>
    </p:spTree>
    <p:extLst>
      <p:ext uri="{BB962C8B-B14F-4D97-AF65-F5344CB8AC3E}">
        <p14:creationId xmlns:p14="http://schemas.microsoft.com/office/powerpoint/2010/main" val="3591963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6" y="1118919"/>
            <a:ext cx="7886700" cy="5739081"/>
          </a:xfrm>
        </p:spPr>
        <p:txBody>
          <a:bodyPr>
            <a:normAutofit/>
          </a:bodyPr>
          <a:lstStyle/>
          <a:p>
            <a:pPr marL="914400" lvl="1" indent="-457200">
              <a:buFont typeface="+mj-lt"/>
              <a:buAutoNum type="arabicPeriod" startAt="5"/>
            </a:pPr>
            <a:r>
              <a:rPr lang="zh-TW" altLang="en-US" dirty="0" smtClean="0"/>
              <a:t>利用</a:t>
            </a:r>
            <a:r>
              <a:rPr lang="zh-TW" altLang="en-US" dirty="0"/>
              <a:t>提供工具、檔案、圖片為幌子，誘騙使用者下載，如偽裝的修補程式</a:t>
            </a:r>
            <a:r>
              <a:rPr lang="zh-TW" altLang="en-US" dirty="0" smtClean="0"/>
              <a:t>、</a:t>
            </a:r>
            <a:r>
              <a:rPr lang="en-US" altLang="zh-TW" dirty="0" smtClean="0"/>
              <a:t>p2p </a:t>
            </a:r>
            <a:r>
              <a:rPr lang="zh-TW" altLang="en-US" dirty="0"/>
              <a:t>下載軟體、工具軟體等，乘機植入惡意程式、暗中收集機敏性資料。</a:t>
            </a:r>
          </a:p>
          <a:p>
            <a:pPr marL="914400" lvl="1" indent="-457200">
              <a:buFont typeface="+mj-lt"/>
              <a:buAutoNum type="arabicPeriod" startAt="5"/>
            </a:pPr>
            <a:r>
              <a:rPr lang="zh-TW" altLang="en-US" dirty="0" smtClean="0"/>
              <a:t>利用</a:t>
            </a:r>
            <a:r>
              <a:rPr lang="zh-TW" altLang="en-US" dirty="0"/>
              <a:t>即時通訊軟體（如</a:t>
            </a:r>
            <a:r>
              <a:rPr lang="en-US" altLang="zh-TW" dirty="0"/>
              <a:t>Skype</a:t>
            </a:r>
            <a:r>
              <a:rPr lang="zh-TW" altLang="en-US" dirty="0"/>
              <a:t>），偽裝親友來訊，誘騙點選來訊中之連結後中毒。</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28</a:t>
            </a:fld>
            <a:endParaRPr lang="zh-TW" altLang="en-US"/>
          </a:p>
        </p:txBody>
      </p:sp>
    </p:spTree>
    <p:extLst>
      <p:ext uri="{BB962C8B-B14F-4D97-AF65-F5344CB8AC3E}">
        <p14:creationId xmlns:p14="http://schemas.microsoft.com/office/powerpoint/2010/main" val="1210192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44710"/>
            <a:ext cx="7886700" cy="5545898"/>
          </a:xfrm>
        </p:spPr>
        <p:txBody>
          <a:bodyPr/>
          <a:lstStyle/>
          <a:p>
            <a:pPr marL="457200" lvl="1" indent="0">
              <a:buNone/>
            </a:pPr>
            <a:r>
              <a:rPr lang="zh-TW" altLang="en-US" dirty="0">
                <a:solidFill>
                  <a:schemeClr val="accent5"/>
                </a:solidFill>
              </a:rPr>
              <a:t>（五）資料</a:t>
            </a:r>
            <a:r>
              <a:rPr lang="zh-TW" altLang="en-US" dirty="0" smtClean="0">
                <a:solidFill>
                  <a:schemeClr val="accent5"/>
                </a:solidFill>
              </a:rPr>
              <a:t>拼圖</a:t>
            </a:r>
            <a:endParaRPr lang="en-US" altLang="zh-TW" dirty="0" smtClean="0">
              <a:solidFill>
                <a:schemeClr val="accent5"/>
              </a:solidFill>
            </a:endParaRPr>
          </a:p>
          <a:p>
            <a:pPr lvl="1"/>
            <a:r>
              <a:rPr lang="zh-TW" altLang="en-US" dirty="0" smtClean="0"/>
              <a:t>又稱懶人密碼，所謂資料拼圖，即是將不同來源取得的個人資料比對後，拼湊出完整的資料，再利用一般民眾喜歡用生日、電話號碼等特殊數字作為</a:t>
            </a:r>
            <a:r>
              <a:rPr lang="zh-TW" altLang="en-US" dirty="0"/>
              <a:t>密碼的習慣，直接上網「測試」各種可能的帳號密碼組合。一旦成功，即可以合法的</a:t>
            </a:r>
            <a:r>
              <a:rPr lang="zh-TW" altLang="en-US" dirty="0" smtClean="0"/>
              <a:t>身分</a:t>
            </a:r>
            <a:r>
              <a:rPr lang="zh-TW" altLang="en-US" dirty="0"/>
              <a:t>登入使用者帳號，直接觀看使用者的個人資料與各種記錄，讓資料更完整。</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29</a:t>
            </a:fld>
            <a:endParaRPr lang="zh-TW" altLang="en-US"/>
          </a:p>
        </p:txBody>
      </p:sp>
    </p:spTree>
    <p:extLst>
      <p:ext uri="{BB962C8B-B14F-4D97-AF65-F5344CB8AC3E}">
        <p14:creationId xmlns:p14="http://schemas.microsoft.com/office/powerpoint/2010/main" val="133259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28650" y="1867437"/>
            <a:ext cx="7886700" cy="3833007"/>
          </a:xfrm>
        </p:spPr>
        <p:txBody>
          <a:bodyPr>
            <a:noAutofit/>
          </a:bodyPr>
          <a:lstStyle/>
          <a:p>
            <a:r>
              <a:rPr lang="zh-TW" altLang="en-US" dirty="0" smtClean="0">
                <a:latin typeface="標楷體" pitchFamily="65" charset="-120"/>
                <a:ea typeface="標楷體" pitchFamily="65" charset="-120"/>
              </a:rPr>
              <a:t>七夕</a:t>
            </a:r>
            <a:r>
              <a:rPr lang="zh-TW" altLang="en-US" dirty="0">
                <a:latin typeface="標楷體" pitchFamily="65" charset="-120"/>
                <a:ea typeface="標楷體" pitchFamily="65" charset="-120"/>
              </a:rPr>
              <a:t>情人節來臨之際，鐵扇公主想上網購買花卉送給夫君牛魔王，</a:t>
            </a:r>
            <a:r>
              <a:rPr lang="zh-TW" altLang="en-US" dirty="0" smtClean="0">
                <a:latin typeface="標楷體" pitchFamily="65" charset="-120"/>
                <a:ea typeface="標楷體" pitchFamily="65" charset="-120"/>
              </a:rPr>
              <a:t>沒想到</a:t>
            </a:r>
            <a:r>
              <a:rPr lang="zh-TW" altLang="en-US" dirty="0">
                <a:latin typeface="標楷體" pitchFamily="65" charset="-120"/>
                <a:ea typeface="標楷體" pitchFamily="65" charset="-120"/>
              </a:rPr>
              <a:t>當他點開廣告信件，並安裝了建議的程式後，電腦突然關機無法</a:t>
            </a:r>
            <a:r>
              <a:rPr lang="zh-TW" altLang="en-US" dirty="0" smtClean="0">
                <a:latin typeface="標楷體" pitchFamily="65" charset="-120"/>
                <a:ea typeface="標楷體" pitchFamily="65" charset="-120"/>
              </a:rPr>
              <a:t>動彈了</a:t>
            </a:r>
            <a:r>
              <a:rPr lang="zh-TW" altLang="en-US" dirty="0">
                <a:latin typeface="標楷體" pitchFamily="65" charset="-120"/>
                <a:ea typeface="標楷體" pitchFamily="65" charset="-120"/>
              </a:rPr>
              <a:t>，他焦急地哭了起來</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p:txBody>
      </p:sp>
      <p:sp>
        <p:nvSpPr>
          <p:cNvPr id="3" name="標題 2"/>
          <p:cNvSpPr>
            <a:spLocks noGrp="1"/>
          </p:cNvSpPr>
          <p:nvPr>
            <p:ph type="title"/>
          </p:nvPr>
        </p:nvSpPr>
        <p:spPr>
          <a:xfrm>
            <a:off x="628650" y="484766"/>
            <a:ext cx="7886700" cy="1325563"/>
          </a:xfrm>
        </p:spPr>
        <p:txBody>
          <a:bodyPr/>
          <a:lstStyle/>
          <a:p>
            <a:r>
              <a:rPr lang="zh-TW" altLang="en-US" dirty="0" smtClean="0"/>
              <a:t>故事緣起</a:t>
            </a:r>
            <a:r>
              <a:rPr lang="en-US" altLang="zh-TW" dirty="0" smtClean="0"/>
              <a:t>…(1/3)</a:t>
            </a:r>
            <a:endParaRPr lang="zh-TW" altLang="en-US"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3</a:t>
            </a:fld>
            <a:endParaRPr lang="zh-TW" altLang="en-US"/>
          </a:p>
        </p:txBody>
      </p:sp>
    </p:spTree>
    <p:extLst>
      <p:ext uri="{BB962C8B-B14F-4D97-AF65-F5344CB8AC3E}">
        <p14:creationId xmlns:p14="http://schemas.microsoft.com/office/powerpoint/2010/main" val="4037200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1468" y="873477"/>
            <a:ext cx="7886700" cy="5571656"/>
          </a:xfrm>
        </p:spPr>
        <p:txBody>
          <a:bodyPr>
            <a:noAutofit/>
          </a:bodyPr>
          <a:lstStyle/>
          <a:p>
            <a:pPr marL="457200" lvl="1" indent="0">
              <a:buNone/>
            </a:pPr>
            <a:r>
              <a:rPr lang="zh-TW" altLang="en-US" dirty="0">
                <a:solidFill>
                  <a:schemeClr val="accent5"/>
                </a:solidFill>
              </a:rPr>
              <a:t>（六）網路</a:t>
            </a:r>
            <a:r>
              <a:rPr lang="zh-TW" altLang="en-US" dirty="0" smtClean="0">
                <a:solidFill>
                  <a:schemeClr val="accent5"/>
                </a:solidFill>
              </a:rPr>
              <a:t>誹謗</a:t>
            </a:r>
            <a:endParaRPr lang="en-US" altLang="zh-TW" dirty="0" smtClean="0">
              <a:solidFill>
                <a:schemeClr val="accent5"/>
              </a:solidFill>
            </a:endParaRPr>
          </a:p>
          <a:p>
            <a:pPr lvl="1"/>
            <a:r>
              <a:rPr lang="zh-TW" altLang="en-US" dirty="0"/>
              <a:t>有關「網路誹謗」之定義為：凡意圖透過電子郵件、個人部落格、 </a:t>
            </a:r>
            <a:r>
              <a:rPr lang="en-US" altLang="zh-TW" dirty="0"/>
              <a:t>BBS </a:t>
            </a:r>
            <a:r>
              <a:rPr lang="zh-TW" altLang="en-US" dirty="0" smtClean="0"/>
              <a:t>討論區</a:t>
            </a:r>
            <a:r>
              <a:rPr lang="zh-TW" altLang="en-US" dirty="0"/>
              <a:t>、聊天室、留言版等發表不當或惡意中傷的言論，而構成當事人名譽毀損</a:t>
            </a:r>
            <a:r>
              <a:rPr lang="zh-TW" altLang="en-US" dirty="0" smtClean="0"/>
              <a:t>及身心</a:t>
            </a:r>
            <a:r>
              <a:rPr lang="zh-TW" altLang="en-US" dirty="0"/>
              <a:t>受創，稱為「網路誹謗」</a:t>
            </a:r>
            <a:r>
              <a:rPr lang="zh-TW" altLang="en-US" dirty="0" smtClean="0"/>
              <a:t>。</a:t>
            </a:r>
            <a:endParaRPr lang="en-US" altLang="zh-TW" dirty="0" smtClean="0"/>
          </a:p>
          <a:p>
            <a:pPr lvl="1"/>
            <a:r>
              <a:rPr lang="zh-TW" altLang="en-US" dirty="0"/>
              <a:t>網路誹謗因為匿名的特性，沒有人知道真實的身分而更加猖獗，若真的要</a:t>
            </a:r>
            <a:r>
              <a:rPr lang="zh-TW" altLang="en-US" dirty="0" smtClean="0"/>
              <a:t>訴諸</a:t>
            </a:r>
            <a:r>
              <a:rPr lang="zh-TW" altLang="en-US" dirty="0"/>
              <a:t>法律行動，需要透過網路警察，以追查</a:t>
            </a:r>
            <a:r>
              <a:rPr lang="en-US" altLang="zh-TW" dirty="0"/>
              <a:t>IP </a:t>
            </a:r>
            <a:r>
              <a:rPr lang="zh-TW" altLang="en-US" dirty="0"/>
              <a:t>的方式設法找到真凶。</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30</a:t>
            </a:fld>
            <a:endParaRPr lang="zh-TW" altLang="en-US"/>
          </a:p>
        </p:txBody>
      </p:sp>
    </p:spTree>
    <p:extLst>
      <p:ext uri="{BB962C8B-B14F-4D97-AF65-F5344CB8AC3E}">
        <p14:creationId xmlns:p14="http://schemas.microsoft.com/office/powerpoint/2010/main" val="1019792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5" y="857589"/>
            <a:ext cx="7886700" cy="5391350"/>
          </a:xfrm>
        </p:spPr>
        <p:txBody>
          <a:bodyPr>
            <a:noAutofit/>
          </a:bodyPr>
          <a:lstStyle/>
          <a:p>
            <a:pPr marL="457200" lvl="1" indent="0">
              <a:buNone/>
            </a:pPr>
            <a:r>
              <a:rPr lang="zh-TW" altLang="en-US" dirty="0">
                <a:solidFill>
                  <a:schemeClr val="accent5"/>
                </a:solidFill>
              </a:rPr>
              <a:t>（七）網路霸凌（</a:t>
            </a:r>
            <a:r>
              <a:rPr lang="en-US" altLang="zh-TW" dirty="0">
                <a:solidFill>
                  <a:schemeClr val="accent5"/>
                </a:solidFill>
              </a:rPr>
              <a:t>Cyber bullying</a:t>
            </a:r>
            <a:r>
              <a:rPr lang="zh-TW" altLang="en-US" dirty="0" smtClean="0">
                <a:solidFill>
                  <a:schemeClr val="accent5"/>
                </a:solidFill>
              </a:rPr>
              <a:t>）</a:t>
            </a:r>
            <a:endParaRPr lang="en-US" altLang="zh-TW" dirty="0" smtClean="0">
              <a:solidFill>
                <a:schemeClr val="accent5"/>
              </a:solidFill>
            </a:endParaRPr>
          </a:p>
          <a:p>
            <a:pPr lvl="1"/>
            <a:r>
              <a:rPr lang="zh-TW" altLang="en-US" dirty="0"/>
              <a:t>近來網路霸凌的事件頻傳，網路霸凌是指施暴者使用資訊和傳播科技，譬如</a:t>
            </a:r>
            <a:r>
              <a:rPr lang="zh-TW" altLang="en-US" dirty="0" smtClean="0"/>
              <a:t>：</a:t>
            </a:r>
            <a:r>
              <a:rPr lang="en-US" altLang="zh-TW" dirty="0" smtClean="0"/>
              <a:t>e-mail</a:t>
            </a:r>
            <a:r>
              <a:rPr lang="zh-TW" altLang="en-US" dirty="0"/>
              <a:t>、手機和網頁文字訊息、即時訊息、個人網頁、部落格、線上遊戲和線</a:t>
            </a:r>
            <a:r>
              <a:rPr lang="zh-TW" altLang="en-US" dirty="0" smtClean="0"/>
              <a:t>上個人</a:t>
            </a:r>
            <a:r>
              <a:rPr lang="zh-TW" altLang="en-US" dirty="0"/>
              <a:t>投票網站等，去支持企圖傷害他人的個人或團體其刻意的、重複的和惡意</a:t>
            </a:r>
            <a:r>
              <a:rPr lang="zh-TW" altLang="en-US" dirty="0" smtClean="0"/>
              <a:t>的行為。</a:t>
            </a:r>
            <a:endParaRPr lang="en-US" altLang="zh-TW" dirty="0" smtClean="0"/>
          </a:p>
          <a:p>
            <a:pPr lvl="1"/>
            <a:r>
              <a:rPr lang="zh-TW" altLang="en-US" dirty="0"/>
              <a:t>霸凌行為會使受害者產生長期的情感和行為上的問題，譬如：孤單、沮喪</a:t>
            </a:r>
            <a:r>
              <a:rPr lang="zh-TW" altLang="en-US" dirty="0" smtClean="0"/>
              <a:t>、焦慮</a:t>
            </a:r>
            <a:r>
              <a:rPr lang="zh-TW" altLang="en-US" dirty="0"/>
              <a:t>，導致低度自信感和情緒低潮，甚至有自殺的可能，隨著網路的普及與</a:t>
            </a:r>
            <a:r>
              <a:rPr lang="zh-TW" altLang="en-US" dirty="0" smtClean="0"/>
              <a:t>青少年</a:t>
            </a:r>
            <a:r>
              <a:rPr lang="zh-TW" altLang="en-US" dirty="0"/>
              <a:t>法律知識不足，使網路霸凌成為新興的校園問題。</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31</a:t>
            </a:fld>
            <a:endParaRPr lang="zh-TW" altLang="en-US"/>
          </a:p>
        </p:txBody>
      </p:sp>
    </p:spTree>
    <p:extLst>
      <p:ext uri="{BB962C8B-B14F-4D97-AF65-F5344CB8AC3E}">
        <p14:creationId xmlns:p14="http://schemas.microsoft.com/office/powerpoint/2010/main" val="2663329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1529" y="740716"/>
            <a:ext cx="7886700" cy="5442867"/>
          </a:xfrm>
        </p:spPr>
        <p:txBody>
          <a:bodyPr/>
          <a:lstStyle/>
          <a:p>
            <a:pPr marL="457200" lvl="1" indent="0">
              <a:buNone/>
            </a:pPr>
            <a:r>
              <a:rPr lang="zh-TW" altLang="en-US" dirty="0">
                <a:solidFill>
                  <a:schemeClr val="accent5"/>
                </a:solidFill>
              </a:rPr>
              <a:t>（八）個人</a:t>
            </a:r>
            <a:r>
              <a:rPr lang="zh-TW" altLang="en-US" dirty="0" smtClean="0">
                <a:solidFill>
                  <a:schemeClr val="accent5"/>
                </a:solidFill>
              </a:rPr>
              <a:t>資料</a:t>
            </a:r>
            <a:endParaRPr lang="en-US" altLang="zh-TW" dirty="0" smtClean="0">
              <a:solidFill>
                <a:schemeClr val="accent5"/>
              </a:solidFill>
            </a:endParaRPr>
          </a:p>
          <a:p>
            <a:pPr lvl="1"/>
            <a:r>
              <a:rPr lang="en-US" altLang="zh-TW" dirty="0" smtClean="0"/>
              <a:t>1.</a:t>
            </a:r>
            <a:r>
              <a:rPr lang="zh-TW" altLang="en-US" dirty="0" smtClean="0"/>
              <a:t> 什麼</a:t>
            </a:r>
            <a:r>
              <a:rPr lang="zh-TW" altLang="en-US" dirty="0"/>
              <a:t>是個人資料？個人資料是一種可以讓大家更加了解我的資訊： </a:t>
            </a:r>
            <a:endParaRPr lang="en-US" altLang="zh-TW" dirty="0" smtClean="0"/>
          </a:p>
          <a:p>
            <a:pPr marL="0" indent="0">
              <a:buNone/>
            </a:pPr>
            <a:endParaRPr lang="zh-TW" altLang="en-US" dirty="0"/>
          </a:p>
        </p:txBody>
      </p:sp>
      <p:pic>
        <p:nvPicPr>
          <p:cNvPr id="4" name="圖片 3"/>
          <p:cNvPicPr>
            <a:picLocks noChangeAspect="1"/>
          </p:cNvPicPr>
          <p:nvPr/>
        </p:nvPicPr>
        <p:blipFill>
          <a:blip r:embed="rId2"/>
          <a:stretch>
            <a:fillRect/>
          </a:stretch>
        </p:blipFill>
        <p:spPr>
          <a:xfrm>
            <a:off x="1168891" y="2662174"/>
            <a:ext cx="7030915" cy="4016365"/>
          </a:xfrm>
          <a:prstGeom prst="rect">
            <a:avLst/>
          </a:prstGeom>
        </p:spPr>
      </p:pic>
      <p:sp>
        <p:nvSpPr>
          <p:cNvPr id="3" name="投影片編號版面配置區 2"/>
          <p:cNvSpPr>
            <a:spLocks noGrp="1"/>
          </p:cNvSpPr>
          <p:nvPr>
            <p:ph type="sldNum" sz="quarter" idx="12"/>
          </p:nvPr>
        </p:nvSpPr>
        <p:spPr/>
        <p:txBody>
          <a:bodyPr/>
          <a:lstStyle/>
          <a:p>
            <a:fld id="{3228CCCC-EB6A-4525-9CB7-A5F54915A359}" type="slidenum">
              <a:rPr lang="zh-TW" altLang="en-US" smtClean="0"/>
              <a:pPr/>
              <a:t>32</a:t>
            </a:fld>
            <a:endParaRPr lang="zh-TW" altLang="en-US"/>
          </a:p>
        </p:txBody>
      </p:sp>
    </p:spTree>
    <p:extLst>
      <p:ext uri="{BB962C8B-B14F-4D97-AF65-F5344CB8AC3E}">
        <p14:creationId xmlns:p14="http://schemas.microsoft.com/office/powerpoint/2010/main" val="1961742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054382"/>
            <a:ext cx="7886700" cy="5481504"/>
          </a:xfrm>
        </p:spPr>
        <p:txBody>
          <a:bodyPr>
            <a:normAutofit/>
          </a:bodyPr>
          <a:lstStyle/>
          <a:p>
            <a:pPr lvl="1"/>
            <a:r>
              <a:rPr lang="en-US" altLang="zh-TW" dirty="0"/>
              <a:t>2. </a:t>
            </a:r>
            <a:r>
              <a:rPr lang="zh-TW" altLang="en-US" dirty="0"/>
              <a:t>個人資料，以下為個資法的定義：（個人資料保護法第二條第一款</a:t>
            </a:r>
            <a:r>
              <a:rPr lang="zh-TW" altLang="en-US" dirty="0" smtClean="0"/>
              <a:t>）</a:t>
            </a:r>
            <a:endParaRPr lang="en-US" altLang="zh-TW" dirty="0" smtClean="0"/>
          </a:p>
          <a:p>
            <a:pPr lvl="1"/>
            <a:r>
              <a:rPr lang="en-US" altLang="zh-TW" dirty="0"/>
              <a:t>3. </a:t>
            </a:r>
            <a:r>
              <a:rPr lang="zh-TW" altLang="en-US" dirty="0"/>
              <a:t>蒐集：指以任何方式取得個人資料。（個人資料保護法第二條第三款）</a:t>
            </a:r>
          </a:p>
          <a:p>
            <a:pPr lvl="1"/>
            <a:r>
              <a:rPr lang="en-US" altLang="zh-TW" dirty="0"/>
              <a:t>4. </a:t>
            </a:r>
            <a:r>
              <a:rPr lang="zh-TW" altLang="en-US" dirty="0"/>
              <a:t>處理：指為建立或利用個人資料檔案所為資料之記錄、輸入、儲存、編輯、更正</a:t>
            </a:r>
            <a:r>
              <a:rPr lang="zh-TW" altLang="en-US" dirty="0" smtClean="0"/>
              <a:t>、複製</a:t>
            </a:r>
            <a:r>
              <a:rPr lang="zh-TW" altLang="en-US" dirty="0"/>
              <a:t>、檢索、刪除、輸出、連結或內部傳送。（個人資料保護法第二條第四款</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33</a:t>
            </a:fld>
            <a:endParaRPr lang="zh-TW" altLang="en-US"/>
          </a:p>
        </p:txBody>
      </p:sp>
    </p:spTree>
    <p:extLst>
      <p:ext uri="{BB962C8B-B14F-4D97-AF65-F5344CB8AC3E}">
        <p14:creationId xmlns:p14="http://schemas.microsoft.com/office/powerpoint/2010/main" val="3110288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5921" y="1088205"/>
            <a:ext cx="7886700" cy="5558777"/>
          </a:xfrm>
        </p:spPr>
        <p:txBody>
          <a:bodyPr/>
          <a:lstStyle/>
          <a:p>
            <a:pPr lvl="1"/>
            <a:r>
              <a:rPr lang="en-US" altLang="zh-TW" dirty="0"/>
              <a:t>5. </a:t>
            </a:r>
            <a:r>
              <a:rPr lang="zh-TW" altLang="en-US" dirty="0"/>
              <a:t>利用：指將蒐集之個人資料為處理以外之使用。（個人資料保護法第二條第五款）</a:t>
            </a:r>
          </a:p>
          <a:p>
            <a:pPr lvl="1"/>
            <a:r>
              <a:rPr lang="en-US" altLang="zh-TW" dirty="0"/>
              <a:t>6. </a:t>
            </a:r>
            <a:r>
              <a:rPr lang="zh-TW" altLang="en-US" dirty="0"/>
              <a:t>國際傳輸：指將個人資料作跨國（境）之處理或利用。（個人資料保護法第二條第六款）</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34</a:t>
            </a:fld>
            <a:endParaRPr lang="zh-TW" altLang="en-US"/>
          </a:p>
        </p:txBody>
      </p:sp>
    </p:spTree>
    <p:extLst>
      <p:ext uri="{BB962C8B-B14F-4D97-AF65-F5344CB8AC3E}">
        <p14:creationId xmlns:p14="http://schemas.microsoft.com/office/powerpoint/2010/main" val="1428550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336142667"/>
              </p:ext>
            </p:extLst>
          </p:nvPr>
        </p:nvGraphicFramePr>
        <p:xfrm>
          <a:off x="641649" y="1119436"/>
          <a:ext cx="7886700" cy="4942840"/>
        </p:xfrm>
        <a:graphic>
          <a:graphicData uri="http://schemas.openxmlformats.org/drawingml/2006/table">
            <a:tbl>
              <a:tblPr firstRow="1" bandRow="1">
                <a:tableStyleId>{5C22544A-7EE6-4342-B048-85BDC9FD1C3A}</a:tableStyleId>
              </a:tblPr>
              <a:tblGrid>
                <a:gridCol w="2628900"/>
                <a:gridCol w="2628900"/>
                <a:gridCol w="2628900"/>
              </a:tblGrid>
              <a:tr h="370840">
                <a:tc>
                  <a:txBody>
                    <a:bodyPr/>
                    <a:lstStyle/>
                    <a:p>
                      <a:r>
                        <a:rPr lang="zh-TW" altLang="en-US" dirty="0" smtClean="0"/>
                        <a:t>一般資料</a:t>
                      </a:r>
                      <a:endParaRPr lang="zh-TW" altLang="en-US" dirty="0"/>
                    </a:p>
                  </a:txBody>
                  <a:tcPr/>
                </a:tc>
                <a:tc>
                  <a:txBody>
                    <a:bodyPr/>
                    <a:lstStyle/>
                    <a:p>
                      <a:r>
                        <a:rPr lang="zh-TW" altLang="en-US" dirty="0" smtClean="0"/>
                        <a:t>特種資料</a:t>
                      </a:r>
                      <a:endParaRPr lang="zh-TW" altLang="en-US" dirty="0"/>
                    </a:p>
                  </a:txBody>
                  <a:tcPr/>
                </a:tc>
                <a:tc>
                  <a:txBody>
                    <a:bodyPr/>
                    <a:lstStyle/>
                    <a:p>
                      <a:r>
                        <a:rPr lang="zh-TW" altLang="en-US" dirty="0" smtClean="0"/>
                        <a:t>其他</a:t>
                      </a:r>
                      <a:endParaRPr lang="zh-TW" altLang="en-US" dirty="0"/>
                    </a:p>
                  </a:txBody>
                  <a:tcPr/>
                </a:tc>
              </a:tr>
              <a:tr h="370840">
                <a:tc>
                  <a:txBody>
                    <a:bodyPr/>
                    <a:lstStyle/>
                    <a:p>
                      <a:r>
                        <a:rPr lang="en-US" altLang="zh-TW" dirty="0" smtClean="0"/>
                        <a:t>• </a:t>
                      </a:r>
                      <a:r>
                        <a:rPr lang="zh-TW" altLang="en-US" dirty="0" smtClean="0"/>
                        <a:t>自然人之姓名</a:t>
                      </a:r>
                    </a:p>
                    <a:p>
                      <a:r>
                        <a:rPr lang="en-US" altLang="zh-TW" dirty="0" smtClean="0"/>
                        <a:t>• </a:t>
                      </a:r>
                      <a:r>
                        <a:rPr lang="zh-TW" altLang="en-US" dirty="0" smtClean="0"/>
                        <a:t>出生年月日</a:t>
                      </a:r>
                    </a:p>
                    <a:p>
                      <a:r>
                        <a:rPr lang="en-US" altLang="zh-TW" dirty="0" smtClean="0"/>
                        <a:t>• </a:t>
                      </a:r>
                      <a:r>
                        <a:rPr lang="zh-TW" altLang="en-US" dirty="0" smtClean="0"/>
                        <a:t>國民身分證統一編號</a:t>
                      </a:r>
                    </a:p>
                    <a:p>
                      <a:r>
                        <a:rPr lang="en-US" altLang="zh-TW" dirty="0" smtClean="0"/>
                        <a:t>• </a:t>
                      </a:r>
                      <a:r>
                        <a:rPr lang="zh-TW" altLang="en-US" dirty="0" smtClean="0"/>
                        <a:t>護照號碼</a:t>
                      </a:r>
                    </a:p>
                    <a:p>
                      <a:r>
                        <a:rPr lang="en-US" altLang="zh-TW" dirty="0" smtClean="0"/>
                        <a:t>• </a:t>
                      </a:r>
                      <a:r>
                        <a:rPr lang="zh-TW" altLang="en-US" dirty="0" smtClean="0"/>
                        <a:t>特徵</a:t>
                      </a:r>
                    </a:p>
                    <a:p>
                      <a:r>
                        <a:rPr lang="en-US" altLang="zh-TW" dirty="0" smtClean="0"/>
                        <a:t>• </a:t>
                      </a:r>
                      <a:r>
                        <a:rPr lang="zh-TW" altLang="en-US" dirty="0" smtClean="0"/>
                        <a:t>指紋</a:t>
                      </a:r>
                    </a:p>
                    <a:p>
                      <a:r>
                        <a:rPr lang="en-US" altLang="zh-TW" dirty="0" smtClean="0"/>
                        <a:t>• </a:t>
                      </a:r>
                      <a:r>
                        <a:rPr lang="zh-TW" altLang="en-US" dirty="0" smtClean="0"/>
                        <a:t>婚姻</a:t>
                      </a:r>
                    </a:p>
                    <a:p>
                      <a:r>
                        <a:rPr lang="en-US" altLang="zh-TW" dirty="0" smtClean="0"/>
                        <a:t>• </a:t>
                      </a:r>
                      <a:r>
                        <a:rPr lang="zh-TW" altLang="en-US" dirty="0" smtClean="0"/>
                        <a:t>家庭</a:t>
                      </a:r>
                    </a:p>
                    <a:p>
                      <a:r>
                        <a:rPr lang="en-US" altLang="zh-TW" dirty="0" smtClean="0"/>
                        <a:t>• </a:t>
                      </a:r>
                      <a:r>
                        <a:rPr lang="zh-TW" altLang="en-US" dirty="0" smtClean="0"/>
                        <a:t>教育</a:t>
                      </a:r>
                    </a:p>
                    <a:p>
                      <a:r>
                        <a:rPr lang="en-US" altLang="zh-TW" dirty="0" smtClean="0"/>
                        <a:t>• </a:t>
                      </a:r>
                      <a:r>
                        <a:rPr lang="zh-TW" altLang="en-US" dirty="0" smtClean="0"/>
                        <a:t>職業</a:t>
                      </a:r>
                    </a:p>
                    <a:p>
                      <a:r>
                        <a:rPr lang="en-US" altLang="zh-TW" dirty="0" smtClean="0"/>
                        <a:t>• </a:t>
                      </a:r>
                      <a:r>
                        <a:rPr lang="zh-TW" altLang="en-US" dirty="0" smtClean="0"/>
                        <a:t>聯絡方式</a:t>
                      </a:r>
                    </a:p>
                    <a:p>
                      <a:r>
                        <a:rPr lang="en-US" altLang="zh-TW" dirty="0" smtClean="0"/>
                        <a:t>• </a:t>
                      </a:r>
                      <a:r>
                        <a:rPr lang="zh-TW" altLang="en-US" dirty="0" smtClean="0"/>
                        <a:t>財務情況</a:t>
                      </a:r>
                    </a:p>
                    <a:p>
                      <a:r>
                        <a:rPr lang="en-US" altLang="zh-TW" dirty="0" smtClean="0"/>
                        <a:t>• </a:t>
                      </a:r>
                      <a:r>
                        <a:rPr lang="zh-TW" altLang="en-US" dirty="0" smtClean="0"/>
                        <a:t>社會活動</a:t>
                      </a:r>
                      <a:endParaRPr lang="zh-TW" altLang="en-US" dirty="0"/>
                    </a:p>
                  </a:txBody>
                  <a:tcPr/>
                </a:tc>
                <a:tc>
                  <a:txBody>
                    <a:bodyPr/>
                    <a:lstStyle/>
                    <a:p>
                      <a:r>
                        <a:rPr lang="en-US" altLang="zh-TW" dirty="0" smtClean="0"/>
                        <a:t>• </a:t>
                      </a:r>
                      <a:r>
                        <a:rPr lang="zh-TW" altLang="en-US" dirty="0" smtClean="0"/>
                        <a:t>醫療</a:t>
                      </a:r>
                    </a:p>
                    <a:p>
                      <a:r>
                        <a:rPr lang="en-US" altLang="zh-TW" dirty="0" smtClean="0"/>
                        <a:t>• </a:t>
                      </a:r>
                      <a:r>
                        <a:rPr lang="zh-TW" altLang="en-US" dirty="0" smtClean="0"/>
                        <a:t>基因</a:t>
                      </a:r>
                    </a:p>
                    <a:p>
                      <a:r>
                        <a:rPr lang="en-US" altLang="zh-TW" dirty="0" smtClean="0"/>
                        <a:t>• </a:t>
                      </a:r>
                      <a:r>
                        <a:rPr lang="zh-TW" altLang="en-US" dirty="0" smtClean="0"/>
                        <a:t>性生活</a:t>
                      </a:r>
                    </a:p>
                    <a:p>
                      <a:r>
                        <a:rPr lang="en-US" altLang="zh-TW" dirty="0" smtClean="0"/>
                        <a:t>• </a:t>
                      </a:r>
                      <a:r>
                        <a:rPr lang="zh-TW" altLang="en-US" dirty="0" smtClean="0"/>
                        <a:t>健康檢查</a:t>
                      </a:r>
                    </a:p>
                    <a:p>
                      <a:r>
                        <a:rPr lang="en-US" altLang="zh-TW" dirty="0" smtClean="0"/>
                        <a:t>• </a:t>
                      </a:r>
                      <a:r>
                        <a:rPr lang="zh-TW" altLang="en-US" dirty="0" smtClean="0"/>
                        <a:t>犯罪前科</a:t>
                      </a:r>
                    </a:p>
                    <a:p>
                      <a:r>
                        <a:rPr lang="en-US" altLang="zh-TW" dirty="0" smtClean="0"/>
                        <a:t>• </a:t>
                      </a:r>
                      <a:r>
                        <a:rPr lang="zh-TW" altLang="en-US" dirty="0" smtClean="0"/>
                        <a:t>病歷</a:t>
                      </a:r>
                      <a:endParaRPr lang="zh-TW" altLang="en-US" dirty="0"/>
                    </a:p>
                  </a:txBody>
                  <a:tcPr/>
                </a:tc>
                <a:tc>
                  <a:txBody>
                    <a:bodyPr/>
                    <a:lstStyle/>
                    <a:p>
                      <a:r>
                        <a:rPr lang="en-US" altLang="zh-TW" dirty="0" smtClean="0"/>
                        <a:t>• </a:t>
                      </a:r>
                      <a:r>
                        <a:rPr lang="zh-TW" altLang="en-US" dirty="0" smtClean="0"/>
                        <a:t>得以直接或間接方式識別該個人之資料</a:t>
                      </a:r>
                      <a:endParaRPr lang="zh-TW" altLang="en-US" dirty="0"/>
                    </a:p>
                  </a:txBody>
                  <a:tcPr/>
                </a:tc>
              </a:tr>
              <a:tr h="370840">
                <a:tc gridSpan="3">
                  <a:txBody>
                    <a:bodyPr/>
                    <a:lstStyle/>
                    <a:p>
                      <a:r>
                        <a:rPr lang="zh-TW" altLang="en-US" dirty="0" smtClean="0"/>
                        <a:t>個人資料檔案 </a:t>
                      </a:r>
                      <a:r>
                        <a:rPr lang="en-US" altLang="zh-TW" dirty="0" smtClean="0"/>
                        <a:t>: </a:t>
                      </a:r>
                      <a:r>
                        <a:rPr lang="zh-TW" altLang="en-US" dirty="0" smtClean="0"/>
                        <a:t>指依系統建立而得以自動化機器或其他非自動化方式檢索、整理之個人資料之集</a:t>
                      </a:r>
                    </a:p>
                    <a:p>
                      <a:r>
                        <a:rPr lang="zh-TW" altLang="en-US" dirty="0" smtClean="0"/>
                        <a:t>合。</a:t>
                      </a:r>
                      <a:r>
                        <a:rPr lang="en-US" altLang="zh-TW" dirty="0" smtClean="0"/>
                        <a:t>( </a:t>
                      </a:r>
                      <a:r>
                        <a:rPr lang="zh-TW" altLang="en-US" dirty="0" smtClean="0"/>
                        <a:t>個人資料保護法第二條第二款 </a:t>
                      </a:r>
                      <a:r>
                        <a:rPr lang="en-US" altLang="zh-TW" dirty="0" smtClean="0"/>
                        <a:t>)</a:t>
                      </a:r>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sp>
        <p:nvSpPr>
          <p:cNvPr id="3" name="標題 2"/>
          <p:cNvSpPr>
            <a:spLocks noGrp="1"/>
          </p:cNvSpPr>
          <p:nvPr>
            <p:ph type="title"/>
          </p:nvPr>
        </p:nvSpPr>
        <p:spPr>
          <a:xfrm>
            <a:off x="581949" y="6130642"/>
            <a:ext cx="7886700" cy="456239"/>
          </a:xfrm>
        </p:spPr>
        <p:txBody>
          <a:bodyPr>
            <a:normAutofit/>
          </a:bodyPr>
          <a:lstStyle/>
          <a:p>
            <a:r>
              <a:rPr lang="zh-TW" altLang="en-US" sz="1800" dirty="0"/>
              <a:t>表 </a:t>
            </a:r>
            <a:r>
              <a:rPr lang="en-US" altLang="zh-TW" sz="1800" dirty="0"/>
              <a:t>5-2 </a:t>
            </a:r>
            <a:r>
              <a:rPr lang="zh-TW" altLang="en-US" sz="1800" dirty="0"/>
              <a:t>個資法的定義</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35</a:t>
            </a:fld>
            <a:endParaRPr lang="zh-TW" altLang="en-US"/>
          </a:p>
        </p:txBody>
      </p:sp>
    </p:spTree>
    <p:extLst>
      <p:ext uri="{BB962C8B-B14F-4D97-AF65-F5344CB8AC3E}">
        <p14:creationId xmlns:p14="http://schemas.microsoft.com/office/powerpoint/2010/main" val="299209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928316"/>
            <a:ext cx="7886700" cy="4351338"/>
          </a:xfrm>
        </p:spPr>
        <p:txBody>
          <a:bodyPr>
            <a:noAutofit/>
          </a:bodyPr>
          <a:lstStyle/>
          <a:p>
            <a:pPr marL="228600" lvl="1">
              <a:spcBef>
                <a:spcPts val="1000"/>
              </a:spcBef>
            </a:pPr>
            <a:r>
              <a:rPr lang="zh-TW" altLang="en-US" dirty="0">
                <a:solidFill>
                  <a:schemeClr val="accent5"/>
                </a:solidFill>
              </a:rPr>
              <a:t>（九）進階持續性滲透</a:t>
            </a:r>
            <a:r>
              <a:rPr lang="zh-TW" altLang="en-US" dirty="0" smtClean="0">
                <a:solidFill>
                  <a:schemeClr val="accent5"/>
                </a:solidFill>
              </a:rPr>
              <a:t>攻擊（</a:t>
            </a:r>
            <a:r>
              <a:rPr lang="en-US" altLang="zh-TW" dirty="0">
                <a:solidFill>
                  <a:schemeClr val="accent5"/>
                </a:solidFill>
              </a:rPr>
              <a:t>Advanced Persistent Threat, APT</a:t>
            </a:r>
            <a:r>
              <a:rPr lang="zh-TW" altLang="en-US" dirty="0" smtClean="0">
                <a:solidFill>
                  <a:schemeClr val="accent5"/>
                </a:solidFill>
              </a:rPr>
              <a:t>）</a:t>
            </a:r>
            <a:endParaRPr lang="en-US" altLang="zh-TW" dirty="0" smtClean="0">
              <a:solidFill>
                <a:schemeClr val="accent5"/>
              </a:solidFill>
            </a:endParaRPr>
          </a:p>
          <a:p>
            <a:pPr lvl="1">
              <a:lnSpc>
                <a:spcPct val="160000"/>
              </a:lnSpc>
            </a:pPr>
            <a:r>
              <a:rPr lang="zh-TW" altLang="en-US" dirty="0"/>
              <a:t>進階持續性滲透攻擊 </a:t>
            </a:r>
            <a:r>
              <a:rPr lang="en-US" altLang="zh-TW" dirty="0"/>
              <a:t>(Advanced Persistent Threat, APT ) </a:t>
            </a:r>
            <a:r>
              <a:rPr lang="zh-TW" altLang="en-US" dirty="0"/>
              <a:t>，進階持續性滲透攻擊，</a:t>
            </a:r>
            <a:r>
              <a:rPr lang="en-US" altLang="zh-TW" dirty="0"/>
              <a:t>Advanced </a:t>
            </a:r>
            <a:r>
              <a:rPr lang="zh-TW" altLang="en-US" dirty="0"/>
              <a:t>意思是指精心策畫的進階攻擊手法；</a:t>
            </a:r>
            <a:r>
              <a:rPr lang="en-US" altLang="zh-TW" dirty="0"/>
              <a:t>Persistent </a:t>
            </a:r>
            <a:r>
              <a:rPr lang="zh-TW" altLang="en-US" dirty="0"/>
              <a:t>則是指長期、持續性的潛伏；</a:t>
            </a:r>
            <a:r>
              <a:rPr lang="en-US" altLang="zh-TW" dirty="0"/>
              <a:t>APT </a:t>
            </a:r>
            <a:r>
              <a:rPr lang="zh-TW" altLang="en-US" dirty="0"/>
              <a:t>攻擊主要重點在於低調且緩慢，利用各種複雜的工具與手法，逐步掌握目標的人、事、物，不動聲色地竊取其鎖定的</a:t>
            </a:r>
            <a:r>
              <a:rPr lang="zh-TW" altLang="en-US" dirty="0" smtClean="0"/>
              <a:t>資料。</a:t>
            </a:r>
            <a:endParaRPr lang="zh-TW" altLang="en-US" dirty="0">
              <a:solidFill>
                <a:schemeClr val="accent5"/>
              </a:solidFill>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36</a:t>
            </a:fld>
            <a:endParaRPr lang="zh-TW" altLang="en-US"/>
          </a:p>
        </p:txBody>
      </p:sp>
    </p:spTree>
    <p:extLst>
      <p:ext uri="{BB962C8B-B14F-4D97-AF65-F5344CB8AC3E}">
        <p14:creationId xmlns:p14="http://schemas.microsoft.com/office/powerpoint/2010/main" val="3664926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228600" lvl="1">
              <a:spcBef>
                <a:spcPts val="1000"/>
              </a:spcBef>
            </a:pPr>
            <a:r>
              <a:rPr lang="zh-TW" altLang="en-US" dirty="0"/>
              <a:t>所以能發動這種</a:t>
            </a:r>
            <a:r>
              <a:rPr lang="en-US" altLang="zh-TW" dirty="0"/>
              <a:t>APT </a:t>
            </a:r>
            <a:r>
              <a:rPr lang="zh-TW" altLang="en-US" dirty="0"/>
              <a:t>攻擊手法的駭客，都是以長期滲透特定組織為目標，擁有高超複雜的入侵技巧，並且有足夠資金，才能支持這樣的滲透及攻擊活動。</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37</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589198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sz="2400" dirty="0"/>
              <a:t>2. APT </a:t>
            </a:r>
            <a:r>
              <a:rPr lang="zh-TW" altLang="en-US" sz="2400" dirty="0"/>
              <a:t>具備下列五種的特色：</a:t>
            </a:r>
          </a:p>
          <a:p>
            <a:pPr lvl="1"/>
            <a:r>
              <a:rPr lang="zh-TW" altLang="en-US" sz="2000" dirty="0"/>
              <a:t>（</a:t>
            </a:r>
            <a:r>
              <a:rPr lang="en-US" altLang="zh-TW" sz="2000" dirty="0"/>
              <a:t>1</a:t>
            </a:r>
            <a:r>
              <a:rPr lang="zh-TW" altLang="en-US" sz="2000" dirty="0"/>
              <a:t>）高度針對性。</a:t>
            </a:r>
          </a:p>
          <a:p>
            <a:pPr lvl="1"/>
            <a:r>
              <a:rPr lang="zh-TW" altLang="en-US" sz="2000" dirty="0"/>
              <a:t>（</a:t>
            </a:r>
            <a:r>
              <a:rPr lang="en-US" altLang="zh-TW" sz="2000" dirty="0"/>
              <a:t>2</a:t>
            </a:r>
            <a:r>
              <a:rPr lang="zh-TW" altLang="en-US" sz="2000" dirty="0"/>
              <a:t>）具有潛伏並保持低調的技術能力。</a:t>
            </a:r>
          </a:p>
          <a:p>
            <a:pPr lvl="1"/>
            <a:r>
              <a:rPr lang="zh-TW" altLang="en-US" sz="2000" dirty="0"/>
              <a:t>（</a:t>
            </a:r>
            <a:r>
              <a:rPr lang="en-US" altLang="zh-TW" sz="2000" dirty="0"/>
              <a:t>3</a:t>
            </a:r>
            <a:r>
              <a:rPr lang="zh-TW" altLang="en-US" sz="2000" dirty="0"/>
              <a:t>）擁有資料情報分析之能力。</a:t>
            </a:r>
          </a:p>
          <a:p>
            <a:pPr lvl="1"/>
            <a:r>
              <a:rPr lang="zh-TW" altLang="en-US" sz="2000" dirty="0"/>
              <a:t>（</a:t>
            </a:r>
            <a:r>
              <a:rPr lang="en-US" altLang="zh-TW" sz="2000" dirty="0"/>
              <a:t>4</a:t>
            </a:r>
            <a:r>
              <a:rPr lang="zh-TW" altLang="en-US" sz="2000" dirty="0"/>
              <a:t>）擁有多樣工具的多重面向攻擊方式。</a:t>
            </a:r>
          </a:p>
          <a:p>
            <a:pPr lvl="1"/>
            <a:r>
              <a:rPr lang="zh-TW" altLang="en-US" sz="2000" dirty="0"/>
              <a:t>（</a:t>
            </a:r>
            <a:r>
              <a:rPr lang="en-US" altLang="zh-TW" sz="2000" dirty="0"/>
              <a:t>5</a:t>
            </a:r>
            <a:r>
              <a:rPr lang="zh-TW" altLang="en-US" sz="2000" dirty="0"/>
              <a:t>）資金充裕。</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38</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413141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7373" y="5776956"/>
            <a:ext cx="4028807" cy="333287"/>
          </a:xfrm>
        </p:spPr>
        <p:txBody>
          <a:bodyPr>
            <a:normAutofit lnSpcReduction="10000"/>
          </a:bodyPr>
          <a:lstStyle/>
          <a:p>
            <a:pPr marL="0" indent="0">
              <a:lnSpc>
                <a:spcPct val="90000"/>
              </a:lnSpc>
              <a:spcBef>
                <a:spcPct val="0"/>
              </a:spcBef>
              <a:buNone/>
            </a:pPr>
            <a:r>
              <a:rPr lang="zh-TW" altLang="en-US" sz="1800" dirty="0">
                <a:solidFill>
                  <a:srgbClr val="C00000"/>
                </a:solidFill>
              </a:rPr>
              <a:t>表</a:t>
            </a:r>
            <a:r>
              <a:rPr lang="en-US" altLang="zh-TW" sz="1800" dirty="0">
                <a:solidFill>
                  <a:srgbClr val="C00000"/>
                </a:solidFill>
              </a:rPr>
              <a:t>5-3 APT </a:t>
            </a:r>
            <a:r>
              <a:rPr lang="zh-TW" altLang="en-US" sz="1800" dirty="0">
                <a:solidFill>
                  <a:srgbClr val="C00000"/>
                </a:solidFill>
              </a:rPr>
              <a:t>和一般駭客攻擊差異比較</a:t>
            </a:r>
          </a:p>
          <a:p>
            <a:pPr marL="0" indent="0">
              <a:lnSpc>
                <a:spcPct val="90000"/>
              </a:lnSpc>
              <a:spcBef>
                <a:spcPct val="0"/>
              </a:spcBef>
              <a:buNone/>
            </a:pPr>
            <a:endParaRPr lang="zh-TW" altLang="en-US" sz="1800" dirty="0">
              <a:solidFill>
                <a:srgbClr val="C00000"/>
              </a:solidFill>
              <a:latin typeface="+mj-lt"/>
              <a:ea typeface="+mj-ea"/>
              <a:cs typeface="+mj-cs"/>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39</a:t>
            </a:fld>
            <a:endParaRPr lang="zh-TW" altLang="en-US"/>
          </a:p>
        </p:txBody>
      </p:sp>
      <p:sp>
        <p:nvSpPr>
          <p:cNvPr id="4" name="標題 3"/>
          <p:cNvSpPr>
            <a:spLocks noGrp="1"/>
          </p:cNvSpPr>
          <p:nvPr>
            <p:ph type="title"/>
          </p:nvPr>
        </p:nvSpPr>
        <p:spPr/>
        <p:txBody>
          <a:bodyPr/>
          <a:lstStyle/>
          <a:p>
            <a:endParaRPr lang="zh-TW" altLang="en-US"/>
          </a:p>
        </p:txBody>
      </p:sp>
      <p:graphicFrame>
        <p:nvGraphicFramePr>
          <p:cNvPr id="8" name="表格 7"/>
          <p:cNvGraphicFramePr>
            <a:graphicFrameLocks noGrp="1"/>
          </p:cNvGraphicFramePr>
          <p:nvPr>
            <p:extLst>
              <p:ext uri="{D42A27DB-BD31-4B8C-83A1-F6EECF244321}">
                <p14:modId xmlns:p14="http://schemas.microsoft.com/office/powerpoint/2010/main" val="1442909606"/>
              </p:ext>
            </p:extLst>
          </p:nvPr>
        </p:nvGraphicFramePr>
        <p:xfrm>
          <a:off x="603013" y="1922722"/>
          <a:ext cx="7886701" cy="3740868"/>
        </p:xfrm>
        <a:graphic>
          <a:graphicData uri="http://schemas.openxmlformats.org/drawingml/2006/table">
            <a:tbl>
              <a:tblPr>
                <a:tableStyleId>{5C22544A-7EE6-4342-B048-85BDC9FD1C3A}</a:tableStyleId>
              </a:tblPr>
              <a:tblGrid>
                <a:gridCol w="1012142"/>
                <a:gridCol w="2876024"/>
                <a:gridCol w="3998535"/>
              </a:tblGrid>
              <a:tr h="208209">
                <a:tc>
                  <a:txBody>
                    <a:bodyPr/>
                    <a:lstStyle/>
                    <a:p>
                      <a:pPr marL="0" algn="l" defTabSz="914400" rtl="0" eaLnBrk="1" fontAlgn="ctr" latinLnBrk="0" hangingPunct="1"/>
                      <a:r>
                        <a:rPr lang="zh-TW" altLang="en-US" sz="1800" kern="1200" dirty="0"/>
                        <a:t>　</a:t>
                      </a:r>
                      <a:endParaRPr lang="zh-TW" altLang="en-US" sz="1800" kern="1200" dirty="0">
                        <a:solidFill>
                          <a:schemeClr val="dk1"/>
                        </a:solidFill>
                        <a:latin typeface="+mn-lt"/>
                        <a:ea typeface="+mn-ea"/>
                        <a:cs typeface="+mn-cs"/>
                      </a:endParaRPr>
                    </a:p>
                  </a:txBody>
                  <a:tcPr marL="9464" marR="9464" marT="9464" marB="0" anchor="ctr">
                    <a:solidFill>
                      <a:schemeClr val="accent1"/>
                    </a:solidFill>
                  </a:tcPr>
                </a:tc>
                <a:tc>
                  <a:txBody>
                    <a:bodyPr/>
                    <a:lstStyle/>
                    <a:p>
                      <a:pPr marL="0" algn="l" defTabSz="914400" rtl="0" eaLnBrk="1" fontAlgn="ctr" latinLnBrk="0" hangingPunct="1"/>
                      <a:r>
                        <a:rPr lang="en-US" sz="1800" kern="1200" dirty="0">
                          <a:solidFill>
                            <a:schemeClr val="bg1"/>
                          </a:solidFill>
                        </a:rPr>
                        <a:t>APT</a:t>
                      </a:r>
                      <a:endParaRPr lang="en-US" sz="1800" kern="1200" dirty="0">
                        <a:solidFill>
                          <a:schemeClr val="bg1"/>
                        </a:solidFill>
                        <a:latin typeface="+mn-lt"/>
                        <a:ea typeface="+mn-ea"/>
                        <a:cs typeface="+mn-cs"/>
                      </a:endParaRPr>
                    </a:p>
                  </a:txBody>
                  <a:tcPr marL="9464" marR="9464" marT="9464" marB="0" anchor="ctr">
                    <a:solidFill>
                      <a:schemeClr val="accent1"/>
                    </a:solidFill>
                  </a:tcPr>
                </a:tc>
                <a:tc>
                  <a:txBody>
                    <a:bodyPr/>
                    <a:lstStyle/>
                    <a:p>
                      <a:pPr marL="0" algn="l" defTabSz="914400" rtl="0" eaLnBrk="1" fontAlgn="ctr" latinLnBrk="0" hangingPunct="1"/>
                      <a:r>
                        <a:rPr lang="zh-TW" altLang="en-US" sz="1800" kern="1200" dirty="0">
                          <a:solidFill>
                            <a:schemeClr val="bg1"/>
                          </a:solidFill>
                        </a:rPr>
                        <a:t>一般駭客攻擊</a:t>
                      </a:r>
                      <a:endParaRPr lang="zh-TW" altLang="en-US" sz="1800" kern="1200" dirty="0">
                        <a:solidFill>
                          <a:schemeClr val="bg1"/>
                        </a:solidFill>
                        <a:latin typeface="+mn-lt"/>
                        <a:ea typeface="+mn-ea"/>
                        <a:cs typeface="+mn-cs"/>
                      </a:endParaRPr>
                    </a:p>
                  </a:txBody>
                  <a:tcPr marL="9464" marR="9464" marT="9464" marB="0" anchor="ctr">
                    <a:solidFill>
                      <a:schemeClr val="accent1"/>
                    </a:solidFill>
                  </a:tcPr>
                </a:tc>
              </a:tr>
              <a:tr h="340141">
                <a:tc>
                  <a:txBody>
                    <a:bodyPr/>
                    <a:lstStyle/>
                    <a:p>
                      <a:pPr marL="0" algn="l" defTabSz="914400" rtl="0" eaLnBrk="1" fontAlgn="ctr" latinLnBrk="0" hangingPunct="1"/>
                      <a:r>
                        <a:rPr lang="zh-TW" altLang="en-US" sz="1800" kern="1200" dirty="0"/>
                        <a:t>時間</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較長的時間攻擊。</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a:t>攻擊時間長短不一定。</a:t>
                      </a:r>
                      <a:endParaRPr lang="zh-TW" altLang="en-US" sz="1800" kern="1200">
                        <a:solidFill>
                          <a:schemeClr val="dk1"/>
                        </a:solidFill>
                        <a:latin typeface="+mn-lt"/>
                        <a:ea typeface="+mn-ea"/>
                        <a:cs typeface="+mn-cs"/>
                      </a:endParaRPr>
                    </a:p>
                  </a:txBody>
                  <a:tcPr marL="9464" marR="9464" marT="9464" marB="0" anchor="ctr"/>
                </a:tc>
              </a:tr>
              <a:tr h="680200">
                <a:tc>
                  <a:txBody>
                    <a:bodyPr/>
                    <a:lstStyle/>
                    <a:p>
                      <a:pPr marL="0" algn="l" defTabSz="914400" rtl="0" eaLnBrk="1" fontAlgn="ctr" latinLnBrk="0" hangingPunct="1"/>
                      <a:r>
                        <a:rPr lang="zh-TW" altLang="en-US" sz="1800" kern="1200" dirty="0"/>
                        <a:t>動機</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竊取所需要的特定機密，包括國家安全、商業機密等。</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動機不同，從彰顯自己能力和炫耀自己到竊取個人資料換取實質利益都有。</a:t>
                      </a:r>
                      <a:endParaRPr lang="zh-TW" altLang="en-US" sz="1800" kern="1200" dirty="0">
                        <a:solidFill>
                          <a:schemeClr val="dk1"/>
                        </a:solidFill>
                        <a:latin typeface="+mn-lt"/>
                        <a:ea typeface="+mn-ea"/>
                        <a:cs typeface="+mn-cs"/>
                      </a:endParaRPr>
                    </a:p>
                  </a:txBody>
                  <a:tcPr marL="9464" marR="9464" marT="9464" marB="0" anchor="ctr"/>
                </a:tc>
              </a:tr>
              <a:tr h="446836">
                <a:tc>
                  <a:txBody>
                    <a:bodyPr/>
                    <a:lstStyle/>
                    <a:p>
                      <a:pPr marL="0" algn="l" defTabSz="914400" rtl="0" eaLnBrk="1" fontAlgn="ctr" latinLnBrk="0" hangingPunct="1"/>
                      <a:r>
                        <a:rPr lang="zh-TW" altLang="en-US" sz="1800" kern="1200"/>
                        <a:t>攻擊者 </a:t>
                      </a:r>
                      <a:endParaRPr lang="zh-TW" altLang="en-US" sz="1800" kern="120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有組織、有計畫的團圑體。</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一般個人或駭客結盟。</a:t>
                      </a:r>
                      <a:endParaRPr lang="zh-TW" altLang="en-US" sz="1800" kern="1200" dirty="0">
                        <a:solidFill>
                          <a:schemeClr val="dk1"/>
                        </a:solidFill>
                        <a:latin typeface="+mn-lt"/>
                        <a:ea typeface="+mn-ea"/>
                        <a:cs typeface="+mn-cs"/>
                      </a:endParaRPr>
                    </a:p>
                  </a:txBody>
                  <a:tcPr marL="9464" marR="9464" marT="9464" marB="0" anchor="ctr"/>
                </a:tc>
              </a:tr>
              <a:tr h="718529">
                <a:tc>
                  <a:txBody>
                    <a:bodyPr/>
                    <a:lstStyle/>
                    <a:p>
                      <a:pPr marL="0" algn="l" defTabSz="914400" rtl="0" eaLnBrk="1" fontAlgn="ctr" latinLnBrk="0" hangingPunct="1"/>
                      <a:r>
                        <a:rPr lang="zh-TW" altLang="en-US" sz="1800" kern="1200" dirty="0"/>
                        <a:t>攻擊對象</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針對性、小範圍，如政府、公司行號、金融業等。</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無針對性、大範圍，近年以具有大量個人資料的企業為主。</a:t>
                      </a:r>
                      <a:endParaRPr lang="zh-TW" altLang="en-US" sz="1800" kern="1200" dirty="0">
                        <a:solidFill>
                          <a:schemeClr val="dk1"/>
                        </a:solidFill>
                        <a:latin typeface="+mn-lt"/>
                        <a:ea typeface="+mn-ea"/>
                        <a:cs typeface="+mn-cs"/>
                      </a:endParaRPr>
                    </a:p>
                  </a:txBody>
                  <a:tcPr marL="9464" marR="9464" marT="9464" marB="0" anchor="ctr"/>
                </a:tc>
              </a:tr>
              <a:tr h="1271378">
                <a:tc>
                  <a:txBody>
                    <a:bodyPr/>
                    <a:lstStyle/>
                    <a:p>
                      <a:pPr marL="0" algn="l" defTabSz="914400" rtl="0" eaLnBrk="1" fontAlgn="ctr" latinLnBrk="0" hangingPunct="1"/>
                      <a:r>
                        <a:rPr lang="zh-TW" altLang="en-US" sz="1800" kern="1200" dirty="0"/>
                        <a:t>攻擊手法</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長期、持續性、多樣性，經常是利用零時差系統漏洞的攻擊，確保達成攻擊目的。</a:t>
                      </a:r>
                      <a:endParaRPr lang="zh-TW" altLang="en-US" sz="1800" kern="1200" dirty="0">
                        <a:solidFill>
                          <a:schemeClr val="dk1"/>
                        </a:solidFill>
                        <a:latin typeface="+mn-lt"/>
                        <a:ea typeface="+mn-ea"/>
                        <a:cs typeface="+mn-cs"/>
                      </a:endParaRPr>
                    </a:p>
                  </a:txBody>
                  <a:tcPr marL="9464" marR="9464" marT="9464" marB="0" anchor="ctr"/>
                </a:tc>
                <a:tc>
                  <a:txBody>
                    <a:bodyPr/>
                    <a:lstStyle/>
                    <a:p>
                      <a:pPr marL="0" algn="l" defTabSz="914400" rtl="0" eaLnBrk="1" fontAlgn="ctr" latinLnBrk="0" hangingPunct="1"/>
                      <a:r>
                        <a:rPr lang="zh-TW" altLang="en-US" sz="1800" kern="1200" dirty="0"/>
                        <a:t>多數為數戰數決，複合多種常見系統漏洞，以大量、快速、有效的單一手法入侵。</a:t>
                      </a:r>
                      <a:endParaRPr lang="zh-TW" altLang="en-US" sz="1800" kern="1200" dirty="0">
                        <a:solidFill>
                          <a:schemeClr val="dk1"/>
                        </a:solidFill>
                        <a:latin typeface="+mn-lt"/>
                        <a:ea typeface="+mn-ea"/>
                        <a:cs typeface="+mn-cs"/>
                      </a:endParaRPr>
                    </a:p>
                  </a:txBody>
                  <a:tcPr marL="9464" marR="9464" marT="9464" marB="0" anchor="ctr"/>
                </a:tc>
              </a:tr>
            </a:tbl>
          </a:graphicData>
        </a:graphic>
      </p:graphicFrame>
    </p:spTree>
    <p:extLst>
      <p:ext uri="{BB962C8B-B14F-4D97-AF65-F5344CB8AC3E}">
        <p14:creationId xmlns:p14="http://schemas.microsoft.com/office/powerpoint/2010/main" val="885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8" y="1664264"/>
            <a:ext cx="7886700" cy="5726202"/>
          </a:xfrm>
        </p:spPr>
        <p:txBody>
          <a:bodyPr>
            <a:normAutofit/>
          </a:bodyPr>
          <a:lstStyle/>
          <a:p>
            <a:r>
              <a:rPr lang="zh-TW" altLang="en-US" dirty="0" smtClean="0">
                <a:latin typeface="標楷體" pitchFamily="65" charset="-120"/>
                <a:ea typeface="標楷體" pitchFamily="65" charset="-120"/>
              </a:rPr>
              <a:t>此時</a:t>
            </a:r>
            <a:r>
              <a:rPr lang="zh-TW" altLang="en-US" dirty="0">
                <a:latin typeface="標楷體" pitchFamily="65" charset="-120"/>
                <a:ea typeface="標楷體" pitchFamily="65" charset="-120"/>
              </a:rPr>
              <a:t>孫悟空出現，說：「發生了甚麼事？我三千里外就聽到你的哭聲了」，鐵扇公主哭訴著電腦無法開機的事情，孫悟空聽後，笑笑地說：「我猜你應該是電腦中毒了吧，之前豬八戒也有遇過這種事，我記得師父有教我該怎麼處理。</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a:t>
            </a:fld>
            <a:endParaRPr lang="zh-TW" altLang="en-US"/>
          </a:p>
        </p:txBody>
      </p:sp>
      <p:sp>
        <p:nvSpPr>
          <p:cNvPr id="4" name="標題 2"/>
          <p:cNvSpPr>
            <a:spLocks noGrp="1"/>
          </p:cNvSpPr>
          <p:nvPr>
            <p:ph type="title"/>
          </p:nvPr>
        </p:nvSpPr>
        <p:spPr>
          <a:xfrm>
            <a:off x="620104" y="442038"/>
            <a:ext cx="7886700" cy="1325563"/>
          </a:xfrm>
        </p:spPr>
        <p:txBody>
          <a:bodyPr/>
          <a:lstStyle/>
          <a:p>
            <a:r>
              <a:rPr lang="zh-TW" altLang="en-US" dirty="0" smtClean="0"/>
              <a:t>故事緣起</a:t>
            </a:r>
            <a:r>
              <a:rPr lang="en-US" altLang="zh-TW" dirty="0" smtClean="0"/>
              <a:t>…(2/3)</a:t>
            </a:r>
            <a:endParaRPr lang="zh-TW" altLang="en-US" dirty="0"/>
          </a:p>
        </p:txBody>
      </p:sp>
    </p:spTree>
    <p:extLst>
      <p:ext uri="{BB962C8B-B14F-4D97-AF65-F5344CB8AC3E}">
        <p14:creationId xmlns:p14="http://schemas.microsoft.com/office/powerpoint/2010/main" val="327688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參、資訊山下定心猿</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40</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92" y="1061896"/>
            <a:ext cx="2284686" cy="2663944"/>
          </a:xfrm>
          <a:prstGeom prst="rect">
            <a:avLst/>
          </a:prstGeom>
        </p:spPr>
      </p:pic>
    </p:spTree>
    <p:extLst>
      <p:ext uri="{BB962C8B-B14F-4D97-AF65-F5344CB8AC3E}">
        <p14:creationId xmlns:p14="http://schemas.microsoft.com/office/powerpoint/2010/main" val="4174871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以下</a:t>
            </a:r>
            <a:r>
              <a:rPr lang="zh-TW" altLang="en-US" dirty="0"/>
              <a:t>針對電腦病毒、垃圾郵件、個人資料保護基本認知及網路誹謗、網路</a:t>
            </a:r>
            <a:r>
              <a:rPr lang="zh-TW" altLang="en-US" dirty="0" smtClean="0"/>
              <a:t>霸凌</a:t>
            </a:r>
            <a:r>
              <a:rPr lang="zh-TW" altLang="en-US" dirty="0"/>
              <a:t>之案例與相關法律加以探討</a:t>
            </a:r>
            <a:r>
              <a:rPr lang="zh-TW" altLang="en-US" dirty="0" smtClean="0"/>
              <a:t>。</a:t>
            </a:r>
            <a:endParaRPr lang="en-US" altLang="zh-TW" dirty="0" smtClean="0"/>
          </a:p>
        </p:txBody>
      </p:sp>
      <p:sp>
        <p:nvSpPr>
          <p:cNvPr id="3" name="標題 2"/>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41</a:t>
            </a:fld>
            <a:endParaRPr lang="zh-TW" altLang="en-US"/>
          </a:p>
        </p:txBody>
      </p:sp>
    </p:spTree>
    <p:extLst>
      <p:ext uri="{BB962C8B-B14F-4D97-AF65-F5344CB8AC3E}">
        <p14:creationId xmlns:p14="http://schemas.microsoft.com/office/powerpoint/2010/main" val="2770724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除了</a:t>
            </a:r>
            <a:r>
              <a:rPr lang="zh-TW" altLang="en-US" dirty="0"/>
              <a:t>傳統的磁片、網路上檔案流通以外，到底還有那些主要感染管道呢？</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42</a:t>
            </a:fld>
            <a:endParaRPr lang="zh-TW" altLang="en-US"/>
          </a:p>
        </p:txBody>
      </p:sp>
      <p:sp>
        <p:nvSpPr>
          <p:cNvPr id="4" name="標題 3"/>
          <p:cNvSpPr>
            <a:spLocks noGrp="1"/>
          </p:cNvSpPr>
          <p:nvPr>
            <p:ph type="title"/>
          </p:nvPr>
        </p:nvSpPr>
        <p:spPr>
          <a:xfrm>
            <a:off x="628650" y="570226"/>
            <a:ext cx="7886700" cy="1325563"/>
          </a:xfrm>
        </p:spPr>
        <p:txBody>
          <a:bodyPr/>
          <a:lstStyle/>
          <a:p>
            <a:r>
              <a:rPr lang="zh-TW" altLang="en-US" dirty="0"/>
              <a:t>一、電腦病毒的</a:t>
            </a:r>
            <a:r>
              <a:rPr lang="zh-TW" altLang="en-US" dirty="0" smtClean="0"/>
              <a:t>傳播</a:t>
            </a:r>
            <a:endParaRPr lang="zh-TW" altLang="en-US" dirty="0"/>
          </a:p>
        </p:txBody>
      </p:sp>
    </p:spTree>
    <p:extLst>
      <p:ext uri="{BB962C8B-B14F-4D97-AF65-F5344CB8AC3E}">
        <p14:creationId xmlns:p14="http://schemas.microsoft.com/office/powerpoint/2010/main" val="1994293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8498" y="946417"/>
            <a:ext cx="7886700" cy="5571656"/>
          </a:xfrm>
        </p:spPr>
        <p:txBody>
          <a:bodyPr>
            <a:noAutofit/>
          </a:bodyPr>
          <a:lstStyle/>
          <a:p>
            <a:pPr marL="457200" lvl="1" indent="0">
              <a:buNone/>
            </a:pPr>
            <a:r>
              <a:rPr lang="zh-TW" altLang="en-US" dirty="0">
                <a:solidFill>
                  <a:schemeClr val="accent5"/>
                </a:solidFill>
              </a:rPr>
              <a:t>（一）以合法管道進行非法</a:t>
            </a:r>
            <a:r>
              <a:rPr lang="zh-TW" altLang="en-US" dirty="0" smtClean="0">
                <a:solidFill>
                  <a:schemeClr val="accent5"/>
                </a:solidFill>
              </a:rPr>
              <a:t>存取</a:t>
            </a:r>
            <a:endParaRPr lang="en-US" altLang="zh-TW" dirty="0" smtClean="0">
              <a:solidFill>
                <a:schemeClr val="accent5"/>
              </a:solidFill>
            </a:endParaRPr>
          </a:p>
          <a:p>
            <a:pPr lvl="1"/>
            <a:r>
              <a:rPr lang="zh-TW" altLang="en-US" dirty="0"/>
              <a:t>以「</a:t>
            </a:r>
            <a:r>
              <a:rPr lang="en-US" altLang="zh-TW" dirty="0"/>
              <a:t>TROJ EXPLOREZIP </a:t>
            </a:r>
            <a:r>
              <a:rPr lang="zh-TW" altLang="en-US" dirty="0"/>
              <a:t>探險蟲」為例，它開創病毒行為新模式，感染「</a:t>
            </a:r>
            <a:r>
              <a:rPr lang="zh-TW" altLang="en-US" dirty="0" smtClean="0"/>
              <a:t>探險</a:t>
            </a:r>
            <a:r>
              <a:rPr lang="zh-TW" altLang="en-US" dirty="0"/>
              <a:t>蟲」病毒的電腦，會透過網路自動複製到其他電腦，並試圖刪除有分享資料夾的電腦中該分享資料夾中的檔案。這樣的行為對於電腦作業系統而言，是完全</a:t>
            </a:r>
            <a:r>
              <a:rPr lang="zh-TW" altLang="en-US" dirty="0" smtClean="0"/>
              <a:t>合法</a:t>
            </a:r>
            <a:r>
              <a:rPr lang="zh-TW" altLang="en-US" dirty="0"/>
              <a:t>的，因為只要權限足夠，可以對任何設定為資源分享的資料夾做存取的動作</a:t>
            </a:r>
            <a:r>
              <a:rPr lang="zh-TW" altLang="en-US" dirty="0" smtClean="0"/>
              <a:t>，而</a:t>
            </a:r>
            <a:r>
              <a:rPr lang="zh-TW" altLang="en-US" dirty="0"/>
              <a:t>這也是為什麼「探險蟲」病毒的災情不斷在世界各地傳出的主要原因。</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43</a:t>
            </a:fld>
            <a:endParaRPr lang="zh-TW" altLang="en-US"/>
          </a:p>
        </p:txBody>
      </p:sp>
    </p:spTree>
    <p:extLst>
      <p:ext uri="{BB962C8B-B14F-4D97-AF65-F5344CB8AC3E}">
        <p14:creationId xmlns:p14="http://schemas.microsoft.com/office/powerpoint/2010/main" val="2739014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1221950"/>
            <a:ext cx="7886700" cy="5636050"/>
          </a:xfrm>
        </p:spPr>
        <p:txBody>
          <a:bodyPr/>
          <a:lstStyle/>
          <a:p>
            <a:pPr lvl="1"/>
            <a:r>
              <a:rPr lang="zh-TW" altLang="en-US" dirty="0" smtClean="0"/>
              <a:t>只要</a:t>
            </a:r>
            <a:r>
              <a:rPr lang="zh-TW" altLang="en-US" dirty="0"/>
              <a:t>是作業系統漏洞，就有可能被惡性程式入侵，最近的例子為</a:t>
            </a:r>
            <a:r>
              <a:rPr lang="zh-TW" altLang="en-US" dirty="0" smtClean="0"/>
              <a:t>殺手病毒</a:t>
            </a:r>
            <a:r>
              <a:rPr lang="zh-TW" altLang="en-US" dirty="0"/>
              <a:t>（</a:t>
            </a:r>
            <a:r>
              <a:rPr lang="en-US" altLang="zh-TW" dirty="0" err="1"/>
              <a:t>Sasser</a:t>
            </a:r>
            <a:r>
              <a:rPr lang="zh-TW" altLang="en-US" dirty="0"/>
              <a:t>）利用作業系統廠商公布的漏洞，感染的電腦會產生倒數計時</a:t>
            </a:r>
            <a:r>
              <a:rPr lang="zh-TW" altLang="en-US" dirty="0" smtClean="0"/>
              <a:t>關機畫面</a:t>
            </a:r>
            <a:r>
              <a:rPr lang="zh-TW" altLang="en-US" dirty="0"/>
              <a:t>，造成使用者無法工作。</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44</a:t>
            </a:fld>
            <a:endParaRPr lang="zh-TW" altLang="en-US"/>
          </a:p>
        </p:txBody>
      </p:sp>
    </p:spTree>
    <p:extLst>
      <p:ext uri="{BB962C8B-B14F-4D97-AF65-F5344CB8AC3E}">
        <p14:creationId xmlns:p14="http://schemas.microsoft.com/office/powerpoint/2010/main" val="1896054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121786"/>
            <a:ext cx="7886700" cy="6194738"/>
          </a:xfrm>
        </p:spPr>
        <p:txBody>
          <a:bodyPr>
            <a:normAutofit/>
          </a:bodyPr>
          <a:lstStyle/>
          <a:p>
            <a:pPr marL="457200" lvl="1" indent="0">
              <a:buNone/>
            </a:pPr>
            <a:r>
              <a:rPr lang="zh-TW" altLang="en-US" sz="2600" dirty="0">
                <a:solidFill>
                  <a:schemeClr val="accent5"/>
                </a:solidFill>
              </a:rPr>
              <a:t>（二）閱讀或預覽電子郵件時自動</a:t>
            </a:r>
            <a:r>
              <a:rPr lang="zh-TW" altLang="en-US" sz="2600" dirty="0" smtClean="0">
                <a:solidFill>
                  <a:schemeClr val="accent5"/>
                </a:solidFill>
              </a:rPr>
              <a:t>散播</a:t>
            </a:r>
            <a:endParaRPr lang="en-US" altLang="zh-TW" sz="2600" dirty="0" smtClean="0">
              <a:solidFill>
                <a:schemeClr val="accent5"/>
              </a:solidFill>
            </a:endParaRPr>
          </a:p>
          <a:p>
            <a:pPr lvl="1"/>
            <a:r>
              <a:rPr lang="zh-TW" altLang="en-US" dirty="0"/>
              <a:t>病毒電子郵件通常存在於附件（</a:t>
            </a:r>
            <a:r>
              <a:rPr lang="en-US" altLang="zh-TW" dirty="0"/>
              <a:t>Attachment</a:t>
            </a:r>
            <a:r>
              <a:rPr lang="zh-TW" altLang="en-US" dirty="0"/>
              <a:t>）檔案，所以有人認為在使用</a:t>
            </a:r>
            <a:r>
              <a:rPr lang="zh-TW" altLang="en-US" dirty="0" smtClean="0"/>
              <a:t>電子郵件</a:t>
            </a:r>
            <a:r>
              <a:rPr lang="zh-TW" altLang="en-US" dirty="0"/>
              <a:t>時，只要不執行或開啟附件就不會遭受病毒感染，但「</a:t>
            </a:r>
            <a:r>
              <a:rPr lang="en-US" altLang="zh-TW" dirty="0" smtClean="0"/>
              <a:t>VBS_BUBBLEBOY</a:t>
            </a:r>
            <a:r>
              <a:rPr lang="zh-TW" altLang="en-US" dirty="0" smtClean="0"/>
              <a:t>泡泡</a:t>
            </a:r>
            <a:r>
              <a:rPr lang="zh-TW" altLang="en-US" dirty="0"/>
              <a:t>男孩」是用</a:t>
            </a:r>
            <a:r>
              <a:rPr lang="en-US" altLang="zh-TW" dirty="0"/>
              <a:t>VBScript </a:t>
            </a:r>
            <a:r>
              <a:rPr lang="zh-TW" altLang="en-US" dirty="0"/>
              <a:t>語言所寫成的病毒，即使是僅開啟電子郵件也可能</a:t>
            </a:r>
            <a:r>
              <a:rPr lang="zh-TW" altLang="en-US" dirty="0" smtClean="0"/>
              <a:t>遭受到</a:t>
            </a:r>
            <a:r>
              <a:rPr lang="zh-TW" altLang="en-US" dirty="0"/>
              <a:t>病毒的威脅。</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45</a:t>
            </a:fld>
            <a:endParaRPr lang="zh-TW" altLang="en-US"/>
          </a:p>
        </p:txBody>
      </p:sp>
    </p:spTree>
    <p:extLst>
      <p:ext uri="{BB962C8B-B14F-4D97-AF65-F5344CB8AC3E}">
        <p14:creationId xmlns:p14="http://schemas.microsoft.com/office/powerpoint/2010/main" val="3779914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7" y="1221950"/>
            <a:ext cx="7886700" cy="5636050"/>
          </a:xfrm>
        </p:spPr>
        <p:txBody>
          <a:bodyPr>
            <a:normAutofit/>
          </a:bodyPr>
          <a:lstStyle/>
          <a:p>
            <a:pPr lvl="1"/>
            <a:r>
              <a:rPr lang="zh-TW" altLang="en-US" dirty="0"/>
              <a:t>「泡泡男孩」病毒是以電子郵件的型態在網路上傳播。當我們收到這封不</a:t>
            </a:r>
            <a:r>
              <a:rPr lang="zh-TW" altLang="en-US" dirty="0" smtClean="0"/>
              <a:t>含有</a:t>
            </a:r>
            <a:r>
              <a:rPr lang="zh-TW" altLang="en-US" dirty="0"/>
              <a:t>任何附件的電子郵件時，不論我們是直接開啟這封郵件或是在預覽窗格中</a:t>
            </a:r>
            <a:r>
              <a:rPr lang="zh-TW" altLang="en-US" dirty="0" smtClean="0"/>
              <a:t>看到這</a:t>
            </a:r>
            <a:r>
              <a:rPr lang="zh-TW" altLang="en-US" dirty="0"/>
              <a:t>封郵件內容，其實泡泡男孩病毒已經開始執行了。它會自動尋找使用者的</a:t>
            </a:r>
            <a:r>
              <a:rPr lang="zh-TW" altLang="en-US" dirty="0" smtClean="0"/>
              <a:t>通訊錄</a:t>
            </a:r>
            <a:r>
              <a:rPr lang="zh-TW" altLang="en-US" dirty="0"/>
              <a:t>，再把同樣的郵件自動寄給通訊錄內的地址，當你的朋友正在閱讀你的來信時</a:t>
            </a:r>
            <a:r>
              <a:rPr lang="zh-TW" altLang="en-US" dirty="0" smtClean="0"/>
              <a:t>，病毒</a:t>
            </a:r>
            <a:r>
              <a:rPr lang="zh-TW" altLang="en-US" dirty="0"/>
              <a:t>又從你朋友的通訊錄中散播給其他人了。</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46</a:t>
            </a:fld>
            <a:endParaRPr lang="zh-TW" altLang="en-US"/>
          </a:p>
        </p:txBody>
      </p:sp>
    </p:spTree>
    <p:extLst>
      <p:ext uri="{BB962C8B-B14F-4D97-AF65-F5344CB8AC3E}">
        <p14:creationId xmlns:p14="http://schemas.microsoft.com/office/powerpoint/2010/main" val="1940611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19718"/>
            <a:ext cx="7886700" cy="5584535"/>
          </a:xfrm>
        </p:spPr>
        <p:txBody>
          <a:bodyPr>
            <a:normAutofit/>
          </a:bodyPr>
          <a:lstStyle/>
          <a:p>
            <a:pPr marL="457200" lvl="1" indent="0">
              <a:buNone/>
            </a:pPr>
            <a:r>
              <a:rPr lang="zh-TW" altLang="en-US" dirty="0">
                <a:solidFill>
                  <a:schemeClr val="accent5"/>
                </a:solidFill>
              </a:rPr>
              <a:t>（三）藉由電子郵件主動</a:t>
            </a:r>
            <a:r>
              <a:rPr lang="zh-TW" altLang="en-US" dirty="0" smtClean="0">
                <a:solidFill>
                  <a:schemeClr val="accent5"/>
                </a:solidFill>
              </a:rPr>
              <a:t>散播</a:t>
            </a:r>
            <a:endParaRPr lang="en-US" altLang="zh-TW" dirty="0" smtClean="0">
              <a:solidFill>
                <a:schemeClr val="accent5"/>
              </a:solidFill>
            </a:endParaRPr>
          </a:p>
          <a:p>
            <a:pPr lvl="1"/>
            <a:r>
              <a:rPr lang="zh-TW" altLang="en-US" dirty="0"/>
              <a:t>談到能藉由</a:t>
            </a:r>
            <a:r>
              <a:rPr lang="en-US" altLang="zh-TW" dirty="0"/>
              <a:t>E-Mail </a:t>
            </a:r>
            <a:r>
              <a:rPr lang="zh-TW" altLang="en-US" dirty="0"/>
              <a:t>主動散播的病毒，就非「梅莉莎」病毒莫屬了。梅莉莎</a:t>
            </a:r>
            <a:r>
              <a:rPr lang="zh-TW" altLang="en-US" dirty="0" smtClean="0"/>
              <a:t>病毒</a:t>
            </a:r>
            <a:r>
              <a:rPr lang="zh-TW" altLang="en-US" dirty="0"/>
              <a:t>利用已受感染的電子郵件產生一個</a:t>
            </a:r>
            <a:r>
              <a:rPr lang="en-US" altLang="zh-TW" dirty="0"/>
              <a:t>Microsoft Outlook </a:t>
            </a:r>
            <a:r>
              <a:rPr lang="zh-TW" altLang="en-US" dirty="0"/>
              <a:t>物件，然後寄出含有</a:t>
            </a:r>
            <a:r>
              <a:rPr lang="zh-TW" altLang="en-US" dirty="0" smtClean="0"/>
              <a:t>病毒的</a:t>
            </a:r>
            <a:r>
              <a:rPr lang="zh-TW" altLang="en-US" dirty="0"/>
              <a:t>文件給通訊錄中所有的收件者。短短一週內擴散全球，許多知名大企業的</a:t>
            </a:r>
            <a:r>
              <a:rPr lang="zh-TW" altLang="en-US" dirty="0" smtClean="0"/>
              <a:t>郵件伺服器</a:t>
            </a:r>
            <a:r>
              <a:rPr lang="zh-TW" altLang="en-US" dirty="0"/>
              <a:t>（</a:t>
            </a:r>
            <a:r>
              <a:rPr lang="en-US" altLang="zh-TW" dirty="0"/>
              <a:t>E-Mail Server</a:t>
            </a:r>
            <a:r>
              <a:rPr lang="zh-TW" altLang="en-US" dirty="0"/>
              <a:t>）也都因梅莉莎病毒所引起的郵件風暴，導致伺服器</a:t>
            </a:r>
            <a:r>
              <a:rPr lang="zh-TW" altLang="en-US" dirty="0" smtClean="0"/>
              <a:t>不堪負荷</a:t>
            </a:r>
            <a:r>
              <a:rPr lang="zh-TW" altLang="en-US" dirty="0"/>
              <a:t>而紛紛當機。</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47</a:t>
            </a:fld>
            <a:endParaRPr lang="zh-TW" altLang="en-US"/>
          </a:p>
        </p:txBody>
      </p:sp>
    </p:spTree>
    <p:extLst>
      <p:ext uri="{BB962C8B-B14F-4D97-AF65-F5344CB8AC3E}">
        <p14:creationId xmlns:p14="http://schemas.microsoft.com/office/powerpoint/2010/main" val="295168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139238"/>
            <a:ext cx="7886700" cy="5610293"/>
          </a:xfrm>
        </p:spPr>
        <p:txBody>
          <a:bodyPr>
            <a:normAutofit/>
          </a:bodyPr>
          <a:lstStyle/>
          <a:p>
            <a:pPr marL="457200" lvl="1" indent="0">
              <a:buNone/>
            </a:pPr>
            <a:r>
              <a:rPr lang="zh-TW" altLang="en-US" dirty="0">
                <a:solidFill>
                  <a:schemeClr val="accent5"/>
                </a:solidFill>
              </a:rPr>
              <a:t>（四）瀏覽器檢視 </a:t>
            </a:r>
            <a:r>
              <a:rPr lang="en-US" altLang="zh-TW" dirty="0">
                <a:solidFill>
                  <a:schemeClr val="accent5"/>
                </a:solidFill>
              </a:rPr>
              <a:t>HTML </a:t>
            </a:r>
            <a:r>
              <a:rPr lang="zh-TW" altLang="en-US" dirty="0">
                <a:solidFill>
                  <a:schemeClr val="accent5"/>
                </a:solidFill>
              </a:rPr>
              <a:t>網頁</a:t>
            </a:r>
            <a:r>
              <a:rPr lang="zh-TW" altLang="en-US" dirty="0" smtClean="0">
                <a:solidFill>
                  <a:schemeClr val="accent5"/>
                </a:solidFill>
              </a:rPr>
              <a:t>中毒</a:t>
            </a:r>
            <a:endParaRPr lang="en-US" altLang="zh-TW" dirty="0" smtClean="0">
              <a:solidFill>
                <a:schemeClr val="accent5"/>
              </a:solidFill>
            </a:endParaRPr>
          </a:p>
          <a:p>
            <a:pPr lvl="1"/>
            <a:r>
              <a:rPr lang="en-US" altLang="zh-TW" dirty="0"/>
              <a:t>Script </a:t>
            </a:r>
            <a:r>
              <a:rPr lang="zh-TW" altLang="en-US" dirty="0"/>
              <a:t>類型病毒是以</a:t>
            </a:r>
            <a:r>
              <a:rPr lang="en-US" altLang="zh-TW" dirty="0"/>
              <a:t>Script </a:t>
            </a:r>
            <a:r>
              <a:rPr lang="zh-TW" altLang="en-US" dirty="0"/>
              <a:t>程式語言（</a:t>
            </a:r>
            <a:r>
              <a:rPr lang="en-US" altLang="zh-TW" dirty="0"/>
              <a:t>VBScript </a:t>
            </a:r>
            <a:r>
              <a:rPr lang="zh-TW" altLang="en-US" dirty="0"/>
              <a:t>或</a:t>
            </a:r>
            <a:r>
              <a:rPr lang="en-US" altLang="zh-TW" dirty="0"/>
              <a:t>JavaScript</a:t>
            </a:r>
            <a:r>
              <a:rPr lang="zh-TW" altLang="en-US" dirty="0"/>
              <a:t>，是網頁</a:t>
            </a:r>
            <a:r>
              <a:rPr lang="zh-TW" altLang="en-US" dirty="0" smtClean="0"/>
              <a:t>常用的</a:t>
            </a:r>
            <a:r>
              <a:rPr lang="zh-TW" altLang="en-US" dirty="0"/>
              <a:t>語言）撰寫而成。當使用者用瀏覽器（有開啟</a:t>
            </a:r>
            <a:r>
              <a:rPr lang="en-US" altLang="zh-TW" dirty="0"/>
              <a:t>Script </a:t>
            </a:r>
            <a:r>
              <a:rPr lang="zh-TW" altLang="en-US" dirty="0"/>
              <a:t>功能）檢視</a:t>
            </a:r>
            <a:r>
              <a:rPr lang="en-US" altLang="zh-TW" dirty="0"/>
              <a:t>HTML </a:t>
            </a:r>
            <a:r>
              <a:rPr lang="zh-TW" altLang="en-US" dirty="0"/>
              <a:t>網頁時</a:t>
            </a:r>
            <a:r>
              <a:rPr lang="zh-TW" altLang="en-US" dirty="0" smtClean="0"/>
              <a:t>，內</a:t>
            </a:r>
            <a:r>
              <a:rPr lang="zh-TW" altLang="en-US" dirty="0"/>
              <a:t>嵌在</a:t>
            </a:r>
            <a:r>
              <a:rPr lang="en-US" altLang="zh-TW" dirty="0"/>
              <a:t>HTML </a:t>
            </a:r>
            <a:r>
              <a:rPr lang="zh-TW" altLang="en-US" dirty="0"/>
              <a:t>檔中的</a:t>
            </a:r>
            <a:r>
              <a:rPr lang="en-US" altLang="zh-TW" dirty="0"/>
              <a:t>Script </a:t>
            </a:r>
            <a:r>
              <a:rPr lang="zh-TW" altLang="en-US" dirty="0"/>
              <a:t>類型病毒便會自動執行來進行破壞。</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48</a:t>
            </a:fld>
            <a:endParaRPr lang="zh-TW" altLang="en-US"/>
          </a:p>
        </p:txBody>
      </p:sp>
    </p:spTree>
    <p:extLst>
      <p:ext uri="{BB962C8B-B14F-4D97-AF65-F5344CB8AC3E}">
        <p14:creationId xmlns:p14="http://schemas.microsoft.com/office/powerpoint/2010/main" val="308211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1" y="1028144"/>
            <a:ext cx="7886700" cy="5520140"/>
          </a:xfrm>
        </p:spPr>
        <p:txBody>
          <a:bodyPr>
            <a:noAutofit/>
          </a:bodyPr>
          <a:lstStyle/>
          <a:p>
            <a:pPr marL="457200" lvl="1" indent="0">
              <a:buNone/>
            </a:pPr>
            <a:r>
              <a:rPr lang="zh-TW" altLang="en-US" dirty="0">
                <a:solidFill>
                  <a:schemeClr val="accent5"/>
                </a:solidFill>
              </a:rPr>
              <a:t>（五）惡性程式偽裝成重要通知或有趣遊戲、美麗圖片</a:t>
            </a:r>
            <a:r>
              <a:rPr lang="zh-TW" altLang="en-US" dirty="0" smtClean="0">
                <a:solidFill>
                  <a:schemeClr val="accent5"/>
                </a:solidFill>
              </a:rPr>
              <a:t>等</a:t>
            </a:r>
            <a:endParaRPr lang="en-US" altLang="zh-TW" dirty="0" smtClean="0">
              <a:solidFill>
                <a:schemeClr val="accent5"/>
              </a:solidFill>
            </a:endParaRPr>
          </a:p>
          <a:p>
            <a:pPr lvl="1"/>
            <a:r>
              <a:rPr lang="zh-TW" altLang="en-US" dirty="0"/>
              <a:t>例如</a:t>
            </a:r>
            <a:r>
              <a:rPr lang="zh-TW" altLang="en-US" dirty="0" smtClean="0"/>
              <a:t>：</a:t>
            </a:r>
            <a:endParaRPr lang="en-US" altLang="zh-TW" dirty="0" smtClean="0"/>
          </a:p>
          <a:p>
            <a:pPr marL="914400" lvl="1" indent="-457200">
              <a:buFont typeface="+mj-lt"/>
              <a:buAutoNum type="arabicPeriod"/>
            </a:pPr>
            <a:r>
              <a:rPr lang="en-US" altLang="zh-TW" dirty="0" smtClean="0"/>
              <a:t>E-Mail </a:t>
            </a:r>
            <a:r>
              <a:rPr lang="zh-TW" altLang="en-US" dirty="0"/>
              <a:t>說有重要修正程式，請執行「更新程式 </a:t>
            </a:r>
            <a:r>
              <a:rPr lang="en-US" altLang="zh-TW" dirty="0"/>
              <a:t>.EXE</a:t>
            </a:r>
            <a:r>
              <a:rPr lang="zh-TW" altLang="en-US" dirty="0"/>
              <a:t>」。</a:t>
            </a:r>
          </a:p>
          <a:p>
            <a:pPr marL="914400" lvl="1" indent="-457200">
              <a:buFont typeface="+mj-lt"/>
              <a:buAutoNum type="arabicPeriod"/>
            </a:pPr>
            <a:r>
              <a:rPr lang="zh-TW" altLang="en-US" dirty="0" smtClean="0"/>
              <a:t>偽裝</a:t>
            </a:r>
            <a:r>
              <a:rPr lang="zh-TW" altLang="en-US" dirty="0"/>
              <a:t>成防毒公司寄發「解毒程式 </a:t>
            </a:r>
            <a:r>
              <a:rPr lang="en-US" altLang="zh-TW" dirty="0"/>
              <a:t>.EXE</a:t>
            </a:r>
            <a:r>
              <a:rPr lang="zh-TW" altLang="en-US" dirty="0"/>
              <a:t>」。</a:t>
            </a:r>
          </a:p>
          <a:p>
            <a:pPr marL="914400" lvl="1" indent="-457200">
              <a:buFont typeface="+mj-lt"/>
              <a:buAutoNum type="arabicPeriod"/>
            </a:pPr>
            <a:r>
              <a:rPr lang="zh-TW" altLang="en-US" dirty="0" smtClean="0"/>
              <a:t>偽裝</a:t>
            </a:r>
            <a:r>
              <a:rPr lang="zh-TW" altLang="en-US" dirty="0"/>
              <a:t>成銀行或卡務中心寄發「信用卡確認程式</a:t>
            </a:r>
            <a:r>
              <a:rPr lang="en-US" altLang="zh-TW" dirty="0"/>
              <a:t>.EXE</a:t>
            </a:r>
            <a:r>
              <a:rPr lang="zh-TW" altLang="en-US" dirty="0"/>
              <a:t>」。</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49</a:t>
            </a:fld>
            <a:endParaRPr lang="zh-TW" altLang="en-US"/>
          </a:p>
        </p:txBody>
      </p:sp>
    </p:spTree>
    <p:extLst>
      <p:ext uri="{BB962C8B-B14F-4D97-AF65-F5344CB8AC3E}">
        <p14:creationId xmlns:p14="http://schemas.microsoft.com/office/powerpoint/2010/main" val="98374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919629"/>
            <a:ext cx="7886700" cy="4351338"/>
          </a:xfrm>
        </p:spPr>
        <p:txBody>
          <a:bodyPr/>
          <a:lstStyle/>
          <a:p>
            <a:r>
              <a:rPr lang="zh-TW" altLang="en-US" dirty="0">
                <a:latin typeface="標楷體" pitchFamily="65" charset="-120"/>
                <a:ea typeface="標楷體" pitchFamily="65" charset="-120"/>
              </a:rPr>
              <a:t>鐵扇公主一聽到有解決方法，馬上說：「大聖，那就拜託你幫幫我吧</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」，看在鐵扇公主真心求情的份上，孫悟空開始解釋關於電腦安全的維護方法。</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a:t>
            </a:fld>
            <a:endParaRPr lang="zh-TW" altLang="en-US"/>
          </a:p>
        </p:txBody>
      </p:sp>
      <p:sp>
        <p:nvSpPr>
          <p:cNvPr id="4" name="標題 3"/>
          <p:cNvSpPr>
            <a:spLocks noGrp="1"/>
          </p:cNvSpPr>
          <p:nvPr>
            <p:ph type="title"/>
          </p:nvPr>
        </p:nvSpPr>
        <p:spPr>
          <a:xfrm>
            <a:off x="620104" y="493312"/>
            <a:ext cx="7886700" cy="1325563"/>
          </a:xfrm>
        </p:spPr>
        <p:txBody>
          <a:bodyPr/>
          <a:lstStyle/>
          <a:p>
            <a:r>
              <a:rPr lang="zh-TW" altLang="en-US" dirty="0" smtClean="0"/>
              <a:t>故事緣起</a:t>
            </a:r>
            <a:r>
              <a:rPr lang="en-US" altLang="zh-TW" dirty="0" smtClean="0"/>
              <a:t>…(3/3)</a:t>
            </a:r>
            <a:endParaRPr lang="zh-TW" altLang="en-US" dirty="0"/>
          </a:p>
        </p:txBody>
      </p:sp>
    </p:spTree>
    <p:extLst>
      <p:ext uri="{BB962C8B-B14F-4D97-AF65-F5344CB8AC3E}">
        <p14:creationId xmlns:p14="http://schemas.microsoft.com/office/powerpoint/2010/main" val="3273137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5833" y="1109631"/>
            <a:ext cx="7886700" cy="5507261"/>
          </a:xfrm>
        </p:spPr>
        <p:txBody>
          <a:bodyPr/>
          <a:lstStyle/>
          <a:p>
            <a:pPr marL="971550" lvl="1" indent="-514350">
              <a:buFont typeface="+mj-lt"/>
              <a:buAutoNum type="arabicPeriod" startAt="4"/>
            </a:pPr>
            <a:r>
              <a:rPr lang="zh-TW" altLang="en-US" dirty="0" smtClean="0"/>
              <a:t>偽裝</a:t>
            </a:r>
            <a:r>
              <a:rPr lang="zh-TW" altLang="en-US" dirty="0"/>
              <a:t>成「有趣、好看或色情網頁文件等」。</a:t>
            </a:r>
          </a:p>
          <a:p>
            <a:pPr marL="971550" lvl="1" indent="-514350">
              <a:buFont typeface="+mj-lt"/>
              <a:buAutoNum type="arabicPeriod" startAt="4"/>
            </a:pPr>
            <a:r>
              <a:rPr lang="zh-TW" altLang="en-US" dirty="0" smtClean="0"/>
              <a:t>網路</a:t>
            </a:r>
            <a:r>
              <a:rPr lang="zh-TW" altLang="en-US" dirty="0"/>
              <a:t>釣魚（</a:t>
            </a:r>
            <a:r>
              <a:rPr lang="en-US" altLang="zh-TW" dirty="0"/>
              <a:t>Fishing</a:t>
            </a:r>
            <a:r>
              <a:rPr lang="zh-TW" altLang="en-US" dirty="0"/>
              <a:t>），偽裝成有名的網站首頁，引導你將資料彙傳到預設</a:t>
            </a:r>
            <a:r>
              <a:rPr lang="zh-TW" altLang="en-US" dirty="0" smtClean="0"/>
              <a:t>的收集</a:t>
            </a:r>
            <a:r>
              <a:rPr lang="zh-TW" altLang="en-US" dirty="0"/>
              <a:t>主機，盜取你的個人重要資料。</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50</a:t>
            </a:fld>
            <a:endParaRPr lang="zh-TW" altLang="en-US"/>
          </a:p>
        </p:txBody>
      </p:sp>
    </p:spTree>
    <p:extLst>
      <p:ext uri="{BB962C8B-B14F-4D97-AF65-F5344CB8AC3E}">
        <p14:creationId xmlns:p14="http://schemas.microsoft.com/office/powerpoint/2010/main" val="3077092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56445"/>
            <a:ext cx="7886700" cy="6001555"/>
          </a:xfrm>
        </p:spPr>
        <p:txBody>
          <a:bodyPr>
            <a:normAutofit/>
          </a:bodyPr>
          <a:lstStyle/>
          <a:p>
            <a:pPr marL="0" indent="0">
              <a:buNone/>
            </a:pPr>
            <a:endParaRPr lang="en-US" altLang="zh-TW" b="1" dirty="0" smtClean="0">
              <a:solidFill>
                <a:schemeClr val="accent6"/>
              </a:solidFill>
            </a:endParaRPr>
          </a:p>
          <a:p>
            <a:pPr marL="457200" lvl="1" indent="0">
              <a:buNone/>
            </a:pPr>
            <a:r>
              <a:rPr lang="zh-TW" altLang="en-US" dirty="0">
                <a:solidFill>
                  <a:schemeClr val="accent5"/>
                </a:solidFill>
              </a:rPr>
              <a:t>（一）預防</a:t>
            </a:r>
            <a:r>
              <a:rPr lang="zh-TW" altLang="en-US" dirty="0" smtClean="0">
                <a:solidFill>
                  <a:schemeClr val="accent5"/>
                </a:solidFill>
              </a:rPr>
              <a:t>病毒</a:t>
            </a:r>
            <a:endParaRPr lang="en-US" altLang="zh-TW" dirty="0" smtClean="0">
              <a:solidFill>
                <a:schemeClr val="accent5"/>
              </a:solidFill>
            </a:endParaRPr>
          </a:p>
          <a:p>
            <a:pPr lvl="1"/>
            <a:r>
              <a:rPr lang="zh-TW" altLang="en-US" dirty="0" smtClean="0"/>
              <a:t>病毒</a:t>
            </a:r>
            <a:r>
              <a:rPr lang="zh-TW" altLang="en-US" dirty="0"/>
              <a:t>爆發到下載能辨識該病毒的病毒碼為防毒空窗期，是電腦用戶遭感染</a:t>
            </a:r>
            <a:r>
              <a:rPr lang="zh-TW" altLang="en-US" dirty="0" smtClean="0"/>
              <a:t>的高峰</a:t>
            </a:r>
            <a:r>
              <a:rPr lang="zh-TW" altLang="en-US" dirty="0"/>
              <a:t>期。有的病毒甚至</a:t>
            </a:r>
            <a:r>
              <a:rPr lang="zh-TW" altLang="en-US" dirty="0" smtClean="0"/>
              <a:t>會關閉</a:t>
            </a:r>
            <a:r>
              <a:rPr lang="zh-TW" altLang="en-US" dirty="0"/>
              <a:t>防毒軟體或是阻擋更新病毒碼</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51</a:t>
            </a:fld>
            <a:endParaRPr lang="zh-TW" altLang="en-US"/>
          </a:p>
        </p:txBody>
      </p:sp>
      <p:sp>
        <p:nvSpPr>
          <p:cNvPr id="4" name="標題 3"/>
          <p:cNvSpPr>
            <a:spLocks noGrp="1"/>
          </p:cNvSpPr>
          <p:nvPr>
            <p:ph type="title"/>
          </p:nvPr>
        </p:nvSpPr>
        <p:spPr>
          <a:xfrm>
            <a:off x="662834" y="450585"/>
            <a:ext cx="7886700" cy="1325563"/>
          </a:xfrm>
        </p:spPr>
        <p:txBody>
          <a:bodyPr/>
          <a:lstStyle/>
          <a:p>
            <a:r>
              <a:rPr lang="zh-TW" altLang="en-US" dirty="0" smtClean="0"/>
              <a:t>二、預防中毒處理</a:t>
            </a:r>
            <a:endParaRPr lang="zh-TW" altLang="en-US" dirty="0"/>
          </a:p>
        </p:txBody>
      </p:sp>
    </p:spTree>
    <p:extLst>
      <p:ext uri="{BB962C8B-B14F-4D97-AF65-F5344CB8AC3E}">
        <p14:creationId xmlns:p14="http://schemas.microsoft.com/office/powerpoint/2010/main" val="3318811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882865"/>
            <a:ext cx="7886700" cy="5610293"/>
          </a:xfrm>
        </p:spPr>
        <p:txBody>
          <a:bodyPr/>
          <a:lstStyle/>
          <a:p>
            <a:pPr lvl="1"/>
            <a:r>
              <a:rPr lang="en-US" altLang="zh-TW" dirty="0">
                <a:solidFill>
                  <a:srgbClr val="FF0000"/>
                </a:solidFill>
              </a:rPr>
              <a:t>《</a:t>
            </a:r>
            <a:r>
              <a:rPr lang="zh-TW" altLang="en-US" dirty="0">
                <a:solidFill>
                  <a:srgbClr val="FF0000"/>
                </a:solidFill>
              </a:rPr>
              <a:t>防治病毒 </a:t>
            </a:r>
            <a:r>
              <a:rPr lang="en-US" altLang="zh-TW" dirty="0">
                <a:solidFill>
                  <a:srgbClr val="FF0000"/>
                </a:solidFill>
              </a:rPr>
              <a:t>123》</a:t>
            </a:r>
          </a:p>
          <a:p>
            <a:pPr marL="914400" lvl="1" indent="-457200">
              <a:buFont typeface="+mj-lt"/>
              <a:buAutoNum type="arabicPeriod"/>
            </a:pPr>
            <a:r>
              <a:rPr lang="zh-TW" altLang="en-US" dirty="0" smtClean="0"/>
              <a:t>加快</a:t>
            </a:r>
            <a:r>
              <a:rPr lang="zh-TW" altLang="en-US" dirty="0"/>
              <a:t>病毒碼自動更新的頻率，並即時下載更新掃毒引擎程式才是上策。</a:t>
            </a:r>
          </a:p>
          <a:p>
            <a:pPr marL="914400" lvl="1" indent="-457200">
              <a:buFont typeface="+mj-lt"/>
              <a:buAutoNum type="arabicPeriod"/>
            </a:pPr>
            <a:r>
              <a:rPr lang="zh-TW" altLang="en-US" dirty="0" smtClean="0"/>
              <a:t>關閉</a:t>
            </a:r>
            <a:r>
              <a:rPr lang="zh-TW" altLang="en-US" dirty="0"/>
              <a:t>電子郵件預覽視窗，或安裝郵件病毒掃描程式，不要開啟來路不明的電子郵件。</a:t>
            </a:r>
          </a:p>
          <a:p>
            <a:pPr marL="914400" lvl="1" indent="-457200">
              <a:buFont typeface="+mj-lt"/>
              <a:buAutoNum type="arabicPeriod"/>
            </a:pPr>
            <a:r>
              <a:rPr lang="zh-TW" altLang="en-US" dirty="0" smtClean="0"/>
              <a:t>設定</a:t>
            </a:r>
            <a:r>
              <a:rPr lang="zh-TW" altLang="en-US" dirty="0"/>
              <a:t>作業系統自動更新修補通知，接獲通知後立即下載作業系統修補程式，防止病毒利用系統漏洞入侵。</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52</a:t>
            </a:fld>
            <a:endParaRPr lang="zh-TW" altLang="en-US"/>
          </a:p>
        </p:txBody>
      </p:sp>
    </p:spTree>
    <p:extLst>
      <p:ext uri="{BB962C8B-B14F-4D97-AF65-F5344CB8AC3E}">
        <p14:creationId xmlns:p14="http://schemas.microsoft.com/office/powerpoint/2010/main" val="4875730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25955"/>
            <a:ext cx="7886700" cy="5533019"/>
          </a:xfrm>
        </p:spPr>
        <p:txBody>
          <a:bodyPr/>
          <a:lstStyle/>
          <a:p>
            <a:pPr marL="457200" lvl="1" indent="0">
              <a:buNone/>
            </a:pPr>
            <a:r>
              <a:rPr lang="zh-TW" altLang="en-US" dirty="0">
                <a:solidFill>
                  <a:schemeClr val="accent5"/>
                </a:solidFill>
              </a:rPr>
              <a:t>（二）中毒</a:t>
            </a:r>
            <a:r>
              <a:rPr lang="zh-TW" altLang="en-US" dirty="0" smtClean="0">
                <a:solidFill>
                  <a:schemeClr val="accent5"/>
                </a:solidFill>
              </a:rPr>
              <a:t>處理</a:t>
            </a:r>
            <a:endParaRPr lang="en-US" altLang="zh-TW" dirty="0" smtClean="0">
              <a:solidFill>
                <a:schemeClr val="accent5"/>
              </a:solidFill>
            </a:endParaRPr>
          </a:p>
          <a:p>
            <a:pPr marL="914400" lvl="1" indent="-457200">
              <a:buFont typeface="+mj-lt"/>
              <a:buAutoNum type="arabicPeriod"/>
            </a:pPr>
            <a:r>
              <a:rPr lang="zh-TW" altLang="en-US" dirty="0" smtClean="0"/>
              <a:t>要</a:t>
            </a:r>
            <a:r>
              <a:rPr lang="zh-TW" altLang="en-US" dirty="0"/>
              <a:t>立即到資訊安全公司的網站下載最新病毒碼或掃毒程式。</a:t>
            </a:r>
          </a:p>
          <a:p>
            <a:pPr marL="914400" lvl="1" indent="-457200">
              <a:buFont typeface="+mj-lt"/>
              <a:buAutoNum type="arabicPeriod"/>
            </a:pPr>
            <a:r>
              <a:rPr lang="zh-TW" altLang="en-US" dirty="0" smtClean="0"/>
              <a:t>清除</a:t>
            </a:r>
            <a:r>
              <a:rPr lang="zh-TW" altLang="en-US" dirty="0"/>
              <a:t>病毒。</a:t>
            </a:r>
          </a:p>
          <a:p>
            <a:pPr marL="914400" lvl="1" indent="-457200">
              <a:buFont typeface="+mj-lt"/>
              <a:buAutoNum type="arabicPeriod"/>
            </a:pPr>
            <a:r>
              <a:rPr lang="zh-TW" altLang="en-US" dirty="0" smtClean="0"/>
              <a:t>更新</a:t>
            </a:r>
            <a:r>
              <a:rPr lang="zh-TW" altLang="en-US" dirty="0"/>
              <a:t>系統。</a:t>
            </a:r>
          </a:p>
          <a:p>
            <a:pPr marL="914400" lvl="1" indent="-457200">
              <a:buFont typeface="+mj-lt"/>
              <a:buAutoNum type="arabicPeriod"/>
            </a:pPr>
            <a:r>
              <a:rPr lang="zh-TW" altLang="en-US" dirty="0" smtClean="0"/>
              <a:t>若</a:t>
            </a:r>
            <a:r>
              <a:rPr lang="zh-TW" altLang="en-US" dirty="0"/>
              <a:t>仍無法清除病毒，儘可能在不連接網路的情形下重灌系統。</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53</a:t>
            </a:fld>
            <a:endParaRPr lang="zh-TW" altLang="en-US"/>
          </a:p>
        </p:txBody>
      </p:sp>
    </p:spTree>
    <p:extLst>
      <p:ext uri="{BB962C8B-B14F-4D97-AF65-F5344CB8AC3E}">
        <p14:creationId xmlns:p14="http://schemas.microsoft.com/office/powerpoint/2010/main" val="1346839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699311"/>
            <a:ext cx="7886700" cy="5571656"/>
          </a:xfrm>
        </p:spPr>
        <p:txBody>
          <a:bodyPr>
            <a:normAutofit/>
          </a:bodyPr>
          <a:lstStyle/>
          <a:p>
            <a:pPr lvl="1"/>
            <a:endParaRPr lang="en-US" altLang="zh-TW" dirty="0" smtClean="0">
              <a:solidFill>
                <a:schemeClr val="accent5"/>
              </a:solidFill>
            </a:endParaRPr>
          </a:p>
          <a:p>
            <a:pPr lvl="1"/>
            <a:endParaRPr lang="en-US" altLang="zh-TW" dirty="0">
              <a:solidFill>
                <a:schemeClr val="accent5"/>
              </a:solidFill>
            </a:endParaRPr>
          </a:p>
          <a:p>
            <a:pPr marL="457200" lvl="1" indent="0">
              <a:buNone/>
            </a:pPr>
            <a:r>
              <a:rPr lang="zh-TW" altLang="en-US" dirty="0" smtClean="0">
                <a:solidFill>
                  <a:schemeClr val="accent5"/>
                </a:solidFill>
              </a:rPr>
              <a:t>（</a:t>
            </a:r>
            <a:r>
              <a:rPr lang="zh-TW" altLang="en-US" dirty="0">
                <a:solidFill>
                  <a:schemeClr val="accent5"/>
                </a:solidFill>
              </a:rPr>
              <a:t>一）拒收無主</a:t>
            </a:r>
            <a:r>
              <a:rPr lang="zh-TW" altLang="en-US" dirty="0" smtClean="0">
                <a:solidFill>
                  <a:schemeClr val="accent5"/>
                </a:solidFill>
              </a:rPr>
              <a:t>郵件</a:t>
            </a:r>
            <a:endParaRPr lang="en-US" altLang="zh-TW" dirty="0" smtClean="0">
              <a:solidFill>
                <a:schemeClr val="accent5"/>
              </a:solidFill>
            </a:endParaRPr>
          </a:p>
          <a:p>
            <a:pPr lvl="1"/>
            <a:r>
              <a:rPr lang="zh-TW" altLang="en-US" dirty="0" smtClean="0"/>
              <a:t>在</a:t>
            </a:r>
            <a:r>
              <a:rPr lang="zh-TW" altLang="en-US" dirty="0"/>
              <a:t>仔細分析垃圾郵件後，我們可以發現其中許多郵件的收件人或發件人</a:t>
            </a:r>
            <a:r>
              <a:rPr lang="zh-TW" altLang="en-US" dirty="0" smtClean="0"/>
              <a:t>欄位是</a:t>
            </a:r>
            <a:r>
              <a:rPr lang="zh-TW" altLang="en-US" dirty="0"/>
              <a:t>空白的</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54</a:t>
            </a:fld>
            <a:endParaRPr lang="zh-TW" altLang="en-US"/>
          </a:p>
        </p:txBody>
      </p:sp>
      <p:sp>
        <p:nvSpPr>
          <p:cNvPr id="4" name="標題 3"/>
          <p:cNvSpPr>
            <a:spLocks noGrp="1"/>
          </p:cNvSpPr>
          <p:nvPr>
            <p:ph type="title"/>
          </p:nvPr>
        </p:nvSpPr>
        <p:spPr>
          <a:xfrm>
            <a:off x="628650" y="527497"/>
            <a:ext cx="7886700" cy="1325563"/>
          </a:xfrm>
        </p:spPr>
        <p:txBody>
          <a:bodyPr/>
          <a:lstStyle/>
          <a:p>
            <a:r>
              <a:rPr lang="zh-TW" altLang="en-US" dirty="0" smtClean="0"/>
              <a:t>三、處理垃圾郵件</a:t>
            </a:r>
            <a:endParaRPr lang="zh-TW" altLang="en-US" dirty="0"/>
          </a:p>
        </p:txBody>
      </p:sp>
    </p:spTree>
    <p:extLst>
      <p:ext uri="{BB962C8B-B14F-4D97-AF65-F5344CB8AC3E}">
        <p14:creationId xmlns:p14="http://schemas.microsoft.com/office/powerpoint/2010/main" val="1280491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10931"/>
            <a:ext cx="7886700" cy="5636050"/>
          </a:xfrm>
        </p:spPr>
        <p:txBody>
          <a:bodyPr/>
          <a:lstStyle/>
          <a:p>
            <a:pPr marL="457200" lvl="1" indent="0">
              <a:buNone/>
            </a:pPr>
            <a:r>
              <a:rPr lang="zh-TW" altLang="en-US" dirty="0">
                <a:solidFill>
                  <a:schemeClr val="accent5"/>
                </a:solidFill>
              </a:rPr>
              <a:t>（二）過濾特定郵件</a:t>
            </a:r>
            <a:endParaRPr lang="en-US" altLang="zh-TW" dirty="0">
              <a:solidFill>
                <a:schemeClr val="accent5"/>
              </a:solidFill>
            </a:endParaRPr>
          </a:p>
          <a:p>
            <a:pPr lvl="1"/>
            <a:r>
              <a:rPr lang="zh-TW" altLang="en-US" dirty="0" smtClean="0"/>
              <a:t>發送</a:t>
            </a:r>
            <a:r>
              <a:rPr lang="zh-TW" altLang="en-US" dirty="0"/>
              <a:t>垃圾郵件者大多有一定的目的，比如進行商業廣告、推銷產品、發布資訊等，這些郵件的發件人位址、主題或內容中都會有一些相關的字句，因此只要把握其中常用的詞語，就能利用設置郵件過濾規則攔截掉大部分的垃圾郵件。</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55</a:t>
            </a:fld>
            <a:endParaRPr lang="zh-TW" altLang="en-US"/>
          </a:p>
        </p:txBody>
      </p:sp>
    </p:spTree>
    <p:extLst>
      <p:ext uri="{BB962C8B-B14F-4D97-AF65-F5344CB8AC3E}">
        <p14:creationId xmlns:p14="http://schemas.microsoft.com/office/powerpoint/2010/main" val="2901787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96989"/>
            <a:ext cx="7886700" cy="5507262"/>
          </a:xfrm>
        </p:spPr>
        <p:txBody>
          <a:bodyPr>
            <a:normAutofit/>
          </a:bodyPr>
          <a:lstStyle/>
          <a:p>
            <a:pPr marL="457200" lvl="1" indent="0">
              <a:buNone/>
            </a:pPr>
            <a:r>
              <a:rPr lang="zh-TW" altLang="en-US" dirty="0">
                <a:solidFill>
                  <a:schemeClr val="accent5"/>
                </a:solidFill>
              </a:rPr>
              <a:t>（三）使用郵件遠端</a:t>
            </a:r>
            <a:r>
              <a:rPr lang="zh-TW" altLang="en-US" dirty="0" smtClean="0">
                <a:solidFill>
                  <a:schemeClr val="accent5"/>
                </a:solidFill>
              </a:rPr>
              <a:t>管理</a:t>
            </a:r>
            <a:endParaRPr lang="en-US" altLang="zh-TW" dirty="0" smtClean="0">
              <a:solidFill>
                <a:schemeClr val="accent5"/>
              </a:solidFill>
            </a:endParaRPr>
          </a:p>
          <a:p>
            <a:pPr lvl="1"/>
            <a:r>
              <a:rPr lang="zh-TW" altLang="en-US" dirty="0" smtClean="0"/>
              <a:t>遠端</a:t>
            </a:r>
            <a:r>
              <a:rPr lang="zh-TW" altLang="en-US" dirty="0"/>
              <a:t>郵箱管理可使你在下載郵件伺服器上的所有郵件之前，直接對伺服器</a:t>
            </a:r>
            <a:r>
              <a:rPr lang="zh-TW" altLang="en-US" dirty="0" smtClean="0"/>
              <a:t>上的</a:t>
            </a:r>
            <a:r>
              <a:rPr lang="zh-TW" altLang="en-US" dirty="0"/>
              <a:t>郵件進行操作。這樣對於你不想接收的垃圾郵件，可直接在伺服器上將它刪除</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56</a:t>
            </a:fld>
            <a:endParaRPr lang="zh-TW" altLang="en-US"/>
          </a:p>
        </p:txBody>
      </p:sp>
    </p:spTree>
    <p:extLst>
      <p:ext uri="{BB962C8B-B14F-4D97-AF65-F5344CB8AC3E}">
        <p14:creationId xmlns:p14="http://schemas.microsoft.com/office/powerpoint/2010/main" val="3839201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68684"/>
            <a:ext cx="7886700" cy="5533019"/>
          </a:xfrm>
        </p:spPr>
        <p:txBody>
          <a:bodyPr/>
          <a:lstStyle/>
          <a:p>
            <a:pPr marL="457200" lvl="1" indent="0">
              <a:buNone/>
            </a:pPr>
            <a:r>
              <a:rPr lang="zh-TW" altLang="en-US" dirty="0">
                <a:solidFill>
                  <a:schemeClr val="accent5"/>
                </a:solidFill>
              </a:rPr>
              <a:t>（四）慎用自動回信功能</a:t>
            </a:r>
            <a:endParaRPr lang="en-US" altLang="zh-TW" dirty="0">
              <a:solidFill>
                <a:schemeClr val="accent5"/>
              </a:solidFill>
            </a:endParaRPr>
          </a:p>
          <a:p>
            <a:pPr lvl="1"/>
            <a:r>
              <a:rPr lang="zh-TW" altLang="en-US" dirty="0" smtClean="0"/>
              <a:t>許多</a:t>
            </a:r>
            <a:r>
              <a:rPr lang="zh-TW" altLang="en-US" dirty="0"/>
              <a:t>朋友在郵件系統中設置使用了「自動回信」功能，這樣會讓發垃圾信者測試信箱是否常用，而決定列入寄發名單中。</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57</a:t>
            </a:fld>
            <a:endParaRPr lang="zh-TW" altLang="en-US"/>
          </a:p>
        </p:txBody>
      </p:sp>
    </p:spTree>
    <p:extLst>
      <p:ext uri="{BB962C8B-B14F-4D97-AF65-F5344CB8AC3E}">
        <p14:creationId xmlns:p14="http://schemas.microsoft.com/office/powerpoint/2010/main" val="173593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870468"/>
            <a:ext cx="7886700" cy="5520140"/>
          </a:xfrm>
        </p:spPr>
        <p:txBody>
          <a:bodyPr>
            <a:normAutofit/>
          </a:bodyPr>
          <a:lstStyle/>
          <a:p>
            <a:endParaRPr lang="en-US" altLang="zh-TW" dirty="0" smtClean="0"/>
          </a:p>
          <a:p>
            <a:r>
              <a:rPr lang="zh-TW" altLang="en-US" dirty="0"/>
              <a:t>在現今資訊科技便利的時代，個人資料遭盜用與個人隱私遭受侵害的事件</a:t>
            </a:r>
            <a:r>
              <a:rPr lang="zh-TW" altLang="en-US" dirty="0" smtClean="0"/>
              <a:t>不斷</a:t>
            </a:r>
            <a:r>
              <a:rPr lang="zh-TW" altLang="en-US" dirty="0"/>
              <a:t>發生，因此，當我們在享受便利的資訊生活的同時，更應重視個人資通安全</a:t>
            </a:r>
            <a:r>
              <a:rPr lang="zh-TW" altLang="en-US" dirty="0" smtClean="0"/>
              <a:t>及資料</a:t>
            </a:r>
            <a:r>
              <a:rPr lang="zh-TW" altLang="en-US" dirty="0"/>
              <a:t>保護的觀念，以降低個人</a:t>
            </a:r>
            <a:r>
              <a:rPr lang="zh-TW" altLang="en-US" dirty="0" smtClean="0"/>
              <a:t>資料被盜用</a:t>
            </a:r>
            <a:r>
              <a:rPr lang="zh-TW" altLang="en-US" dirty="0"/>
              <a:t>的機會。以下說明個人資料保護的</a:t>
            </a:r>
            <a:r>
              <a:rPr lang="zh-TW" altLang="en-US" dirty="0" smtClean="0"/>
              <a:t>基本認知</a:t>
            </a:r>
            <a:r>
              <a:rPr lang="zh-TW" altLang="en-US" dirty="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58</a:t>
            </a:fld>
            <a:endParaRPr lang="zh-TW" altLang="en-US"/>
          </a:p>
        </p:txBody>
      </p:sp>
      <p:sp>
        <p:nvSpPr>
          <p:cNvPr id="4" name="標題 3"/>
          <p:cNvSpPr>
            <a:spLocks noGrp="1"/>
          </p:cNvSpPr>
          <p:nvPr>
            <p:ph type="title"/>
          </p:nvPr>
        </p:nvSpPr>
        <p:spPr>
          <a:xfrm>
            <a:off x="628650" y="527497"/>
            <a:ext cx="7886700" cy="1325563"/>
          </a:xfrm>
        </p:spPr>
        <p:txBody>
          <a:bodyPr/>
          <a:lstStyle/>
          <a:p>
            <a:r>
              <a:rPr lang="zh-TW" altLang="en-US" dirty="0" smtClean="0"/>
              <a:t>四、個人資通安全基本認知</a:t>
            </a:r>
            <a:endParaRPr lang="zh-TW" altLang="en-US" dirty="0"/>
          </a:p>
        </p:txBody>
      </p:sp>
    </p:spTree>
    <p:extLst>
      <p:ext uri="{BB962C8B-B14F-4D97-AF65-F5344CB8AC3E}">
        <p14:creationId xmlns:p14="http://schemas.microsoft.com/office/powerpoint/2010/main" val="1661822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3" y="959476"/>
            <a:ext cx="7886700" cy="5898524"/>
          </a:xfrm>
        </p:spPr>
        <p:txBody>
          <a:bodyPr>
            <a:normAutofit/>
          </a:bodyPr>
          <a:lstStyle/>
          <a:p>
            <a:pPr lvl="1"/>
            <a:r>
              <a:rPr lang="en-US" altLang="zh-TW" dirty="0" smtClean="0"/>
              <a:t>1.</a:t>
            </a:r>
            <a:r>
              <a:rPr lang="zh-TW" altLang="en-US" dirty="0" smtClean="0"/>
              <a:t>個人電腦</a:t>
            </a:r>
            <a:r>
              <a:rPr lang="zh-TW" altLang="en-US" dirty="0"/>
              <a:t>應安裝防毒軟體，並經常修補系統漏洞。除定期更新病毒碼與</a:t>
            </a:r>
            <a:r>
              <a:rPr lang="zh-TW" altLang="en-US" dirty="0" smtClean="0"/>
              <a:t>系統漏洞</a:t>
            </a:r>
            <a:r>
              <a:rPr lang="zh-TW" altLang="en-US" dirty="0"/>
              <a:t>修補程式外，每次開機使用前，建議可以先檢查是否已更新病毒碼及</a:t>
            </a:r>
            <a:r>
              <a:rPr lang="zh-TW" altLang="en-US" dirty="0" smtClean="0"/>
              <a:t>將系統</a:t>
            </a:r>
            <a:r>
              <a:rPr lang="zh-TW" altLang="en-US" dirty="0"/>
              <a:t>漏洞修補至最新版本。</a:t>
            </a:r>
          </a:p>
          <a:p>
            <a:pPr lvl="1"/>
            <a:r>
              <a:rPr lang="en-US" altLang="zh-TW" dirty="0" smtClean="0"/>
              <a:t>2.</a:t>
            </a:r>
            <a:r>
              <a:rPr lang="zh-TW" altLang="en-US" dirty="0" smtClean="0"/>
              <a:t>為</a:t>
            </a:r>
            <a:r>
              <a:rPr lang="zh-TW" altLang="en-US" dirty="0"/>
              <a:t>避免感染病毒，建議關閉電子郵件預覽窗格功能。</a:t>
            </a:r>
          </a:p>
          <a:p>
            <a:pPr lvl="1"/>
            <a:r>
              <a:rPr lang="en-US" altLang="zh-TW" dirty="0" smtClean="0"/>
              <a:t>3.</a:t>
            </a:r>
            <a:r>
              <a:rPr lang="zh-TW" altLang="en-US" dirty="0" smtClean="0"/>
              <a:t>對於來路不明之電子郵件</a:t>
            </a:r>
            <a:r>
              <a:rPr lang="zh-TW" altLang="en-US" dirty="0"/>
              <a:t>，不宜隨意打開，以免啟動惡意程式執行檔，使</a:t>
            </a:r>
            <a:r>
              <a:rPr lang="zh-TW" altLang="en-US" dirty="0" smtClean="0"/>
              <a:t>個人</a:t>
            </a:r>
            <a:r>
              <a:rPr lang="zh-TW" altLang="en-US" dirty="0"/>
              <a:t>電腦與資訊系統遭到破壞。</a:t>
            </a:r>
            <a:endParaRPr lang="zh-TW" altLang="en-US" dirty="0" smtClean="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59</a:t>
            </a:fld>
            <a:endParaRPr lang="zh-TW" altLang="en-US"/>
          </a:p>
        </p:txBody>
      </p:sp>
    </p:spTree>
    <p:extLst>
      <p:ext uri="{BB962C8B-B14F-4D97-AF65-F5344CB8AC3E}">
        <p14:creationId xmlns:p14="http://schemas.microsoft.com/office/powerpoint/2010/main" val="350866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1519" y="1178715"/>
            <a:ext cx="8166595" cy="5009644"/>
          </a:xfrm>
        </p:spPr>
      </p:pic>
      <p:sp>
        <p:nvSpPr>
          <p:cNvPr id="2" name="投影片編號版面配置區 1"/>
          <p:cNvSpPr>
            <a:spLocks noGrp="1"/>
          </p:cNvSpPr>
          <p:nvPr>
            <p:ph type="sldNum" sz="quarter" idx="12"/>
          </p:nvPr>
        </p:nvSpPr>
        <p:spPr/>
        <p:txBody>
          <a:bodyPr/>
          <a:lstStyle/>
          <a:p>
            <a:fld id="{3228CCCC-EB6A-4525-9CB7-A5F54915A359}" type="slidenum">
              <a:rPr lang="zh-TW" altLang="en-US" smtClean="0"/>
              <a:pPr/>
              <a:t>6</a:t>
            </a:fld>
            <a:endParaRPr lang="zh-TW" altLang="en-US"/>
          </a:p>
        </p:txBody>
      </p:sp>
    </p:spTree>
    <p:extLst>
      <p:ext uri="{BB962C8B-B14F-4D97-AF65-F5344CB8AC3E}">
        <p14:creationId xmlns:p14="http://schemas.microsoft.com/office/powerpoint/2010/main" val="3558789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7" y="1387428"/>
            <a:ext cx="7886700" cy="5533019"/>
          </a:xfrm>
        </p:spPr>
        <p:txBody>
          <a:bodyPr>
            <a:noAutofit/>
          </a:bodyPr>
          <a:lstStyle/>
          <a:p>
            <a:pPr lvl="1"/>
            <a:r>
              <a:rPr lang="en-US" altLang="zh-TW" dirty="0" smtClean="0"/>
              <a:t>4</a:t>
            </a:r>
            <a:r>
              <a:rPr lang="en-US" altLang="zh-TW" dirty="0"/>
              <a:t>. </a:t>
            </a:r>
            <a:r>
              <a:rPr lang="zh-TW" altLang="en-US" dirty="0"/>
              <a:t>為避免導致他人電腦感染電腦病毒，不任意轉寄來歷不明之電子郵件。</a:t>
            </a:r>
          </a:p>
          <a:p>
            <a:pPr lvl="1"/>
            <a:r>
              <a:rPr lang="en-US" altLang="zh-TW" dirty="0"/>
              <a:t>5. </a:t>
            </a:r>
            <a:r>
              <a:rPr lang="zh-TW" altLang="en-US" dirty="0"/>
              <a:t>不瀏覽任何可疑或非法網站。</a:t>
            </a:r>
          </a:p>
          <a:p>
            <a:pPr lvl="1"/>
            <a:r>
              <a:rPr lang="en-US" altLang="zh-TW" dirty="0"/>
              <a:t>6. </a:t>
            </a:r>
            <a:r>
              <a:rPr lang="zh-TW" altLang="en-US" dirty="0"/>
              <a:t>不使用電腦時，宜採取登出、設定螢幕保護功能、關機或其他適當之保護措施</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60</a:t>
            </a:fld>
            <a:endParaRPr lang="zh-TW" altLang="en-US"/>
          </a:p>
        </p:txBody>
      </p:sp>
    </p:spTree>
    <p:extLst>
      <p:ext uri="{BB962C8B-B14F-4D97-AF65-F5344CB8AC3E}">
        <p14:creationId xmlns:p14="http://schemas.microsoft.com/office/powerpoint/2010/main" val="2060590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lvl="1"/>
            <a:r>
              <a:rPr lang="en-US" altLang="zh-TW" dirty="0"/>
              <a:t>7. </a:t>
            </a:r>
            <a:r>
              <a:rPr lang="zh-TW" altLang="en-US" dirty="0"/>
              <a:t>個人電腦應啟用螢幕保護程式功能，並設定密碼保護，於電腦暫時無人使用時可自行啟動，啟動螢幕保護程式的時間設定可依個人的使用狀況調整。</a:t>
            </a:r>
          </a:p>
          <a:p>
            <a:pPr lvl="1"/>
            <a:r>
              <a:rPr lang="en-US" altLang="zh-TW" dirty="0"/>
              <a:t>8. </a:t>
            </a:r>
            <a:r>
              <a:rPr lang="zh-TW" altLang="en-US" dirty="0"/>
              <a:t>審慎選擇個人帳號的密碼，密碼最好 </a:t>
            </a:r>
            <a:r>
              <a:rPr lang="en-US" altLang="zh-TW" dirty="0"/>
              <a:t>6 </a:t>
            </a:r>
            <a:r>
              <a:rPr lang="zh-TW" altLang="en-US" dirty="0"/>
              <a:t>碼以上且必須包含大小寫英文字母、數字及符號。</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61</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030722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3" y="842483"/>
            <a:ext cx="7886700" cy="6246253"/>
          </a:xfrm>
        </p:spPr>
        <p:txBody>
          <a:bodyPr>
            <a:normAutofit/>
          </a:bodyPr>
          <a:lstStyle/>
          <a:p>
            <a:endParaRPr lang="en-US" altLang="zh-TW" b="1" dirty="0" smtClean="0">
              <a:solidFill>
                <a:schemeClr val="accent6"/>
              </a:solidFill>
            </a:endParaRPr>
          </a:p>
          <a:p>
            <a:r>
              <a:rPr lang="zh-TW" altLang="en-US" dirty="0" smtClean="0">
                <a:solidFill>
                  <a:srgbClr val="FF0000"/>
                </a:solidFill>
              </a:rPr>
              <a:t>刑法第</a:t>
            </a:r>
            <a:r>
              <a:rPr lang="en-US" altLang="zh-TW" dirty="0" smtClean="0">
                <a:solidFill>
                  <a:srgbClr val="FF0000"/>
                </a:solidFill>
              </a:rPr>
              <a:t>310</a:t>
            </a:r>
            <a:r>
              <a:rPr lang="zh-TW" altLang="en-US" dirty="0" smtClean="0">
                <a:solidFill>
                  <a:srgbClr val="FF0000"/>
                </a:solidFill>
              </a:rPr>
              <a:t>條</a:t>
            </a:r>
            <a:r>
              <a:rPr lang="zh-TW" altLang="en-US" dirty="0">
                <a:solidFill>
                  <a:srgbClr val="FF0000"/>
                </a:solidFill>
              </a:rPr>
              <a:t>誹謗罪規定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意圖散布於眾，而指摘或傳述足以毀損</a:t>
            </a:r>
            <a:r>
              <a:rPr lang="zh-TW" altLang="en-US" sz="2400" dirty="0" smtClean="0"/>
              <a:t>他人</a:t>
            </a:r>
            <a:r>
              <a:rPr lang="zh-TW" altLang="en-US" sz="2400" dirty="0"/>
              <a:t>名譽之事者，為誹謗罪，處一年以下有期徒刑、拘役或五百元以下罰金（</a:t>
            </a:r>
            <a:r>
              <a:rPr lang="zh-TW" altLang="en-US" sz="2400" dirty="0" smtClean="0"/>
              <a:t>第一項</a:t>
            </a:r>
            <a:r>
              <a:rPr lang="zh-TW" altLang="en-US" sz="2400" dirty="0"/>
              <a:t>）。散布文字、圖畫犯前項之罪者，處二年以下有期徒刑、拘役或一千元</a:t>
            </a:r>
            <a:r>
              <a:rPr lang="zh-TW" altLang="en-US" sz="2400" dirty="0" smtClean="0"/>
              <a:t>以下罰金</a:t>
            </a:r>
            <a:r>
              <a:rPr lang="zh-TW" altLang="en-US" sz="2400" dirty="0"/>
              <a:t>（第二項）。對於所誹謗之事，能證明其為真實者，不罰。但涉於私德而</a:t>
            </a:r>
            <a:r>
              <a:rPr lang="zh-TW" altLang="en-US" sz="2400" dirty="0" smtClean="0"/>
              <a:t>與公共</a:t>
            </a:r>
            <a:r>
              <a:rPr lang="zh-TW" altLang="en-US" sz="2400" dirty="0"/>
              <a:t>利益無關者，不在此限（第三項）。</a:t>
            </a:r>
            <a:r>
              <a:rPr lang="zh-TW" altLang="en-US" sz="2400" dirty="0" smtClean="0"/>
              <a:t>」</a:t>
            </a:r>
            <a:endParaRPr lang="en-US" altLang="zh-TW" sz="2400" dirty="0" smtClean="0"/>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62</a:t>
            </a:fld>
            <a:endParaRPr lang="zh-TW" altLang="en-US" dirty="0"/>
          </a:p>
        </p:txBody>
      </p:sp>
      <p:sp>
        <p:nvSpPr>
          <p:cNvPr id="4" name="標題 3"/>
          <p:cNvSpPr>
            <a:spLocks noGrp="1"/>
          </p:cNvSpPr>
          <p:nvPr>
            <p:ph type="title"/>
          </p:nvPr>
        </p:nvSpPr>
        <p:spPr>
          <a:xfrm>
            <a:off x="637196" y="612955"/>
            <a:ext cx="7886700" cy="1325563"/>
          </a:xfrm>
        </p:spPr>
        <p:txBody>
          <a:bodyPr/>
          <a:lstStyle/>
          <a:p>
            <a:r>
              <a:rPr lang="zh-TW" altLang="en-US" dirty="0" smtClean="0"/>
              <a:t>五、網路誹謗案例與相關法律</a:t>
            </a:r>
            <a:endParaRPr lang="zh-TW" altLang="en-US" dirty="0"/>
          </a:p>
        </p:txBody>
      </p:sp>
    </p:spTree>
    <p:extLst>
      <p:ext uri="{BB962C8B-B14F-4D97-AF65-F5344CB8AC3E}">
        <p14:creationId xmlns:p14="http://schemas.microsoft.com/office/powerpoint/2010/main" val="3328909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1045235"/>
            <a:ext cx="7886700" cy="5610293"/>
          </a:xfrm>
        </p:spPr>
        <p:txBody>
          <a:bodyPr/>
          <a:lstStyle/>
          <a:p>
            <a:r>
              <a:rPr lang="zh-TW" altLang="en-US" dirty="0">
                <a:solidFill>
                  <a:srgbClr val="FF0000"/>
                </a:solidFill>
              </a:rPr>
              <a:t>刑法</a:t>
            </a:r>
            <a:r>
              <a:rPr lang="zh-TW" altLang="en-US" dirty="0" smtClean="0">
                <a:solidFill>
                  <a:srgbClr val="FF0000"/>
                </a:solidFill>
              </a:rPr>
              <a:t>第</a:t>
            </a:r>
            <a:r>
              <a:rPr lang="en-US" altLang="zh-TW" dirty="0" smtClean="0">
                <a:solidFill>
                  <a:srgbClr val="FF0000"/>
                </a:solidFill>
              </a:rPr>
              <a:t>311</a:t>
            </a:r>
            <a:r>
              <a:rPr lang="zh-TW" altLang="en-US" dirty="0" smtClean="0">
                <a:solidFill>
                  <a:srgbClr val="FF0000"/>
                </a:solidFill>
              </a:rPr>
              <a:t>條</a:t>
            </a:r>
            <a:r>
              <a:rPr lang="zh-TW" altLang="en-US" dirty="0">
                <a:solidFill>
                  <a:srgbClr val="FF0000"/>
                </a:solidFill>
              </a:rPr>
              <a:t>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以善意發表言論，而有左列情形之一者，不罰：一、因自衛、自辯或保護合法之利益者。二、公務員因職務而報告者。三、對於可受公評之事，而為適當之評論者。四、對於中央及地方之會議或法院或公眾集會之記事，而為適當之載述者。」</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63</a:t>
            </a:fld>
            <a:endParaRPr lang="zh-TW" altLang="en-US"/>
          </a:p>
        </p:txBody>
      </p:sp>
    </p:spTree>
    <p:extLst>
      <p:ext uri="{BB962C8B-B14F-4D97-AF65-F5344CB8AC3E}">
        <p14:creationId xmlns:p14="http://schemas.microsoft.com/office/powerpoint/2010/main" val="986362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23822" y="1079178"/>
            <a:ext cx="8293993" cy="6194738"/>
          </a:xfrm>
        </p:spPr>
        <p:txBody>
          <a:bodyPr>
            <a:normAutofit/>
          </a:bodyPr>
          <a:lstStyle/>
          <a:p>
            <a:pPr marL="457200" lvl="1" indent="0">
              <a:buNone/>
            </a:pPr>
            <a:r>
              <a:rPr lang="zh-TW" altLang="en-US" dirty="0">
                <a:solidFill>
                  <a:schemeClr val="accent4">
                    <a:lumMod val="75000"/>
                  </a:schemeClr>
                </a:solidFill>
              </a:rPr>
              <a:t>網路誹謗案例：嘲諷同學臉書按讚</a:t>
            </a:r>
            <a:r>
              <a:rPr lang="en-US" altLang="zh-TW" dirty="0">
                <a:solidFill>
                  <a:schemeClr val="accent4">
                    <a:lumMod val="75000"/>
                  </a:schemeClr>
                </a:solidFill>
              </a:rPr>
              <a:t>64 </a:t>
            </a:r>
            <a:r>
              <a:rPr lang="zh-TW" altLang="en-US" dirty="0">
                <a:solidFill>
                  <a:schemeClr val="accent4">
                    <a:lumMod val="75000"/>
                  </a:schemeClr>
                </a:solidFill>
              </a:rPr>
              <a:t>人被告</a:t>
            </a:r>
            <a:r>
              <a:rPr lang="zh-TW" altLang="en-US" dirty="0" smtClean="0">
                <a:solidFill>
                  <a:schemeClr val="accent4">
                    <a:lumMod val="75000"/>
                  </a:schemeClr>
                </a:solidFill>
              </a:rPr>
              <a:t>誹謗</a:t>
            </a:r>
            <a:endParaRPr lang="en-US" altLang="zh-TW" dirty="0" smtClean="0">
              <a:solidFill>
                <a:schemeClr val="accent4">
                  <a:lumMod val="75000"/>
                </a:schemeClr>
              </a:solidFill>
            </a:endParaRPr>
          </a:p>
          <a:p>
            <a:pPr marL="457200" lvl="1" indent="0">
              <a:buNone/>
            </a:pPr>
            <a:r>
              <a:rPr lang="zh-TW" altLang="en-US" dirty="0"/>
              <a:t>臉書（</a:t>
            </a:r>
            <a:r>
              <a:rPr lang="en-US" altLang="zh-TW" dirty="0"/>
              <a:t>Facebook</a:t>
            </a:r>
            <a:r>
              <a:rPr lang="zh-TW" altLang="en-US" dirty="0"/>
              <a:t>）上按個讚，在朋友間相當的常見，但是在臺中有一名</a:t>
            </a:r>
            <a:r>
              <a:rPr lang="en-US" altLang="zh-TW" dirty="0" smtClean="0"/>
              <a:t>A</a:t>
            </a:r>
            <a:r>
              <a:rPr lang="zh-TW" altLang="en-US" dirty="0" smtClean="0"/>
              <a:t>男生</a:t>
            </a:r>
            <a:r>
              <a:rPr lang="zh-TW" altLang="en-US" dirty="0"/>
              <a:t>學生，在臉書嘲諷另外一個</a:t>
            </a:r>
            <a:r>
              <a:rPr lang="en-US" altLang="zh-TW" dirty="0"/>
              <a:t>B </a:t>
            </a:r>
            <a:r>
              <a:rPr lang="zh-TW" altLang="en-US" dirty="0"/>
              <a:t>同學，還獲得</a:t>
            </a:r>
            <a:r>
              <a:rPr lang="en-US" altLang="zh-TW" dirty="0"/>
              <a:t>60 </a:t>
            </a:r>
            <a:r>
              <a:rPr lang="zh-TW" altLang="en-US" dirty="0"/>
              <a:t>多個同學按「讚」回應。</a:t>
            </a:r>
            <a:r>
              <a:rPr lang="zh-TW" altLang="en-US" dirty="0" smtClean="0"/>
              <a:t>這篇</a:t>
            </a:r>
            <a:r>
              <a:rPr lang="zh-TW" altLang="en-US" dirty="0"/>
              <a:t>文章被</a:t>
            </a:r>
            <a:r>
              <a:rPr lang="en-US" altLang="zh-TW" dirty="0"/>
              <a:t>B </a:t>
            </a:r>
            <a:r>
              <a:rPr lang="zh-TW" altLang="en-US" dirty="0"/>
              <a:t>學生的媽媽看到之後，非常生氣，他對</a:t>
            </a:r>
            <a:r>
              <a:rPr lang="en-US" altLang="zh-TW" dirty="0"/>
              <a:t>PO </a:t>
            </a:r>
            <a:r>
              <a:rPr lang="zh-TW" altLang="en-US" dirty="0"/>
              <a:t>文的</a:t>
            </a:r>
            <a:r>
              <a:rPr lang="en-US" altLang="zh-TW" dirty="0"/>
              <a:t>A </a:t>
            </a:r>
            <a:r>
              <a:rPr lang="zh-TW" altLang="en-US" dirty="0"/>
              <a:t>學生，以及</a:t>
            </a:r>
            <a:r>
              <a:rPr lang="zh-TW" altLang="en-US" dirty="0" smtClean="0"/>
              <a:t>所有按</a:t>
            </a:r>
            <a:r>
              <a:rPr lang="zh-TW" altLang="en-US" dirty="0"/>
              <a:t>讚的 </a:t>
            </a:r>
            <a:r>
              <a:rPr lang="en-US" altLang="zh-TW" dirty="0"/>
              <a:t>60 </a:t>
            </a:r>
            <a:r>
              <a:rPr lang="zh-TW" altLang="en-US" dirty="0"/>
              <a:t>多個學生，全部都提起「誹謗」告訴。但有教育專家提醒，家長的</a:t>
            </a:r>
            <a:r>
              <a:rPr lang="zh-TW" altLang="en-US" dirty="0" smtClean="0"/>
              <a:t>大動作</a:t>
            </a:r>
            <a:r>
              <a:rPr lang="zh-TW" altLang="en-US" dirty="0"/>
              <a:t>、恐怕會讓孩子遭到同學排擠，造成反效果。</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64</a:t>
            </a:fld>
            <a:endParaRPr lang="zh-TW" altLang="en-US"/>
          </a:p>
        </p:txBody>
      </p:sp>
    </p:spTree>
    <p:extLst>
      <p:ext uri="{BB962C8B-B14F-4D97-AF65-F5344CB8AC3E}">
        <p14:creationId xmlns:p14="http://schemas.microsoft.com/office/powerpoint/2010/main" val="35465121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1044874"/>
            <a:ext cx="7886700" cy="5687566"/>
          </a:xfrm>
        </p:spPr>
        <p:txBody>
          <a:bodyPr>
            <a:normAutofit/>
          </a:bodyPr>
          <a:lstStyle/>
          <a:p>
            <a:pPr lvl="1"/>
            <a:r>
              <a:rPr lang="zh-TW" altLang="en-US" dirty="0"/>
              <a:t>臺中一間學校的</a:t>
            </a:r>
            <a:r>
              <a:rPr lang="en-US" altLang="zh-TW" dirty="0"/>
              <a:t>A </a:t>
            </a:r>
            <a:r>
              <a:rPr lang="zh-TW" altLang="en-US" dirty="0"/>
              <a:t>學生，在臉書</a:t>
            </a:r>
            <a:r>
              <a:rPr lang="en-US" altLang="zh-TW" dirty="0"/>
              <a:t>PO </a:t>
            </a:r>
            <a:r>
              <a:rPr lang="zh-TW" altLang="en-US" dirty="0"/>
              <a:t>上一篇文章，內容為嘲諷班上另外</a:t>
            </a:r>
            <a:r>
              <a:rPr lang="zh-TW" altLang="en-US" dirty="0" smtClean="0"/>
              <a:t>一名</a:t>
            </a:r>
            <a:r>
              <a:rPr lang="en-US" altLang="zh-TW" dirty="0" smtClean="0"/>
              <a:t>B </a:t>
            </a:r>
            <a:r>
              <a:rPr lang="zh-TW" altLang="en-US" dirty="0"/>
              <a:t>同學吹噓交了女朋友，甚至兩個人互動親密。黃同學</a:t>
            </a:r>
            <a:r>
              <a:rPr lang="en-US" altLang="zh-TW" dirty="0"/>
              <a:t>PO </a:t>
            </a:r>
            <a:r>
              <a:rPr lang="zh-TW" altLang="en-US" dirty="0"/>
              <a:t>文說那都是假的，</a:t>
            </a:r>
            <a:r>
              <a:rPr lang="zh-TW" altLang="en-US" dirty="0" smtClean="0"/>
              <a:t>還註明</a:t>
            </a:r>
            <a:r>
              <a:rPr lang="zh-TW" altLang="en-US" dirty="0"/>
              <a:t>雖然霸凌不對，不過如果彭同學真的被霸凌，也是有原因的</a:t>
            </a:r>
            <a:r>
              <a:rPr lang="zh-TW" altLang="en-US" dirty="0" smtClean="0"/>
              <a:t>。</a:t>
            </a:r>
            <a:endParaRPr lang="en-US" altLang="zh-TW" dirty="0" smtClean="0"/>
          </a:p>
          <a:p>
            <a:pPr lvl="1"/>
            <a:r>
              <a:rPr lang="zh-TW" altLang="en-US" dirty="0" smtClean="0"/>
              <a:t>文章</a:t>
            </a:r>
            <a:r>
              <a:rPr lang="en-US" altLang="zh-TW" dirty="0"/>
              <a:t>PO </a:t>
            </a:r>
            <a:r>
              <a:rPr lang="zh-TW" altLang="en-US" dirty="0"/>
              <a:t>上網之後，有 </a:t>
            </a:r>
            <a:r>
              <a:rPr lang="en-US" altLang="zh-TW" dirty="0"/>
              <a:t>60 </a:t>
            </a:r>
            <a:r>
              <a:rPr lang="zh-TW" altLang="en-US" dirty="0"/>
              <a:t>多個同學按「讚」回應，此舉讓</a:t>
            </a:r>
            <a:r>
              <a:rPr lang="en-US" altLang="zh-TW" dirty="0"/>
              <a:t>B </a:t>
            </a:r>
            <a:r>
              <a:rPr lang="zh-TW" altLang="en-US" dirty="0"/>
              <a:t>學生的媽媽</a:t>
            </a:r>
            <a:r>
              <a:rPr lang="zh-TW" altLang="en-US" dirty="0" smtClean="0"/>
              <a:t>非常</a:t>
            </a:r>
            <a:r>
              <a:rPr lang="zh-TW" altLang="en-US" dirty="0"/>
              <a:t>生氣及無法接受。</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65</a:t>
            </a:fld>
            <a:endParaRPr lang="zh-TW" altLang="en-US"/>
          </a:p>
        </p:txBody>
      </p:sp>
    </p:spTree>
    <p:extLst>
      <p:ext uri="{BB962C8B-B14F-4D97-AF65-F5344CB8AC3E}">
        <p14:creationId xmlns:p14="http://schemas.microsoft.com/office/powerpoint/2010/main" val="2929784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33717"/>
            <a:ext cx="7886700" cy="5924283"/>
          </a:xfrm>
        </p:spPr>
        <p:txBody>
          <a:bodyPr>
            <a:normAutofit/>
          </a:bodyPr>
          <a:lstStyle/>
          <a:p>
            <a:pPr marL="0" indent="0">
              <a:buNone/>
            </a:pPr>
            <a:r>
              <a:rPr lang="en-US" altLang="zh-TW" dirty="0">
                <a:solidFill>
                  <a:srgbClr val="FFC000"/>
                </a:solidFill>
              </a:rPr>
              <a:t>== B </a:t>
            </a:r>
            <a:r>
              <a:rPr lang="zh-TW" altLang="en-US" dirty="0">
                <a:solidFill>
                  <a:srgbClr val="FFC000"/>
                </a:solidFill>
              </a:rPr>
              <a:t>學生的媽媽說</a:t>
            </a:r>
            <a:r>
              <a:rPr lang="en-US" altLang="zh-TW" dirty="0" smtClean="0">
                <a:solidFill>
                  <a:srgbClr val="FFC000"/>
                </a:solidFill>
              </a:rPr>
              <a:t>==</a:t>
            </a:r>
            <a:endParaRPr lang="en-US" altLang="zh-TW" dirty="0">
              <a:solidFill>
                <a:srgbClr val="FFC000"/>
              </a:solidFill>
            </a:endParaRPr>
          </a:p>
          <a:p>
            <a:pPr marL="0" indent="0">
              <a:buNone/>
            </a:pPr>
            <a:r>
              <a:rPr lang="zh-TW" altLang="en-US" dirty="0">
                <a:latin typeface="Adobe 楷体 Std R" panose="02020400000000000000" pitchFamily="18" charset="-128"/>
                <a:ea typeface="Adobe 楷体 Std R" panose="02020400000000000000" pitchFamily="18" charset="-128"/>
              </a:rPr>
              <a:t>這會使人做什麼樣聯想呢</a:t>
            </a:r>
            <a:r>
              <a:rPr lang="zh-TW" altLang="en-US" dirty="0" smtClean="0">
                <a:latin typeface="Adobe 楷体 Std R" panose="02020400000000000000" pitchFamily="18" charset="-128"/>
                <a:ea typeface="Adobe 楷体 Std R" panose="02020400000000000000" pitchFamily="18" charset="-128"/>
              </a:rPr>
              <a:t>？</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zh-TW" altLang="en-US" dirty="0" smtClean="0">
                <a:latin typeface="Adobe 楷体 Std R" panose="02020400000000000000" pitchFamily="18" charset="-128"/>
                <a:ea typeface="Adobe 楷体 Std R" panose="02020400000000000000" pitchFamily="18" charset="-128"/>
              </a:rPr>
              <a:t>就是</a:t>
            </a:r>
            <a:r>
              <a:rPr lang="en-US" altLang="zh-TW" dirty="0">
                <a:latin typeface="Adobe 楷体 Std R" panose="02020400000000000000" pitchFamily="18" charset="-128"/>
                <a:ea typeface="Adobe 楷体 Std R" panose="02020400000000000000" pitchFamily="18" charset="-128"/>
              </a:rPr>
              <a:t>A </a:t>
            </a:r>
            <a:r>
              <a:rPr lang="zh-TW" altLang="en-US" dirty="0">
                <a:latin typeface="Adobe 楷体 Std R" panose="02020400000000000000" pitchFamily="18" charset="-128"/>
                <a:ea typeface="Adobe 楷体 Std R" panose="02020400000000000000" pitchFamily="18" charset="-128"/>
              </a:rPr>
              <a:t>學生要對付我的小孩子，</a:t>
            </a:r>
          </a:p>
          <a:p>
            <a:pPr marL="0" indent="0">
              <a:buNone/>
            </a:pPr>
            <a:r>
              <a:rPr lang="zh-TW" altLang="en-US" dirty="0">
                <a:latin typeface="Adobe 楷体 Std R" panose="02020400000000000000" pitchFamily="18" charset="-128"/>
                <a:ea typeface="Adobe 楷体 Std R" panose="02020400000000000000" pitchFamily="18" charset="-128"/>
              </a:rPr>
              <a:t>因為我的小孩被全部的同學這樣子在臉書上這樣回應，</a:t>
            </a:r>
          </a:p>
          <a:p>
            <a:pPr marL="0" indent="0">
              <a:buNone/>
            </a:pPr>
            <a:r>
              <a:rPr lang="zh-TW" altLang="en-US" dirty="0">
                <a:latin typeface="Adobe 楷体 Std R" panose="02020400000000000000" pitchFamily="18" charset="-128"/>
                <a:ea typeface="Adobe 楷体 Std R" panose="02020400000000000000" pitchFamily="18" charset="-128"/>
              </a:rPr>
              <a:t>那我小孩子要怎麼到學校去面對所有同學</a:t>
            </a:r>
            <a:endParaRPr lang="en-US" altLang="zh-TW" dirty="0" smtClean="0">
              <a:latin typeface="Adobe 楷体 Std R" panose="02020400000000000000" pitchFamily="18" charset="-128"/>
              <a:ea typeface="Adobe 楷体 Std R" panose="02020400000000000000" pitchFamily="18" charset="-128"/>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66</a:t>
            </a:fld>
            <a:endParaRPr lang="zh-TW" altLang="en-US"/>
          </a:p>
        </p:txBody>
      </p:sp>
    </p:spTree>
    <p:extLst>
      <p:ext uri="{BB962C8B-B14F-4D97-AF65-F5344CB8AC3E}">
        <p14:creationId xmlns:p14="http://schemas.microsoft.com/office/powerpoint/2010/main" val="1858681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7" y="1170434"/>
            <a:ext cx="7886700" cy="5687566"/>
          </a:xfrm>
        </p:spPr>
        <p:txBody>
          <a:bodyPr/>
          <a:lstStyle/>
          <a:p>
            <a:pPr lvl="1"/>
            <a:r>
              <a:rPr lang="en-US" altLang="zh-TW" dirty="0"/>
              <a:t>B </a:t>
            </a:r>
            <a:r>
              <a:rPr lang="zh-TW" altLang="en-US" dirty="0"/>
              <a:t>學生的媽媽越看愈生氣，認為帶有誹謗的意味，因此向學校反映，不過</a:t>
            </a:r>
            <a:r>
              <a:rPr lang="zh-TW" altLang="en-US" dirty="0" smtClean="0"/>
              <a:t>隔天</a:t>
            </a:r>
            <a:r>
              <a:rPr lang="zh-TW" altLang="en-US" dirty="0"/>
              <a:t>，</a:t>
            </a:r>
            <a:r>
              <a:rPr lang="en-US" altLang="zh-TW" dirty="0"/>
              <a:t>PO </a:t>
            </a:r>
            <a:r>
              <a:rPr lang="zh-TW" altLang="en-US" dirty="0"/>
              <a:t>文的</a:t>
            </a:r>
            <a:r>
              <a:rPr lang="en-US" altLang="zh-TW" dirty="0"/>
              <a:t>A </a:t>
            </a:r>
            <a:r>
              <a:rPr lang="zh-TW" altLang="en-US" dirty="0"/>
              <a:t>學生找上</a:t>
            </a:r>
            <a:r>
              <a:rPr lang="en-US" altLang="zh-TW" dirty="0"/>
              <a:t>B </a:t>
            </a:r>
            <a:r>
              <a:rPr lang="zh-TW" altLang="en-US" dirty="0"/>
              <a:t>學生大發脾氣，</a:t>
            </a:r>
            <a:r>
              <a:rPr lang="en-US" altLang="zh-TW" dirty="0"/>
              <a:t>B </a:t>
            </a:r>
            <a:r>
              <a:rPr lang="zh-TW" altLang="en-US" dirty="0"/>
              <a:t>媽媽更氣不過，對</a:t>
            </a:r>
            <a:r>
              <a:rPr lang="en-US" altLang="zh-TW" dirty="0"/>
              <a:t>PO </a:t>
            </a:r>
            <a:r>
              <a:rPr lang="zh-TW" altLang="en-US" dirty="0"/>
              <a:t>文的黃姓</a:t>
            </a:r>
            <a:r>
              <a:rPr lang="zh-TW" altLang="en-US" dirty="0" smtClean="0"/>
              <a:t>學生</a:t>
            </a:r>
            <a:r>
              <a:rPr lang="zh-TW" altLang="en-US" dirty="0"/>
              <a:t>和按讚的</a:t>
            </a:r>
            <a:r>
              <a:rPr lang="en-US" altLang="zh-TW" dirty="0"/>
              <a:t>60 </a:t>
            </a:r>
            <a:r>
              <a:rPr lang="zh-TW" altLang="en-US" dirty="0"/>
              <a:t>多個學生，全都提起誹謗告訴。</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67</a:t>
            </a:fld>
            <a:endParaRPr lang="zh-TW" altLang="en-US"/>
          </a:p>
        </p:txBody>
      </p:sp>
    </p:spTree>
    <p:extLst>
      <p:ext uri="{BB962C8B-B14F-4D97-AF65-F5344CB8AC3E}">
        <p14:creationId xmlns:p14="http://schemas.microsoft.com/office/powerpoint/2010/main" val="13105537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7376" y="809444"/>
            <a:ext cx="7886700" cy="6349284"/>
          </a:xfrm>
        </p:spPr>
        <p:txBody>
          <a:bodyPr>
            <a:normAutofit/>
          </a:bodyPr>
          <a:lstStyle/>
          <a:p>
            <a:pPr marL="0" indent="0">
              <a:buNone/>
            </a:pPr>
            <a:r>
              <a:rPr lang="en-US" altLang="zh-TW" dirty="0">
                <a:solidFill>
                  <a:srgbClr val="FFC000"/>
                </a:solidFill>
              </a:rPr>
              <a:t>== </a:t>
            </a:r>
            <a:r>
              <a:rPr lang="zh-TW" altLang="en-US" dirty="0">
                <a:solidFill>
                  <a:srgbClr val="FFC000"/>
                </a:solidFill>
              </a:rPr>
              <a:t>校方學務</a:t>
            </a:r>
            <a:r>
              <a:rPr lang="zh-TW" altLang="en-US" dirty="0" smtClean="0">
                <a:solidFill>
                  <a:srgbClr val="FFC000"/>
                </a:solidFill>
              </a:rPr>
              <a:t>主任</a:t>
            </a:r>
            <a:r>
              <a:rPr lang="en-US" altLang="zh-TW" dirty="0" smtClean="0">
                <a:solidFill>
                  <a:srgbClr val="FFC000"/>
                </a:solidFill>
              </a:rPr>
              <a:t>==</a:t>
            </a:r>
            <a:endParaRPr lang="en-US" altLang="zh-TW" dirty="0">
              <a:solidFill>
                <a:srgbClr val="FFC000"/>
              </a:solidFill>
            </a:endParaRPr>
          </a:p>
          <a:p>
            <a:pPr marL="0" indent="0">
              <a:buNone/>
            </a:pPr>
            <a:r>
              <a:rPr lang="zh-TW" altLang="en-US" dirty="0">
                <a:latin typeface="Adobe 楷体 Std R" panose="02020400000000000000" pitchFamily="18" charset="-128"/>
                <a:ea typeface="Adobe 楷体 Std R" panose="02020400000000000000" pitchFamily="18" charset="-128"/>
              </a:rPr>
              <a:t>本次事件有些同學不只按「讚」</a:t>
            </a:r>
            <a:r>
              <a:rPr lang="zh-TW" altLang="en-US" dirty="0" smtClean="0">
                <a:latin typeface="Adobe 楷体 Std R" panose="02020400000000000000" pitchFamily="18" charset="-128"/>
                <a:ea typeface="Adobe 楷体 Std R" panose="02020400000000000000" pitchFamily="18" charset="-128"/>
              </a:rPr>
              <a:t>，</a:t>
            </a:r>
            <a:endParaRPr lang="en-US" altLang="zh-TW" dirty="0" smtClean="0">
              <a:latin typeface="Adobe 楷体 Std R" panose="02020400000000000000" pitchFamily="18" charset="-128"/>
              <a:ea typeface="Adobe 楷体 Std R" panose="02020400000000000000" pitchFamily="18" charset="-128"/>
            </a:endParaRPr>
          </a:p>
          <a:p>
            <a:pPr marL="0" indent="0">
              <a:buNone/>
            </a:pPr>
            <a:r>
              <a:rPr lang="zh-TW" altLang="en-US" dirty="0" smtClean="0">
                <a:latin typeface="Adobe 楷体 Std R" panose="02020400000000000000" pitchFamily="18" charset="-128"/>
                <a:ea typeface="Adobe 楷体 Std R" panose="02020400000000000000" pitchFamily="18" charset="-128"/>
              </a:rPr>
              <a:t>還</a:t>
            </a:r>
            <a:r>
              <a:rPr lang="zh-TW" altLang="en-US" dirty="0">
                <a:latin typeface="Adobe 楷体 Std R" panose="02020400000000000000" pitchFamily="18" charset="-128"/>
                <a:ea typeface="Adobe 楷体 Std R" panose="02020400000000000000" pitchFamily="18" charset="-128"/>
              </a:rPr>
              <a:t>留言，</a:t>
            </a:r>
          </a:p>
          <a:p>
            <a:pPr marL="0" indent="0">
              <a:buNone/>
            </a:pPr>
            <a:r>
              <a:rPr lang="zh-TW" altLang="en-US" dirty="0">
                <a:latin typeface="Adobe 楷体 Std R" panose="02020400000000000000" pitchFamily="18" charset="-128"/>
                <a:ea typeface="Adobe 楷体 Std R" panose="02020400000000000000" pitchFamily="18" charset="-128"/>
              </a:rPr>
              <a:t>留下一些情緒性的字眼，</a:t>
            </a:r>
          </a:p>
          <a:p>
            <a:pPr marL="0" indent="0">
              <a:buNone/>
            </a:pPr>
            <a:r>
              <a:rPr lang="zh-TW" altLang="en-US" dirty="0">
                <a:latin typeface="Adobe 楷体 Std R" panose="02020400000000000000" pitchFamily="18" charset="-128"/>
                <a:ea typeface="Adobe 楷体 Std R" panose="02020400000000000000" pitchFamily="18" charset="-128"/>
              </a:rPr>
              <a:t>我們有先約談按讚的那些學生，</a:t>
            </a:r>
          </a:p>
          <a:p>
            <a:pPr marL="0" indent="0">
              <a:buNone/>
            </a:pPr>
            <a:r>
              <a:rPr lang="zh-TW" altLang="en-US" dirty="0">
                <a:latin typeface="Adobe 楷体 Std R" panose="02020400000000000000" pitchFamily="18" charset="-128"/>
                <a:ea typeface="Adobe 楷体 Std R" panose="02020400000000000000" pitchFamily="18" charset="-128"/>
              </a:rPr>
              <a:t>學校也希望，學生可以把那些字眼刪除</a:t>
            </a:r>
            <a:endParaRPr lang="en-US" altLang="zh-TW" dirty="0" smtClean="0">
              <a:latin typeface="Adobe 楷体 Std R" panose="02020400000000000000" pitchFamily="18" charset="-128"/>
              <a:ea typeface="Adobe 楷体 Std R" panose="02020400000000000000" pitchFamily="18" charset="-128"/>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68</a:t>
            </a:fld>
            <a:endParaRPr lang="zh-TW" altLang="en-US"/>
          </a:p>
        </p:txBody>
      </p:sp>
    </p:spTree>
    <p:extLst>
      <p:ext uri="{BB962C8B-B14F-4D97-AF65-F5344CB8AC3E}">
        <p14:creationId xmlns:p14="http://schemas.microsoft.com/office/powerpoint/2010/main" val="31655464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7555" y="1079298"/>
            <a:ext cx="7886700" cy="5636050"/>
          </a:xfrm>
        </p:spPr>
        <p:txBody>
          <a:bodyPr>
            <a:normAutofit/>
          </a:bodyPr>
          <a:lstStyle/>
          <a:p>
            <a:pPr lvl="1"/>
            <a:r>
              <a:rPr lang="zh-TW" altLang="en-US" dirty="0">
                <a:latin typeface="+mn-ea"/>
              </a:rPr>
              <a:t>校方表示，多次告訴學生，如果看到網路的負面文章不可以隨便按「讚」</a:t>
            </a:r>
            <a:r>
              <a:rPr lang="zh-TW" altLang="en-US" dirty="0" smtClean="0">
                <a:latin typeface="+mn-ea"/>
              </a:rPr>
              <a:t>，也</a:t>
            </a:r>
            <a:r>
              <a:rPr lang="zh-TW" altLang="en-US" dirty="0">
                <a:latin typeface="+mn-ea"/>
              </a:rPr>
              <a:t>介入調查，不過</a:t>
            </a:r>
            <a:r>
              <a:rPr lang="en-US" altLang="zh-TW" dirty="0">
                <a:latin typeface="+mn-ea"/>
              </a:rPr>
              <a:t>B </a:t>
            </a:r>
            <a:r>
              <a:rPr lang="zh-TW" altLang="en-US" dirty="0">
                <a:latin typeface="+mn-ea"/>
              </a:rPr>
              <a:t>媽媽一次對</a:t>
            </a:r>
            <a:r>
              <a:rPr lang="en-US" altLang="zh-TW" dirty="0">
                <a:latin typeface="+mn-ea"/>
              </a:rPr>
              <a:t>60 </a:t>
            </a:r>
            <a:r>
              <a:rPr lang="zh-TW" altLang="en-US" dirty="0">
                <a:latin typeface="+mn-ea"/>
              </a:rPr>
              <a:t>多個學生提出告訴，也造成學生們的恐慌</a:t>
            </a:r>
            <a:r>
              <a:rPr lang="zh-TW" altLang="en-US" dirty="0" smtClean="0">
                <a:latin typeface="+mn-ea"/>
              </a:rPr>
              <a:t>，有人</a:t>
            </a:r>
            <a:r>
              <a:rPr lang="zh-TW" altLang="en-US" dirty="0">
                <a:latin typeface="+mn-ea"/>
              </a:rPr>
              <a:t>怕到不敢上網，甚至不敢跟</a:t>
            </a:r>
            <a:r>
              <a:rPr lang="en-US" altLang="zh-TW" dirty="0">
                <a:latin typeface="+mn-ea"/>
              </a:rPr>
              <a:t>B </a:t>
            </a:r>
            <a:r>
              <a:rPr lang="zh-TW" altLang="en-US" dirty="0">
                <a:latin typeface="+mn-ea"/>
              </a:rPr>
              <a:t>學生講話，而</a:t>
            </a:r>
            <a:r>
              <a:rPr lang="en-US" altLang="zh-TW" dirty="0">
                <a:latin typeface="+mn-ea"/>
              </a:rPr>
              <a:t>PO </a:t>
            </a:r>
            <a:r>
              <a:rPr lang="zh-TW" altLang="en-US" dirty="0">
                <a:latin typeface="+mn-ea"/>
              </a:rPr>
              <a:t>文的</a:t>
            </a:r>
            <a:r>
              <a:rPr lang="en-US" altLang="zh-TW" dirty="0">
                <a:latin typeface="+mn-ea"/>
              </a:rPr>
              <a:t>A </a:t>
            </a:r>
            <a:r>
              <a:rPr lang="zh-TW" altLang="en-US" dirty="0">
                <a:latin typeface="+mn-ea"/>
              </a:rPr>
              <a:t>學生更因為承受</a:t>
            </a:r>
            <a:r>
              <a:rPr lang="zh-TW" altLang="en-US" dirty="0" smtClean="0">
                <a:latin typeface="+mn-ea"/>
              </a:rPr>
              <a:t>身心壓力</a:t>
            </a:r>
            <a:r>
              <a:rPr lang="zh-TW" altLang="en-US" dirty="0">
                <a:latin typeface="+mn-ea"/>
              </a:rPr>
              <a:t>，不敢到校上課。教育專家說，父母保護孩子的心情有可原也可以理解，</a:t>
            </a:r>
            <a:r>
              <a:rPr lang="zh-TW" altLang="en-US" dirty="0" smtClean="0">
                <a:latin typeface="+mn-ea"/>
              </a:rPr>
              <a:t>不過從</a:t>
            </a:r>
            <a:r>
              <a:rPr lang="zh-TW" altLang="en-US" dirty="0">
                <a:latin typeface="+mn-ea"/>
              </a:rPr>
              <a:t>這起事件來看，似乎不算真正霸凌，如果用這麼激烈的方式，反倒造成反效果。</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69</a:t>
            </a:fld>
            <a:endParaRPr lang="zh-TW" altLang="en-US"/>
          </a:p>
        </p:txBody>
      </p:sp>
    </p:spTree>
    <p:extLst>
      <p:ext uri="{BB962C8B-B14F-4D97-AF65-F5344CB8AC3E}">
        <p14:creationId xmlns:p14="http://schemas.microsoft.com/office/powerpoint/2010/main" val="2203387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88471" y="1312102"/>
            <a:ext cx="7886700" cy="5545898"/>
          </a:xfrm>
        </p:spPr>
        <p:txBody>
          <a:bodyPr>
            <a:noAutofit/>
          </a:bodyPr>
          <a:lstStyle/>
          <a:p>
            <a:r>
              <a:rPr lang="zh-TW" altLang="en-US" dirty="0"/>
              <a:t>因有線與無線網路通訊發達，人們溝通與取得資訊容易且迅速，因此不當</a:t>
            </a:r>
            <a:r>
              <a:rPr lang="zh-TW" altLang="en-US" dirty="0" smtClean="0"/>
              <a:t>資訊</a:t>
            </a:r>
            <a:r>
              <a:rPr lang="zh-TW" altLang="en-US" dirty="0"/>
              <a:t>也伴隨而來，目前網路使用者最擔心的網路安全問題主要是電腦中毒與個資</a:t>
            </a:r>
            <a:r>
              <a:rPr lang="zh-TW" altLang="en-US" dirty="0" smtClean="0"/>
              <a:t>外洩</a:t>
            </a:r>
            <a:r>
              <a:rPr lang="zh-TW" altLang="en-US" dirty="0"/>
              <a:t>，其次是中毒後所造成的個資外洩成為詐騙對象以及網路帳戶被盜用。因此</a:t>
            </a:r>
            <a:r>
              <a:rPr lang="zh-TW" altLang="en-US" dirty="0" smtClean="0"/>
              <a:t>，資訊安全</a:t>
            </a:r>
            <a:r>
              <a:rPr lang="zh-TW" altLang="en-US" dirty="0"/>
              <a:t>管理及資料遺失防護的觀念相形重要。</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7</a:t>
            </a:fld>
            <a:endParaRPr lang="zh-TW" altLang="en-US"/>
          </a:p>
        </p:txBody>
      </p:sp>
    </p:spTree>
    <p:extLst>
      <p:ext uri="{BB962C8B-B14F-4D97-AF65-F5344CB8AC3E}">
        <p14:creationId xmlns:p14="http://schemas.microsoft.com/office/powerpoint/2010/main" val="41693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3" y="595555"/>
            <a:ext cx="7886700" cy="6342846"/>
          </a:xfrm>
        </p:spPr>
        <p:txBody>
          <a:bodyPr>
            <a:normAutofit/>
          </a:bodyPr>
          <a:lstStyle/>
          <a:p>
            <a:pPr marL="0" indent="0">
              <a:buNone/>
            </a:pPr>
            <a:r>
              <a:rPr lang="en-US" altLang="zh-TW" dirty="0">
                <a:solidFill>
                  <a:srgbClr val="FFC000"/>
                </a:solidFill>
              </a:rPr>
              <a:t>== </a:t>
            </a:r>
            <a:r>
              <a:rPr lang="zh-TW" altLang="en-US" dirty="0" smtClean="0">
                <a:solidFill>
                  <a:srgbClr val="FFC000"/>
                </a:solidFill>
              </a:rPr>
              <a:t>人</a:t>
            </a:r>
            <a:r>
              <a:rPr lang="zh-TW" altLang="en-US" dirty="0">
                <a:solidFill>
                  <a:srgbClr val="FFC000"/>
                </a:solidFill>
              </a:rPr>
              <a:t>本</a:t>
            </a:r>
            <a:r>
              <a:rPr lang="zh-TW" altLang="en-US" dirty="0" smtClean="0">
                <a:solidFill>
                  <a:srgbClr val="FFC000"/>
                </a:solidFill>
              </a:rPr>
              <a:t>基金會</a:t>
            </a:r>
            <a:r>
              <a:rPr lang="en-US" altLang="zh-TW" dirty="0" smtClean="0">
                <a:solidFill>
                  <a:srgbClr val="FFC000"/>
                </a:solidFill>
              </a:rPr>
              <a:t>==</a:t>
            </a:r>
            <a:endParaRPr lang="en-US" altLang="zh-TW" dirty="0">
              <a:solidFill>
                <a:srgbClr val="FFC000"/>
              </a:solidFill>
            </a:endParaRPr>
          </a:p>
          <a:p>
            <a:pPr marL="0" indent="0">
              <a:buNone/>
            </a:pPr>
            <a:r>
              <a:rPr lang="zh-TW" altLang="en-US" dirty="0">
                <a:latin typeface="Adobe 楷体 Std R" panose="02020400000000000000" pitchFamily="18" charset="-128"/>
                <a:ea typeface="Adobe 楷体 Std R" panose="02020400000000000000" pitchFamily="18" charset="-128"/>
              </a:rPr>
              <a:t>事情發生時要考慮的是</a:t>
            </a:r>
          </a:p>
          <a:p>
            <a:pPr marL="0" indent="0">
              <a:buNone/>
            </a:pPr>
            <a:r>
              <a:rPr lang="zh-TW" altLang="en-US" dirty="0">
                <a:latin typeface="Adobe 楷体 Std R" panose="02020400000000000000" pitchFamily="18" charset="-128"/>
                <a:ea typeface="Adobe 楷体 Std R" panose="02020400000000000000" pitchFamily="18" charset="-128"/>
              </a:rPr>
              <a:t>能不能達到保護他孩子的效果，</a:t>
            </a:r>
          </a:p>
          <a:p>
            <a:pPr marL="0" indent="0">
              <a:buNone/>
            </a:pPr>
            <a:r>
              <a:rPr lang="zh-TW" altLang="en-US" dirty="0">
                <a:latin typeface="Adobe 楷体 Std R" panose="02020400000000000000" pitchFamily="18" charset="-128"/>
                <a:ea typeface="Adobe 楷体 Std R" panose="02020400000000000000" pitchFamily="18" charset="-128"/>
              </a:rPr>
              <a:t>因為些事件看起來好像這樣做之後，</a:t>
            </a:r>
          </a:p>
          <a:p>
            <a:pPr marL="0" indent="0">
              <a:buNone/>
            </a:pPr>
            <a:r>
              <a:rPr lang="zh-TW" altLang="en-US" dirty="0">
                <a:latin typeface="Adobe 楷体 Std R" panose="02020400000000000000" pitchFamily="18" charset="-128"/>
                <a:ea typeface="Adobe 楷体 Std R" panose="02020400000000000000" pitchFamily="18" charset="-128"/>
              </a:rPr>
              <a:t>同學之間因為這樣更不喜歡彭姓同學，</a:t>
            </a:r>
          </a:p>
          <a:p>
            <a:pPr marL="0" indent="0">
              <a:buNone/>
            </a:pPr>
            <a:r>
              <a:rPr lang="zh-TW" altLang="en-US" dirty="0">
                <a:latin typeface="Adobe 楷体 Std R" panose="02020400000000000000" pitchFamily="18" charset="-128"/>
                <a:ea typeface="Adobe 楷体 Std R" panose="02020400000000000000" pitchFamily="18" charset="-128"/>
              </a:rPr>
              <a:t>我倒覺得這樣的方式，</a:t>
            </a:r>
          </a:p>
          <a:p>
            <a:pPr marL="0" indent="0">
              <a:buNone/>
            </a:pPr>
            <a:r>
              <a:rPr lang="zh-TW" altLang="en-US" dirty="0">
                <a:latin typeface="Adobe 楷体 Std R" panose="02020400000000000000" pitchFamily="18" charset="-128"/>
                <a:ea typeface="Adobe 楷体 Std R" panose="02020400000000000000" pitchFamily="18" charset="-128"/>
              </a:rPr>
              <a:t>反而沒辦法達到他要保護彭姓學生的目的</a:t>
            </a:r>
            <a:endParaRPr lang="en-US" altLang="zh-TW" dirty="0" smtClean="0">
              <a:latin typeface="Adobe 楷体 Std R" panose="02020400000000000000" pitchFamily="18" charset="-128"/>
              <a:ea typeface="Adobe 楷体 Std R" panose="02020400000000000000" pitchFamily="18" charset="-128"/>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70</a:t>
            </a:fld>
            <a:endParaRPr lang="zh-TW" altLang="en-US"/>
          </a:p>
        </p:txBody>
      </p:sp>
    </p:spTree>
    <p:extLst>
      <p:ext uri="{BB962C8B-B14F-4D97-AF65-F5344CB8AC3E}">
        <p14:creationId xmlns:p14="http://schemas.microsoft.com/office/powerpoint/2010/main" val="40101070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5921" y="1083751"/>
            <a:ext cx="7886700" cy="5597414"/>
          </a:xfrm>
        </p:spPr>
        <p:txBody>
          <a:bodyPr/>
          <a:lstStyle/>
          <a:p>
            <a:pPr lvl="1"/>
            <a:r>
              <a:rPr lang="zh-TW" altLang="en-US" dirty="0"/>
              <a:t>教育專家認為，這起事件並非長期以多欺少，單純按「讚」就提告，很</a:t>
            </a:r>
            <a:r>
              <a:rPr lang="zh-TW" altLang="en-US" dirty="0" smtClean="0"/>
              <a:t>可能引起</a:t>
            </a:r>
            <a:r>
              <a:rPr lang="zh-TW" altLang="en-US" dirty="0"/>
              <a:t>同學之間更嚴重的排擠效應，對孩子同儕互動並無幫助，建議家長還是讓</a:t>
            </a:r>
            <a:r>
              <a:rPr lang="zh-TW" altLang="en-US" dirty="0" smtClean="0"/>
              <a:t>孩子</a:t>
            </a:r>
            <a:r>
              <a:rPr lang="zh-TW" altLang="en-US" dirty="0"/>
              <a:t>自己學習溝通修補關係，比較恰當及適合。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71</a:t>
            </a:fld>
            <a:endParaRPr lang="zh-TW" altLang="en-US"/>
          </a:p>
        </p:txBody>
      </p:sp>
    </p:spTree>
    <p:extLst>
      <p:ext uri="{BB962C8B-B14F-4D97-AF65-F5344CB8AC3E}">
        <p14:creationId xmlns:p14="http://schemas.microsoft.com/office/powerpoint/2010/main" val="39973379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938359"/>
            <a:ext cx="7886700" cy="5847008"/>
          </a:xfrm>
        </p:spPr>
        <p:txBody>
          <a:bodyPr>
            <a:normAutofit/>
          </a:bodyPr>
          <a:lstStyle/>
          <a:p>
            <a:endParaRPr lang="en-US" altLang="zh-TW" b="1" dirty="0" smtClean="0">
              <a:solidFill>
                <a:schemeClr val="accent6"/>
              </a:solidFill>
            </a:endParaRPr>
          </a:p>
          <a:p>
            <a:r>
              <a:rPr lang="zh-TW" altLang="en-US" dirty="0" smtClean="0">
                <a:solidFill>
                  <a:srgbClr val="FF0000"/>
                </a:solidFill>
              </a:rPr>
              <a:t>刑法第</a:t>
            </a:r>
            <a:r>
              <a:rPr lang="en-US" altLang="zh-TW" dirty="0" smtClean="0">
                <a:solidFill>
                  <a:srgbClr val="FF0000"/>
                </a:solidFill>
              </a:rPr>
              <a:t>339</a:t>
            </a:r>
            <a:r>
              <a:rPr lang="zh-TW" altLang="en-US" dirty="0" smtClean="0">
                <a:solidFill>
                  <a:srgbClr val="FF0000"/>
                </a:solidFill>
              </a:rPr>
              <a:t>條</a:t>
            </a:r>
            <a:r>
              <a:rPr lang="zh-TW" altLang="en-US" dirty="0">
                <a:solidFill>
                  <a:srgbClr val="FF0000"/>
                </a:solidFill>
              </a:rPr>
              <a:t>詐欺罪規定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意圖為自己或第三人不法之所有，以</a:t>
            </a:r>
            <a:r>
              <a:rPr lang="zh-TW" altLang="en-US" sz="2400" dirty="0" smtClean="0"/>
              <a:t>詐術</a:t>
            </a:r>
            <a:r>
              <a:rPr lang="zh-TW" altLang="en-US" sz="2400" dirty="0"/>
              <a:t>使人將本人或第三人之物交付者，處五年以下有期徒刑、拘役或科或併科</a:t>
            </a:r>
            <a:r>
              <a:rPr lang="zh-TW" altLang="en-US" sz="2400" dirty="0" smtClean="0"/>
              <a:t>一千元</a:t>
            </a:r>
            <a:r>
              <a:rPr lang="zh-TW" altLang="en-US" sz="2400" dirty="0"/>
              <a:t>以下罰金（第一項）。以前項方法得財產上不法之利益或使第三人得之者，</a:t>
            </a:r>
            <a:r>
              <a:rPr lang="zh-TW" altLang="en-US" sz="2400" dirty="0" smtClean="0"/>
              <a:t>亦同</a:t>
            </a:r>
            <a:r>
              <a:rPr lang="zh-TW" altLang="en-US" sz="2400" dirty="0"/>
              <a:t>（第二項）。前二項之未遂犯罰之（第三項）。</a:t>
            </a:r>
            <a:r>
              <a:rPr lang="zh-TW" altLang="en-US" sz="2400" dirty="0" smtClean="0"/>
              <a:t>」</a:t>
            </a:r>
            <a:endParaRPr lang="en-US" altLang="zh-TW" sz="2400"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72</a:t>
            </a:fld>
            <a:endParaRPr lang="zh-TW" altLang="en-US"/>
          </a:p>
        </p:txBody>
      </p:sp>
      <p:sp>
        <p:nvSpPr>
          <p:cNvPr id="4" name="標題 3"/>
          <p:cNvSpPr>
            <a:spLocks noGrp="1"/>
          </p:cNvSpPr>
          <p:nvPr>
            <p:ph type="title"/>
          </p:nvPr>
        </p:nvSpPr>
        <p:spPr>
          <a:xfrm>
            <a:off x="628650" y="595864"/>
            <a:ext cx="7886700" cy="1325563"/>
          </a:xfrm>
        </p:spPr>
        <p:txBody>
          <a:bodyPr/>
          <a:lstStyle/>
          <a:p>
            <a:r>
              <a:rPr lang="zh-TW" altLang="en-US" dirty="0" smtClean="0"/>
              <a:t>六、網路詐騙案例與相關法律</a:t>
            </a:r>
            <a:endParaRPr lang="zh-TW" altLang="en-US" dirty="0"/>
          </a:p>
        </p:txBody>
      </p:sp>
    </p:spTree>
    <p:extLst>
      <p:ext uri="{BB962C8B-B14F-4D97-AF65-F5344CB8AC3E}">
        <p14:creationId xmlns:p14="http://schemas.microsoft.com/office/powerpoint/2010/main" val="116755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1224214"/>
            <a:ext cx="7886700" cy="5713324"/>
          </a:xfrm>
        </p:spPr>
        <p:txBody>
          <a:bodyPr/>
          <a:lstStyle/>
          <a:p>
            <a:r>
              <a:rPr lang="zh-TW" altLang="en-US" dirty="0"/>
              <a:t> </a:t>
            </a:r>
            <a:r>
              <a:rPr lang="zh-TW" altLang="en-US" dirty="0">
                <a:solidFill>
                  <a:srgbClr val="FF0000"/>
                </a:solidFill>
              </a:rPr>
              <a:t>刑法</a:t>
            </a:r>
            <a:r>
              <a:rPr lang="zh-TW" altLang="en-US" dirty="0" smtClean="0">
                <a:solidFill>
                  <a:srgbClr val="FF0000"/>
                </a:solidFill>
              </a:rPr>
              <a:t>第</a:t>
            </a:r>
            <a:r>
              <a:rPr lang="en-US" altLang="zh-TW" dirty="0" smtClean="0">
                <a:solidFill>
                  <a:srgbClr val="FF0000"/>
                </a:solidFill>
              </a:rPr>
              <a:t>339-1</a:t>
            </a:r>
            <a:r>
              <a:rPr lang="zh-TW" altLang="en-US" dirty="0" smtClean="0">
                <a:solidFill>
                  <a:srgbClr val="FF0000"/>
                </a:solidFill>
              </a:rPr>
              <a:t>條</a:t>
            </a:r>
            <a:r>
              <a:rPr lang="zh-TW" altLang="en-US" dirty="0">
                <a:solidFill>
                  <a:srgbClr val="FF0000"/>
                </a:solidFill>
              </a:rPr>
              <a:t>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意圖為自己或第三人不法之所有，以不正方法由收費設備取得他人之物者，處一年以下有期徒刑、拘役或三千元以下罰金（第一項）。以前項方法得財產上不法之利益或使第三人得之者，亦同（</a:t>
            </a:r>
            <a:r>
              <a:rPr lang="zh-TW" altLang="en-US" sz="2400" dirty="0" smtClean="0"/>
              <a:t>第二項）。」</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73</a:t>
            </a:fld>
            <a:endParaRPr lang="zh-TW" altLang="en-US"/>
          </a:p>
        </p:txBody>
      </p:sp>
    </p:spTree>
    <p:extLst>
      <p:ext uri="{BB962C8B-B14F-4D97-AF65-F5344CB8AC3E}">
        <p14:creationId xmlns:p14="http://schemas.microsoft.com/office/powerpoint/2010/main" val="4016565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5" y="1036750"/>
            <a:ext cx="7886700" cy="5821250"/>
          </a:xfrm>
        </p:spPr>
        <p:txBody>
          <a:bodyPr>
            <a:normAutofit/>
          </a:bodyPr>
          <a:lstStyle/>
          <a:p>
            <a:r>
              <a:rPr lang="zh-TW" altLang="en-US" dirty="0" smtClean="0">
                <a:solidFill>
                  <a:srgbClr val="FF0000"/>
                </a:solidFill>
              </a:rPr>
              <a:t>刑法第</a:t>
            </a:r>
            <a:r>
              <a:rPr lang="en-US" altLang="zh-TW" dirty="0" smtClean="0">
                <a:solidFill>
                  <a:srgbClr val="FF0000"/>
                </a:solidFill>
              </a:rPr>
              <a:t>339-2</a:t>
            </a:r>
            <a:r>
              <a:rPr lang="zh-TW" altLang="en-US" dirty="0" smtClean="0">
                <a:solidFill>
                  <a:srgbClr val="FF0000"/>
                </a:solidFill>
              </a:rPr>
              <a:t>條</a:t>
            </a:r>
            <a:r>
              <a:rPr lang="zh-TW" altLang="en-US" dirty="0">
                <a:solidFill>
                  <a:srgbClr val="FF0000"/>
                </a:solidFill>
              </a:rPr>
              <a:t>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意圖為自己或第三人不法之所有，以不</a:t>
            </a:r>
            <a:r>
              <a:rPr lang="zh-TW" altLang="en-US" sz="2400" dirty="0" smtClean="0"/>
              <a:t>正方法</a:t>
            </a:r>
            <a:r>
              <a:rPr lang="zh-TW" altLang="en-US" sz="2400" dirty="0"/>
              <a:t>由自動付款設備取得他人之物者，處三年以下有期徒刑、拘役或一萬元</a:t>
            </a:r>
            <a:r>
              <a:rPr lang="zh-TW" altLang="en-US" sz="2400" dirty="0" smtClean="0"/>
              <a:t>以下罰金</a:t>
            </a:r>
            <a:r>
              <a:rPr lang="zh-TW" altLang="en-US" sz="2400" dirty="0"/>
              <a:t>（第一項）。以前項方法得財產上不法之利益或使第三人得之者，亦同（</a:t>
            </a:r>
            <a:r>
              <a:rPr lang="zh-TW" altLang="en-US" sz="2400" dirty="0" smtClean="0"/>
              <a:t>第二</a:t>
            </a:r>
            <a:r>
              <a:rPr lang="zh-TW" altLang="en-US" sz="2400" dirty="0"/>
              <a:t>項）。</a:t>
            </a:r>
            <a:r>
              <a:rPr lang="zh-TW" altLang="en-US" sz="2400" dirty="0" smtClean="0"/>
              <a:t>」</a:t>
            </a:r>
            <a:endParaRPr lang="en-US" altLang="zh-TW" sz="2400"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74</a:t>
            </a:fld>
            <a:endParaRPr lang="zh-TW" altLang="en-US"/>
          </a:p>
        </p:txBody>
      </p:sp>
    </p:spTree>
    <p:extLst>
      <p:ext uri="{BB962C8B-B14F-4D97-AF65-F5344CB8AC3E}">
        <p14:creationId xmlns:p14="http://schemas.microsoft.com/office/powerpoint/2010/main" val="26701351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1083391"/>
            <a:ext cx="7886700" cy="5674687"/>
          </a:xfrm>
        </p:spPr>
        <p:txBody>
          <a:bodyPr>
            <a:normAutofit/>
          </a:bodyPr>
          <a:lstStyle/>
          <a:p>
            <a:r>
              <a:rPr lang="zh-TW" altLang="en-US" dirty="0">
                <a:solidFill>
                  <a:srgbClr val="FF0000"/>
                </a:solidFill>
              </a:rPr>
              <a:t> 刑法</a:t>
            </a:r>
            <a:r>
              <a:rPr lang="zh-TW" altLang="en-US" dirty="0" smtClean="0">
                <a:solidFill>
                  <a:srgbClr val="FF0000"/>
                </a:solidFill>
              </a:rPr>
              <a:t>第</a:t>
            </a:r>
            <a:r>
              <a:rPr lang="en-US" altLang="zh-TW" dirty="0" smtClean="0">
                <a:solidFill>
                  <a:srgbClr val="FF0000"/>
                </a:solidFill>
              </a:rPr>
              <a:t>339-3</a:t>
            </a:r>
            <a:r>
              <a:rPr lang="zh-TW" altLang="en-US" dirty="0" smtClean="0">
                <a:solidFill>
                  <a:srgbClr val="FF0000"/>
                </a:solidFill>
              </a:rPr>
              <a:t>條</a:t>
            </a:r>
            <a:r>
              <a:rPr lang="zh-TW" altLang="en-US" dirty="0">
                <a:solidFill>
                  <a:srgbClr val="FF0000"/>
                </a:solidFill>
              </a:rPr>
              <a:t>規定</a:t>
            </a:r>
            <a:r>
              <a:rPr lang="zh-TW" altLang="en-US" dirty="0" smtClean="0">
                <a:solidFill>
                  <a:srgbClr val="FF0000"/>
                </a:solidFill>
              </a:rPr>
              <a:t>：</a:t>
            </a:r>
            <a:endParaRPr lang="en-US" altLang="zh-TW" dirty="0" smtClean="0">
              <a:solidFill>
                <a:srgbClr val="FF0000"/>
              </a:solidFill>
            </a:endParaRPr>
          </a:p>
          <a:p>
            <a:r>
              <a:rPr lang="zh-TW" altLang="en-US" sz="2400" dirty="0" smtClean="0"/>
              <a:t>「</a:t>
            </a:r>
            <a:r>
              <a:rPr lang="zh-TW" altLang="en-US" sz="2400" dirty="0"/>
              <a:t>意圖為自己或第三人不法之所有，以不正方法將虛偽資料或不正指令輸入電腦或其相關設備，製作財產權之得喪、變更紀錄，而取得他人財產者，處七年以下有期徒刑。（第一項）。以前項方法得財產上不法之利益或使第三人得之者，亦同（第二項）。」</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75</a:t>
            </a:fld>
            <a:endParaRPr lang="zh-TW" altLang="en-US"/>
          </a:p>
        </p:txBody>
      </p:sp>
    </p:spTree>
    <p:extLst>
      <p:ext uri="{BB962C8B-B14F-4D97-AF65-F5344CB8AC3E}">
        <p14:creationId xmlns:p14="http://schemas.microsoft.com/office/powerpoint/2010/main" val="8955413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1" y="1268028"/>
            <a:ext cx="7886700" cy="5481504"/>
          </a:xfrm>
        </p:spPr>
        <p:txBody>
          <a:bodyPr>
            <a:normAutofit/>
          </a:bodyPr>
          <a:lstStyle/>
          <a:p>
            <a:pPr marL="457200" lvl="1" indent="0">
              <a:buNone/>
            </a:pPr>
            <a:r>
              <a:rPr lang="zh-TW" altLang="en-US" dirty="0" smtClean="0">
                <a:solidFill>
                  <a:schemeClr val="accent4">
                    <a:lumMod val="75000"/>
                  </a:schemeClr>
                </a:solidFill>
              </a:rPr>
              <a:t>網路</a:t>
            </a:r>
            <a:r>
              <a:rPr lang="zh-TW" altLang="en-US" dirty="0">
                <a:solidFill>
                  <a:schemeClr val="accent4">
                    <a:lumMod val="75000"/>
                  </a:schemeClr>
                </a:solidFill>
              </a:rPr>
              <a:t>詐欺案例：臉書被盜用，</a:t>
            </a:r>
            <a:r>
              <a:rPr lang="en-US" altLang="zh-TW" dirty="0">
                <a:solidFill>
                  <a:schemeClr val="accent4">
                    <a:lumMod val="75000"/>
                  </a:schemeClr>
                </a:solidFill>
              </a:rPr>
              <a:t>1 </a:t>
            </a:r>
            <a:r>
              <a:rPr lang="zh-TW" altLang="en-US" dirty="0">
                <a:solidFill>
                  <a:schemeClr val="accent4">
                    <a:lumMod val="75000"/>
                  </a:schemeClr>
                </a:solidFill>
              </a:rPr>
              <a:t>人受「駭」全家</a:t>
            </a:r>
            <a:r>
              <a:rPr lang="zh-TW" altLang="en-US" dirty="0" smtClean="0">
                <a:solidFill>
                  <a:schemeClr val="accent4">
                    <a:lumMod val="75000"/>
                  </a:schemeClr>
                </a:solidFill>
              </a:rPr>
              <a:t>受害</a:t>
            </a:r>
            <a:endParaRPr lang="en-US" altLang="zh-TW" dirty="0" smtClean="0">
              <a:solidFill>
                <a:schemeClr val="accent4">
                  <a:lumMod val="75000"/>
                </a:schemeClr>
              </a:solidFill>
            </a:endParaRPr>
          </a:p>
          <a:p>
            <a:pPr lvl="1"/>
            <a:r>
              <a:rPr lang="zh-TW" altLang="en-US" dirty="0"/>
              <a:t>一句「你在嗎？」小心中了詐騙陷阱。刑事警察局昨天表示，微軟即時通</a:t>
            </a:r>
            <a:r>
              <a:rPr lang="zh-TW" altLang="en-US" dirty="0" smtClean="0"/>
              <a:t>即將</a:t>
            </a:r>
            <a:r>
              <a:rPr lang="zh-TW" altLang="en-US" dirty="0"/>
              <a:t>關閉，詐騙集團已將原本認證碼詐騙手法的平臺移轉到「臉書」，從</a:t>
            </a:r>
            <a:r>
              <a:rPr lang="en-US" altLang="zh-TW" dirty="0"/>
              <a:t>2013 </a:t>
            </a:r>
            <a:r>
              <a:rPr lang="zh-TW" altLang="en-US" dirty="0" smtClean="0"/>
              <a:t>年初</a:t>
            </a:r>
            <a:r>
              <a:rPr lang="zh-TW" altLang="en-US" dirty="0"/>
              <a:t>迄今，已有</a:t>
            </a:r>
            <a:r>
              <a:rPr lang="en-US" altLang="zh-TW" dirty="0"/>
              <a:t>40 </a:t>
            </a:r>
            <a:r>
              <a:rPr lang="zh-TW" altLang="en-US" dirty="0"/>
              <a:t>多人在臉書上被騙，是即時通的十倍之多。警方呼籲民眾</a:t>
            </a:r>
            <a:r>
              <a:rPr lang="zh-TW" altLang="en-US" dirty="0" smtClean="0"/>
              <a:t>提高警覺</a:t>
            </a:r>
            <a:r>
              <a:rPr lang="zh-TW" altLang="en-US" dirty="0"/>
              <a:t>，避免一人受「駭」，全家受害。</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76</a:t>
            </a:fld>
            <a:endParaRPr lang="zh-TW" altLang="en-US"/>
          </a:p>
        </p:txBody>
      </p:sp>
    </p:spTree>
    <p:extLst>
      <p:ext uri="{BB962C8B-B14F-4D97-AF65-F5344CB8AC3E}">
        <p14:creationId xmlns:p14="http://schemas.microsoft.com/office/powerpoint/2010/main" val="2680142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1400187"/>
            <a:ext cx="7886700" cy="5545898"/>
          </a:xfrm>
        </p:spPr>
        <p:txBody>
          <a:bodyPr>
            <a:noAutofit/>
          </a:bodyPr>
          <a:lstStyle/>
          <a:p>
            <a:pPr lvl="1"/>
            <a:r>
              <a:rPr lang="zh-TW" altLang="en-US" dirty="0"/>
              <a:t>家住臺北的</a:t>
            </a:r>
            <a:r>
              <a:rPr lang="en-US" altLang="zh-TW" dirty="0"/>
              <a:t>A </a:t>
            </a:r>
            <a:r>
              <a:rPr lang="zh-TW" altLang="en-US" dirty="0"/>
              <a:t>男子，上月底在辦公室透過智慧型手機收到友人的臉書訊息</a:t>
            </a:r>
            <a:r>
              <a:rPr lang="zh-TW" altLang="en-US" dirty="0" smtClean="0"/>
              <a:t>，疑似</a:t>
            </a:r>
            <a:r>
              <a:rPr lang="zh-TW" altLang="en-US" dirty="0"/>
              <a:t>詐騙份子的朋友表示因為手機不在身邊，要求</a:t>
            </a:r>
            <a:r>
              <a:rPr lang="en-US" altLang="zh-TW" dirty="0"/>
              <a:t>A </a:t>
            </a:r>
            <a:r>
              <a:rPr lang="zh-TW" altLang="en-US" dirty="0"/>
              <a:t>男子幫忙接收網購的簡訊</a:t>
            </a:r>
            <a:r>
              <a:rPr lang="zh-TW" altLang="en-US" dirty="0" smtClean="0"/>
              <a:t>，</a:t>
            </a:r>
            <a:r>
              <a:rPr lang="en-US" altLang="zh-TW" dirty="0" smtClean="0"/>
              <a:t>A </a:t>
            </a:r>
            <a:r>
              <a:rPr lang="zh-TW" altLang="en-US" dirty="0"/>
              <a:t>男子於是提供給對方自己的手機號碼，不多久即收到三封網拍手機確認碼。</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77</a:t>
            </a:fld>
            <a:endParaRPr lang="zh-TW" altLang="en-US"/>
          </a:p>
        </p:txBody>
      </p:sp>
    </p:spTree>
    <p:extLst>
      <p:ext uri="{BB962C8B-B14F-4D97-AF65-F5344CB8AC3E}">
        <p14:creationId xmlns:p14="http://schemas.microsoft.com/office/powerpoint/2010/main" val="41965247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65382" y="1842717"/>
            <a:ext cx="7712046" cy="4351338"/>
          </a:xfrm>
        </p:spPr>
        <p:txBody>
          <a:bodyPr>
            <a:normAutofit/>
          </a:bodyPr>
          <a:lstStyle/>
          <a:p>
            <a:pPr marL="228600" lvl="1">
              <a:spcBef>
                <a:spcPts val="1000"/>
              </a:spcBef>
            </a:pPr>
            <a:r>
              <a:rPr lang="zh-TW" altLang="en-US" dirty="0"/>
              <a:t>由於類似詐騙手法層出不窮，盡管業者在簡訊中特別提醒收訊者，勿將</a:t>
            </a:r>
            <a:r>
              <a:rPr lang="zh-TW" altLang="en-US" dirty="0" smtClean="0"/>
              <a:t>確認碼</a:t>
            </a:r>
            <a:r>
              <a:rPr lang="zh-TW" altLang="en-US" dirty="0"/>
              <a:t>向他人或網路親友透露以防止詐騙，但</a:t>
            </a:r>
            <a:r>
              <a:rPr lang="en-US" altLang="zh-TW" dirty="0"/>
              <a:t>A </a:t>
            </a:r>
            <a:r>
              <a:rPr lang="zh-TW" altLang="en-US" dirty="0"/>
              <a:t>男子仍不疑有他，將認證碼一一告知</a:t>
            </a:r>
            <a:r>
              <a:rPr lang="zh-TW" altLang="en-US" dirty="0" smtClean="0"/>
              <a:t>。沒想到</a:t>
            </a:r>
            <a:r>
              <a:rPr lang="zh-TW" altLang="en-US" dirty="0"/>
              <a:t>，</a:t>
            </a:r>
            <a:r>
              <a:rPr lang="en-US" altLang="zh-TW" dirty="0"/>
              <a:t>A </a:t>
            </a:r>
            <a:r>
              <a:rPr lang="zh-TW" altLang="en-US" dirty="0"/>
              <a:t>男子傳完後，對方食髓知味，要求繼續提供其他手機電話，因恰巧</a:t>
            </a:r>
            <a:r>
              <a:rPr lang="en-US" altLang="zh-TW" dirty="0" smtClean="0"/>
              <a:t>A</a:t>
            </a:r>
            <a:r>
              <a:rPr lang="zh-TW" altLang="en-US" dirty="0" smtClean="0"/>
              <a:t>男子</a:t>
            </a:r>
            <a:r>
              <a:rPr lang="zh-TW" altLang="en-US" dirty="0"/>
              <a:t>有事閃過，後來接到朋友傳訊表示帳號被盜，才知被騙報案。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78</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5115449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6280" y="1352884"/>
            <a:ext cx="7886700" cy="5610293"/>
          </a:xfrm>
        </p:spPr>
        <p:txBody>
          <a:bodyPr/>
          <a:lstStyle/>
          <a:p>
            <a:pPr lvl="1"/>
            <a:r>
              <a:rPr lang="zh-TW" altLang="en-US" dirty="0"/>
              <a:t>另外有位住南投的</a:t>
            </a:r>
            <a:r>
              <a:rPr lang="en-US" altLang="zh-TW" dirty="0"/>
              <a:t>B </a:t>
            </a:r>
            <a:r>
              <a:rPr lang="zh-TW" altLang="en-US" dirty="0"/>
              <a:t>太太，則是上網收到姊夫傳訊息要他代收雅虎拍賣</a:t>
            </a:r>
            <a:r>
              <a:rPr lang="zh-TW" altLang="en-US" dirty="0" smtClean="0"/>
              <a:t>認證碼</a:t>
            </a:r>
            <a:r>
              <a:rPr lang="zh-TW" altLang="en-US" dirty="0"/>
              <a:t>，於是她便馬上將收到的認證碼一一按對方指示回傳給對方；當傳到第四通</a:t>
            </a:r>
            <a:r>
              <a:rPr lang="zh-TW" altLang="en-US" dirty="0" smtClean="0"/>
              <a:t>認證</a:t>
            </a:r>
            <a:r>
              <a:rPr lang="zh-TW" altLang="en-US" dirty="0"/>
              <a:t>碼時，</a:t>
            </a:r>
            <a:r>
              <a:rPr lang="en-US" altLang="zh-TW" dirty="0"/>
              <a:t>B </a:t>
            </a:r>
            <a:r>
              <a:rPr lang="zh-TW" altLang="en-US" dirty="0"/>
              <a:t>太太的姊姊趕緊告知帳號遭詐騙集團盜用，才知道自己受騙上當。</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79</a:t>
            </a:fld>
            <a:endParaRPr lang="zh-TW" altLang="en-US"/>
          </a:p>
        </p:txBody>
      </p:sp>
    </p:spTree>
    <p:extLst>
      <p:ext uri="{BB962C8B-B14F-4D97-AF65-F5344CB8AC3E}">
        <p14:creationId xmlns:p14="http://schemas.microsoft.com/office/powerpoint/2010/main" val="313320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3" y="1118296"/>
            <a:ext cx="7886700" cy="5520140"/>
          </a:xfrm>
        </p:spPr>
        <p:txBody>
          <a:bodyPr/>
          <a:lstStyle/>
          <a:p>
            <a:r>
              <a:rPr lang="zh-TW" altLang="en-US" dirty="0"/>
              <a:t>另外近來網路誹謗及校園網路霸凌事件層出不窮，甚至演變成新型的暴力</a:t>
            </a:r>
            <a:r>
              <a:rPr lang="zh-TW" altLang="en-US" dirty="0" smtClean="0"/>
              <a:t>行為</a:t>
            </a:r>
            <a:r>
              <a:rPr lang="zh-TW" altLang="en-US" dirty="0"/>
              <a:t>，因此，如何因應與應具備的法律常識更不能少。</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a:t>
            </a:fld>
            <a:endParaRPr lang="zh-TW" altLang="en-US"/>
          </a:p>
        </p:txBody>
      </p:sp>
    </p:spTree>
    <p:extLst>
      <p:ext uri="{BB962C8B-B14F-4D97-AF65-F5344CB8AC3E}">
        <p14:creationId xmlns:p14="http://schemas.microsoft.com/office/powerpoint/2010/main" val="1094533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228600" lvl="1">
              <a:spcBef>
                <a:spcPts val="1000"/>
              </a:spcBef>
            </a:pPr>
            <a:r>
              <a:rPr lang="zh-TW" altLang="en-US" dirty="0"/>
              <a:t>刑事警察局表示，國內臉書使用者相當多，且分布各年齡層，詐騙集團</a:t>
            </a:r>
            <a:r>
              <a:rPr lang="zh-TW" altLang="en-US" dirty="0" smtClean="0"/>
              <a:t>以此為</a:t>
            </a:r>
            <a:r>
              <a:rPr lang="zh-TW" altLang="en-US" dirty="0"/>
              <a:t>詐騙平臺，受害者眾，除提醒民眾留意此詐騙手法，也希望臉書使用者能夠</a:t>
            </a:r>
            <a:r>
              <a:rPr lang="zh-TW" altLang="en-US" dirty="0" smtClean="0"/>
              <a:t>經常</a:t>
            </a:r>
            <a:r>
              <a:rPr lang="zh-TW" altLang="en-US" dirty="0"/>
              <a:t>變更密碼，防止被盜取帳號密碼。</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80</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0634197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1379" y="1010570"/>
            <a:ext cx="7886700" cy="5713324"/>
          </a:xfrm>
        </p:spPr>
        <p:txBody>
          <a:bodyPr>
            <a:noAutofit/>
          </a:bodyPr>
          <a:lstStyle/>
          <a:p>
            <a:r>
              <a:rPr lang="zh-TW" altLang="en-US" dirty="0"/>
              <a:t>為了解決上述網路詐欺犯罪問題，消費者自己應該多加留意，而且應注意</a:t>
            </a:r>
            <a:r>
              <a:rPr lang="zh-TW" altLang="en-US" dirty="0" smtClean="0"/>
              <a:t>下列</a:t>
            </a:r>
            <a:r>
              <a:rPr lang="zh-TW" altLang="en-US" dirty="0"/>
              <a:t>事項</a:t>
            </a:r>
            <a:r>
              <a:rPr lang="zh-TW" altLang="en-US" dirty="0" smtClean="0"/>
              <a:t>：</a:t>
            </a:r>
            <a:endParaRPr lang="en-US" altLang="zh-TW" dirty="0"/>
          </a:p>
          <a:p>
            <a:pPr marL="914400" lvl="1" indent="-457200">
              <a:buFont typeface="+mj-lt"/>
              <a:buAutoNum type="arabicPeriod"/>
            </a:pPr>
            <a:r>
              <a:rPr lang="zh-TW" altLang="en-US" dirty="0" smtClean="0"/>
              <a:t>瞭解</a:t>
            </a:r>
            <a:r>
              <a:rPr lang="zh-TW" altLang="en-US" dirty="0"/>
              <a:t>交易對象，選擇經由自律組織認可網路商家消費，切勿輕信誇張廣告</a:t>
            </a:r>
            <a:r>
              <a:rPr lang="zh-TW" altLang="en-US" dirty="0" smtClean="0"/>
              <a:t>，對於</a:t>
            </a:r>
            <a:r>
              <a:rPr lang="zh-TW" altLang="en-US" dirty="0"/>
              <a:t>短期能獲取暴利機會應多加觀察勿全然相信。</a:t>
            </a:r>
          </a:p>
          <a:p>
            <a:pPr marL="914400" lvl="1" indent="-457200">
              <a:buFont typeface="+mj-lt"/>
              <a:buAutoNum type="arabicPeriod"/>
            </a:pPr>
            <a:r>
              <a:rPr lang="zh-TW" altLang="en-US" dirty="0" smtClean="0"/>
              <a:t>注意</a:t>
            </a:r>
            <a:r>
              <a:rPr lang="zh-TW" altLang="en-US" dirty="0"/>
              <a:t>相關網站隱私權保護政策的相關說明，切勿輕易洩露重要個人資料。</a:t>
            </a:r>
          </a:p>
          <a:p>
            <a:pPr marL="914400" lvl="1" indent="-457200">
              <a:buFont typeface="+mj-lt"/>
              <a:buAutoNum type="arabicPeriod"/>
            </a:pPr>
            <a:r>
              <a:rPr lang="zh-TW" altLang="en-US" dirty="0" smtClean="0"/>
              <a:t>選擇</a:t>
            </a:r>
            <a:r>
              <a:rPr lang="zh-TW" altLang="en-US" dirty="0"/>
              <a:t>比較安全付款方式，儘可能是使用貨到付款方式。</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81</a:t>
            </a:fld>
            <a:endParaRPr lang="zh-TW" altLang="en-US"/>
          </a:p>
        </p:txBody>
      </p:sp>
    </p:spTree>
    <p:extLst>
      <p:ext uri="{BB962C8B-B14F-4D97-AF65-F5344CB8AC3E}">
        <p14:creationId xmlns:p14="http://schemas.microsoft.com/office/powerpoint/2010/main" val="41628216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60284" y="1299223"/>
            <a:ext cx="7886700" cy="5558777"/>
          </a:xfrm>
        </p:spPr>
        <p:txBody>
          <a:bodyPr/>
          <a:lstStyle/>
          <a:p>
            <a:pPr marL="914400" lvl="1" indent="-457200">
              <a:buFont typeface="+mj-lt"/>
              <a:buAutoNum type="arabicPeriod" startAt="4"/>
            </a:pPr>
            <a:r>
              <a:rPr lang="zh-TW" altLang="en-US" dirty="0" smtClean="0"/>
              <a:t>確定</a:t>
            </a:r>
            <a:r>
              <a:rPr lang="zh-TW" altLang="en-US" dirty="0"/>
              <a:t>訂購的產品規格及服務內容。</a:t>
            </a:r>
          </a:p>
          <a:p>
            <a:pPr marL="914400" lvl="1" indent="-457200">
              <a:buFont typeface="+mj-lt"/>
              <a:buAutoNum type="arabicPeriod" startAt="4"/>
            </a:pPr>
            <a:r>
              <a:rPr lang="zh-TW" altLang="en-US" dirty="0" smtClean="0"/>
              <a:t>熟悉</a:t>
            </a:r>
            <a:r>
              <a:rPr lang="zh-TW" altLang="en-US" dirty="0"/>
              <a:t>相關申訴管道，發現問題立即告訴網路詐欺申訴中心。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82</a:t>
            </a:fld>
            <a:endParaRPr lang="zh-TW" altLang="en-US"/>
          </a:p>
        </p:txBody>
      </p:sp>
    </p:spTree>
    <p:extLst>
      <p:ext uri="{BB962C8B-B14F-4D97-AF65-F5344CB8AC3E}">
        <p14:creationId xmlns:p14="http://schemas.microsoft.com/office/powerpoint/2010/main" val="18843121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4646" y="1917146"/>
            <a:ext cx="7886700" cy="6085268"/>
          </a:xfrm>
        </p:spPr>
        <p:txBody>
          <a:bodyPr>
            <a:normAutofit/>
          </a:bodyPr>
          <a:lstStyle/>
          <a:p>
            <a:endParaRPr lang="en-US" altLang="zh-TW" b="1" dirty="0" smtClean="0">
              <a:solidFill>
                <a:schemeClr val="accent6"/>
              </a:solidFill>
            </a:endParaRPr>
          </a:p>
          <a:p>
            <a:pPr marL="457200" lvl="1" indent="0">
              <a:buNone/>
            </a:pPr>
            <a:r>
              <a:rPr lang="zh-TW" altLang="en-US" dirty="0" smtClean="0">
                <a:solidFill>
                  <a:schemeClr val="accent4">
                    <a:lumMod val="75000"/>
                  </a:schemeClr>
                </a:solidFill>
              </a:rPr>
              <a:t>個資保護案例：</a:t>
            </a:r>
            <a:endParaRPr lang="en-US" altLang="zh-TW" dirty="0" smtClean="0">
              <a:solidFill>
                <a:schemeClr val="accent4">
                  <a:lumMod val="75000"/>
                </a:schemeClr>
              </a:solidFill>
            </a:endParaRPr>
          </a:p>
          <a:p>
            <a:pPr marL="457200" lvl="1" indent="0">
              <a:buNone/>
            </a:pPr>
            <a:r>
              <a:rPr lang="zh-TW" altLang="en-US" dirty="0" smtClean="0">
                <a:solidFill>
                  <a:schemeClr val="accent4">
                    <a:lumMod val="75000"/>
                  </a:schemeClr>
                </a:solidFill>
              </a:rPr>
              <a:t>北市府表示民眾網購遭詐騙，燦坤可能個資外洩</a:t>
            </a:r>
            <a:endParaRPr lang="en-US" altLang="zh-TW" dirty="0" smtClean="0">
              <a:solidFill>
                <a:schemeClr val="accent4">
                  <a:lumMod val="75000"/>
                </a:schemeClr>
              </a:solidFill>
            </a:endParaRP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83</a:t>
            </a:fld>
            <a:endParaRPr lang="zh-TW" altLang="en-US"/>
          </a:p>
        </p:txBody>
      </p:sp>
      <p:sp>
        <p:nvSpPr>
          <p:cNvPr id="4" name="標題 3"/>
          <p:cNvSpPr>
            <a:spLocks noGrp="1"/>
          </p:cNvSpPr>
          <p:nvPr>
            <p:ph type="title"/>
          </p:nvPr>
        </p:nvSpPr>
        <p:spPr>
          <a:xfrm>
            <a:off x="620105" y="1023154"/>
            <a:ext cx="7886700" cy="1325563"/>
          </a:xfrm>
        </p:spPr>
        <p:txBody>
          <a:bodyPr/>
          <a:lstStyle/>
          <a:p>
            <a:r>
              <a:rPr lang="zh-TW" altLang="en-US" dirty="0" smtClean="0"/>
              <a:t>七、個人資料保護案例與相關法律</a:t>
            </a:r>
            <a:endParaRPr lang="zh-TW" altLang="en-US" dirty="0"/>
          </a:p>
        </p:txBody>
      </p:sp>
    </p:spTree>
    <p:extLst>
      <p:ext uri="{BB962C8B-B14F-4D97-AF65-F5344CB8AC3E}">
        <p14:creationId xmlns:p14="http://schemas.microsoft.com/office/powerpoint/2010/main" val="24485437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r>
              <a:rPr lang="zh-TW" altLang="en-US" dirty="0"/>
              <a:t>臺北市政府日前陸續接獲民眾投訴遭網路購物詐騙案件，知名</a:t>
            </a:r>
            <a:r>
              <a:rPr lang="en-US" altLang="zh-TW" dirty="0"/>
              <a:t>3C </a:t>
            </a:r>
            <a:r>
              <a:rPr lang="zh-TW" altLang="en-US" dirty="0"/>
              <a:t>連鎖通路商網路商城消費後，立即接獲自稱商城客服人員來電表示刷卡分期作業出錯，需操作</a:t>
            </a:r>
            <a:r>
              <a:rPr lang="en-US" altLang="zh-TW" dirty="0"/>
              <a:t>ATM </a:t>
            </a:r>
            <a:r>
              <a:rPr lang="zh-TW" altLang="en-US" dirty="0"/>
              <a:t>取消辦理刷退，即遭詐騙致一位市民損失</a:t>
            </a:r>
            <a:r>
              <a:rPr lang="en-US" altLang="zh-TW" dirty="0"/>
              <a:t>10 </a:t>
            </a:r>
            <a:r>
              <a:rPr lang="zh-TW" altLang="en-US" dirty="0"/>
              <a:t>多萬元，因詐騙集團清楚掌握時間、購買商品、金額、卡號等詳細交易資料，臺北市政府因此懷疑知名</a:t>
            </a:r>
            <a:r>
              <a:rPr lang="en-US" altLang="zh-TW" dirty="0"/>
              <a:t>3C </a:t>
            </a:r>
            <a:r>
              <a:rPr lang="zh-TW" altLang="en-US" dirty="0"/>
              <a:t>連鎖通路商發生個資外洩事件，要求知名</a:t>
            </a:r>
            <a:r>
              <a:rPr lang="en-US" altLang="zh-TW" dirty="0"/>
              <a:t>3C </a:t>
            </a:r>
            <a:r>
              <a:rPr lang="zh-TW" altLang="en-US" dirty="0"/>
              <a:t>連鎖通路商說明並改善。</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46078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a:t>根據臺北市政府的瞭解，臺北市共</a:t>
            </a:r>
            <a:r>
              <a:rPr lang="en-US" altLang="zh-TW" dirty="0"/>
              <a:t>5 </a:t>
            </a:r>
            <a:r>
              <a:rPr lang="zh-TW" altLang="en-US" dirty="0"/>
              <a:t>位民眾申訴，新北市有</a:t>
            </a:r>
            <a:r>
              <a:rPr lang="en-US" altLang="zh-TW" dirty="0"/>
              <a:t>1 </a:t>
            </a:r>
            <a:r>
              <a:rPr lang="zh-TW" altLang="en-US" dirty="0"/>
              <a:t>位，投訴</a:t>
            </a:r>
            <a:r>
              <a:rPr lang="zh-TW" altLang="en-US" dirty="0" smtClean="0"/>
              <a:t>民眾都</a:t>
            </a:r>
            <a:r>
              <a:rPr lang="zh-TW" altLang="en-US" dirty="0"/>
              <a:t>是在知名</a:t>
            </a:r>
            <a:r>
              <a:rPr lang="en-US" altLang="zh-TW" dirty="0"/>
              <a:t>3C </a:t>
            </a:r>
            <a:r>
              <a:rPr lang="zh-TW" altLang="en-US" dirty="0"/>
              <a:t>連鎖通路商網路商城刷卡購物後，約</a:t>
            </a:r>
            <a:r>
              <a:rPr lang="en-US" altLang="zh-TW" dirty="0"/>
              <a:t>2 </a:t>
            </a:r>
            <a:r>
              <a:rPr lang="zh-TW" altLang="en-US" dirty="0"/>
              <a:t>週到</a:t>
            </a:r>
            <a:r>
              <a:rPr lang="en-US" altLang="zh-TW" dirty="0"/>
              <a:t>1 </a:t>
            </a:r>
            <a:r>
              <a:rPr lang="zh-TW" altLang="en-US" dirty="0"/>
              <a:t>個接到自稱客服</a:t>
            </a:r>
            <a:r>
              <a:rPr lang="zh-TW" altLang="en-US" dirty="0" smtClean="0"/>
              <a:t>人員</a:t>
            </a:r>
            <a:r>
              <a:rPr lang="zh-TW" altLang="en-US" dirty="0"/>
              <a:t>的來電稱作業疏失設定錯誤，原本應分期扣款卻每期扣全額，要求操作</a:t>
            </a:r>
            <a:r>
              <a:rPr lang="en-US" altLang="zh-TW" dirty="0" smtClean="0"/>
              <a:t>ATM</a:t>
            </a:r>
            <a:r>
              <a:rPr lang="zh-TW" altLang="en-US" dirty="0" smtClean="0"/>
              <a:t>解除</a:t>
            </a:r>
            <a:r>
              <a:rPr lang="zh-TW" altLang="en-US" dirty="0"/>
              <a:t>分期付款設定，雖然</a:t>
            </a:r>
            <a:r>
              <a:rPr lang="en-US" altLang="zh-TW" dirty="0"/>
              <a:t>5 </a:t>
            </a:r>
            <a:r>
              <a:rPr lang="zh-TW" altLang="en-US" dirty="0"/>
              <a:t>位民眾懷有警覺心不予理會，但仍有</a:t>
            </a:r>
            <a:r>
              <a:rPr lang="en-US" altLang="zh-TW" dirty="0"/>
              <a:t>1 </a:t>
            </a:r>
            <a:r>
              <a:rPr lang="zh-TW" altLang="en-US" dirty="0"/>
              <a:t>位民眾受騙</a:t>
            </a:r>
            <a:r>
              <a:rPr lang="zh-TW" altLang="en-US" dirty="0" smtClean="0"/>
              <a:t>損失</a:t>
            </a:r>
            <a:r>
              <a:rPr lang="en-US" altLang="zh-TW" dirty="0"/>
              <a:t>10 </a:t>
            </a:r>
            <a:r>
              <a:rPr lang="zh-TW" altLang="en-US" dirty="0"/>
              <a:t>多萬元。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85</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1037034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7" y="908983"/>
            <a:ext cx="7886700" cy="5507262"/>
          </a:xfrm>
        </p:spPr>
        <p:txBody>
          <a:bodyPr>
            <a:normAutofit/>
          </a:bodyPr>
          <a:lstStyle/>
          <a:p>
            <a:pPr marL="457200" lvl="1" indent="0">
              <a:buNone/>
            </a:pPr>
            <a:r>
              <a:rPr lang="zh-TW" altLang="en-US" dirty="0" smtClean="0">
                <a:solidFill>
                  <a:schemeClr val="accent4">
                    <a:lumMod val="75000"/>
                  </a:schemeClr>
                </a:solidFill>
              </a:rPr>
              <a:t>網</a:t>
            </a:r>
            <a:r>
              <a:rPr lang="zh-TW" altLang="en-US" dirty="0">
                <a:solidFill>
                  <a:schemeClr val="accent4">
                    <a:lumMod val="75000"/>
                  </a:schemeClr>
                </a:solidFill>
              </a:rPr>
              <a:t>購、</a:t>
            </a:r>
            <a:r>
              <a:rPr lang="en-US" altLang="zh-TW" dirty="0">
                <a:solidFill>
                  <a:schemeClr val="accent4">
                    <a:lumMod val="75000"/>
                  </a:schemeClr>
                </a:solidFill>
              </a:rPr>
              <a:t>Skype </a:t>
            </a:r>
            <a:r>
              <a:rPr lang="zh-TW" altLang="en-US" dirty="0">
                <a:solidFill>
                  <a:schemeClr val="accent4">
                    <a:lumMod val="75000"/>
                  </a:schemeClr>
                </a:solidFill>
              </a:rPr>
              <a:t>為詐騙慣用</a:t>
            </a:r>
            <a:r>
              <a:rPr lang="zh-TW" altLang="en-US" dirty="0" smtClean="0">
                <a:solidFill>
                  <a:schemeClr val="accent4">
                    <a:lumMod val="75000"/>
                  </a:schemeClr>
                </a:solidFill>
              </a:rPr>
              <a:t>手法</a:t>
            </a:r>
            <a:endParaRPr lang="en-US" altLang="zh-TW" dirty="0" smtClean="0">
              <a:solidFill>
                <a:schemeClr val="accent4">
                  <a:lumMod val="75000"/>
                </a:schemeClr>
              </a:solidFill>
            </a:endParaRPr>
          </a:p>
          <a:p>
            <a:pPr lvl="1"/>
            <a:r>
              <a:rPr lang="zh-TW" altLang="en-US" dirty="0"/>
              <a:t>臺北市政府警察局刑事警察大隊資訊室主任林浚奕（</a:t>
            </a:r>
            <a:r>
              <a:rPr lang="en-US" altLang="zh-TW" dirty="0"/>
              <a:t>2011</a:t>
            </a:r>
            <a:r>
              <a:rPr lang="zh-TW" altLang="en-US" dirty="0"/>
              <a:t>）表示，經</a:t>
            </a:r>
            <a:r>
              <a:rPr lang="zh-TW" altLang="en-US" dirty="0" smtClean="0"/>
              <a:t>統計臺北市</a:t>
            </a:r>
            <a:r>
              <a:rPr lang="zh-TW" altLang="en-US" dirty="0"/>
              <a:t>詐騙案例數量因這幾年政府與民間單位共同宣導下，案件數已有明顯的</a:t>
            </a:r>
            <a:r>
              <a:rPr lang="zh-TW" altLang="en-US" dirty="0" smtClean="0"/>
              <a:t>下降</a:t>
            </a:r>
            <a:r>
              <a:rPr lang="zh-TW" altLang="en-US" dirty="0"/>
              <a:t>，從民國</a:t>
            </a:r>
            <a:r>
              <a:rPr lang="en-US" altLang="zh-TW" dirty="0"/>
              <a:t>98 </a:t>
            </a:r>
            <a:r>
              <a:rPr lang="zh-TW" altLang="en-US" dirty="0"/>
              <a:t>年</a:t>
            </a:r>
            <a:r>
              <a:rPr lang="en-US" altLang="zh-TW" dirty="0"/>
              <a:t>356 </a:t>
            </a:r>
            <a:r>
              <a:rPr lang="zh-TW" altLang="en-US" dirty="0"/>
              <a:t>件（電話詐騙</a:t>
            </a:r>
            <a:r>
              <a:rPr lang="en-US" altLang="zh-TW" dirty="0"/>
              <a:t>2080 </a:t>
            </a:r>
            <a:r>
              <a:rPr lang="zh-TW" altLang="en-US" dirty="0"/>
              <a:t>件，網路詐騙</a:t>
            </a:r>
            <a:r>
              <a:rPr lang="en-US" altLang="zh-TW" dirty="0"/>
              <a:t>1683 </a:t>
            </a:r>
            <a:r>
              <a:rPr lang="zh-TW" altLang="en-US" dirty="0"/>
              <a:t>件）減少到</a:t>
            </a:r>
            <a:r>
              <a:rPr lang="en-US" altLang="zh-TW" dirty="0"/>
              <a:t>100 </a:t>
            </a:r>
            <a:r>
              <a:rPr lang="zh-TW" altLang="en-US" dirty="0" smtClean="0"/>
              <a:t>年的</a:t>
            </a:r>
            <a:r>
              <a:rPr lang="en-US" altLang="zh-TW" dirty="0"/>
              <a:t>4647 </a:t>
            </a:r>
            <a:r>
              <a:rPr lang="zh-TW" altLang="en-US" dirty="0"/>
              <a:t>件（電話詐騙</a:t>
            </a:r>
            <a:r>
              <a:rPr lang="en-US" altLang="zh-TW" dirty="0"/>
              <a:t>859 </a:t>
            </a:r>
            <a:r>
              <a:rPr lang="zh-TW" altLang="en-US" dirty="0"/>
              <a:t>件、網路詐騙</a:t>
            </a:r>
            <a:r>
              <a:rPr lang="en-US" altLang="zh-TW" dirty="0"/>
              <a:t>1076 </a:t>
            </a:r>
            <a:r>
              <a:rPr lang="zh-TW" altLang="en-US" dirty="0"/>
              <a:t>件）。雖然詐騙案件數下降，</a:t>
            </a:r>
            <a:r>
              <a:rPr lang="zh-TW" altLang="en-US" dirty="0" smtClean="0"/>
              <a:t>但值得</a:t>
            </a:r>
            <a:r>
              <a:rPr lang="zh-TW" altLang="en-US" dirty="0"/>
              <a:t>注意的是宅經濟興起下，</a:t>
            </a:r>
            <a:r>
              <a:rPr lang="en-US" altLang="zh-TW" dirty="0"/>
              <a:t>100 </a:t>
            </a:r>
            <a:r>
              <a:rPr lang="zh-TW" altLang="en-US" dirty="0"/>
              <a:t>年網購詐騙事件已超過電話詐騙，躍居各類</a:t>
            </a:r>
            <a:r>
              <a:rPr lang="zh-TW" altLang="en-US" dirty="0" smtClean="0"/>
              <a:t>詐騙</a:t>
            </a:r>
            <a:r>
              <a:rPr lang="zh-TW" altLang="en-US" dirty="0"/>
              <a:t>案件的首位。</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86</a:t>
            </a:fld>
            <a:endParaRPr lang="zh-TW" altLang="en-US"/>
          </a:p>
        </p:txBody>
      </p:sp>
    </p:spTree>
    <p:extLst>
      <p:ext uri="{BB962C8B-B14F-4D97-AF65-F5344CB8AC3E}">
        <p14:creationId xmlns:p14="http://schemas.microsoft.com/office/powerpoint/2010/main" val="29999779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7" y="998112"/>
            <a:ext cx="7886700" cy="5859888"/>
          </a:xfrm>
        </p:spPr>
        <p:txBody>
          <a:bodyPr>
            <a:normAutofit/>
          </a:bodyPr>
          <a:lstStyle/>
          <a:p>
            <a:pPr lvl="1"/>
            <a:r>
              <a:rPr lang="zh-TW" altLang="en-US" dirty="0"/>
              <a:t>根據臺北市府警察局觀察，網路詐騙慣用手法最多的是網路購物後假裝客</a:t>
            </a:r>
            <a:r>
              <a:rPr lang="zh-TW" altLang="en-US" dirty="0" smtClean="0"/>
              <a:t>服要求</a:t>
            </a:r>
            <a:r>
              <a:rPr lang="zh-TW" altLang="en-US" dirty="0"/>
              <a:t>操作</a:t>
            </a:r>
            <a:r>
              <a:rPr lang="en-US" altLang="zh-TW" dirty="0"/>
              <a:t>ATM </a:t>
            </a:r>
            <a:r>
              <a:rPr lang="zh-TW" altLang="en-US" dirty="0"/>
              <a:t>解除分期付款，其次則是</a:t>
            </a:r>
            <a:r>
              <a:rPr lang="en-US" altLang="zh-TW" dirty="0"/>
              <a:t>Skype </a:t>
            </a:r>
            <a:r>
              <a:rPr lang="zh-TW" altLang="en-US" dirty="0"/>
              <a:t>帳號被盜用，歹徒冒用其帳號</a:t>
            </a:r>
            <a:r>
              <a:rPr lang="zh-TW" altLang="en-US" dirty="0" smtClean="0"/>
              <a:t>要求</a:t>
            </a:r>
            <a:r>
              <a:rPr lang="zh-TW" altLang="en-US" dirty="0"/>
              <a:t>親友代為購買遊戲點數、借款等等，光是國內</a:t>
            </a:r>
            <a:r>
              <a:rPr lang="en-US" altLang="zh-TW" dirty="0"/>
              <a:t>Skype </a:t>
            </a:r>
            <a:r>
              <a:rPr lang="zh-TW" altLang="en-US" dirty="0"/>
              <a:t>帳號被盜案例每月約</a:t>
            </a:r>
            <a:r>
              <a:rPr lang="zh-TW" altLang="en-US" dirty="0" smtClean="0"/>
              <a:t>發生</a:t>
            </a:r>
            <a:r>
              <a:rPr lang="en-US" altLang="zh-TW" dirty="0" smtClean="0"/>
              <a:t>130 </a:t>
            </a:r>
            <a:r>
              <a:rPr lang="zh-TW" altLang="en-US" dirty="0"/>
              <a:t>多件，造成</a:t>
            </a:r>
            <a:r>
              <a:rPr lang="en-US" altLang="zh-TW" dirty="0"/>
              <a:t>100 </a:t>
            </a:r>
            <a:r>
              <a:rPr lang="zh-TW" altLang="en-US" dirty="0"/>
              <a:t>多萬的</a:t>
            </a:r>
            <a:r>
              <a:rPr lang="zh-TW" altLang="en-US" dirty="0" smtClean="0"/>
              <a:t>財產損失。</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87</a:t>
            </a:fld>
            <a:endParaRPr lang="zh-TW" altLang="en-US"/>
          </a:p>
        </p:txBody>
      </p:sp>
    </p:spTree>
    <p:extLst>
      <p:ext uri="{BB962C8B-B14F-4D97-AF65-F5344CB8AC3E}">
        <p14:creationId xmlns:p14="http://schemas.microsoft.com/office/powerpoint/2010/main" val="28259045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225540"/>
            <a:ext cx="7886700" cy="5756856"/>
          </a:xfrm>
        </p:spPr>
        <p:txBody>
          <a:bodyPr>
            <a:normAutofit/>
          </a:bodyPr>
          <a:lstStyle/>
          <a:p>
            <a:pPr lvl="1"/>
            <a:r>
              <a:rPr lang="zh-TW" altLang="en-US" dirty="0"/>
              <a:t>網購的相關詐騙，需業者加強資安防護、員工教育，並透過宣導提高民眾警覺心，而</a:t>
            </a:r>
            <a:r>
              <a:rPr lang="en-US" altLang="zh-TW" dirty="0"/>
              <a:t>Skype </a:t>
            </a:r>
            <a:r>
              <a:rPr lang="zh-TW" altLang="en-US" dirty="0"/>
              <a:t>帳號被盜用部份，刑事局去年已與微軟合作，只要民眾發現帳號被盜可前往警局報案要求停權，由刑事局</a:t>
            </a:r>
            <a:r>
              <a:rPr lang="en-US" altLang="zh-TW" dirty="0"/>
              <a:t>165 </a:t>
            </a:r>
            <a:r>
              <a:rPr lang="zh-TW" altLang="en-US" dirty="0"/>
              <a:t>匯整資料後交給微軟停權，事後若要復權需向微軟申請。</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88</a:t>
            </a:fld>
            <a:endParaRPr lang="zh-TW" altLang="en-US"/>
          </a:p>
        </p:txBody>
      </p:sp>
    </p:spTree>
    <p:extLst>
      <p:ext uri="{BB962C8B-B14F-4D97-AF65-F5344CB8AC3E}">
        <p14:creationId xmlns:p14="http://schemas.microsoft.com/office/powerpoint/2010/main" val="19641876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肆、功成圓滿見真如</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89</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548" y="682388"/>
            <a:ext cx="1249606" cy="2961564"/>
          </a:xfrm>
          <a:prstGeom prst="rect">
            <a:avLst/>
          </a:prstGeom>
        </p:spPr>
      </p:pic>
    </p:spTree>
    <p:extLst>
      <p:ext uri="{BB962C8B-B14F-4D97-AF65-F5344CB8AC3E}">
        <p14:creationId xmlns:p14="http://schemas.microsoft.com/office/powerpoint/2010/main" val="111246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1203873"/>
            <a:ext cx="7886700" cy="5494383"/>
          </a:xfrm>
        </p:spPr>
        <p:txBody>
          <a:bodyPr/>
          <a:lstStyle/>
          <a:p>
            <a:r>
              <a:rPr lang="zh-TW" altLang="en-US" dirty="0"/>
              <a:t>本單元主要探討不當資訊（包含電腦病毒、垃圾郵件等）、個人資通安全</a:t>
            </a:r>
            <a:r>
              <a:rPr lang="zh-TW" altLang="en-US" dirty="0" smtClean="0"/>
              <a:t>基本</a:t>
            </a:r>
            <a:r>
              <a:rPr lang="zh-TW" altLang="en-US" dirty="0"/>
              <a:t>認知及網路誹謗、臉書帳號被盜用、個人資料保護之案例與相關法律探討，</a:t>
            </a:r>
            <a:r>
              <a:rPr lang="zh-TW" altLang="en-US" dirty="0" smtClean="0"/>
              <a:t>並瞭解</a:t>
            </a:r>
            <a:r>
              <a:rPr lang="zh-TW" altLang="en-US" dirty="0"/>
              <a:t>網路中惡意程式特徵如圖</a:t>
            </a:r>
            <a:r>
              <a:rPr lang="en-US" altLang="zh-TW" dirty="0"/>
              <a:t>5-1 </a:t>
            </a:r>
            <a:r>
              <a:rPr lang="zh-TW" altLang="en-US" dirty="0"/>
              <a:t>及其危害與防範之道，確實做到網路安全</a:t>
            </a:r>
            <a:r>
              <a:rPr lang="zh-TW" altLang="en-US" dirty="0" smtClean="0"/>
              <a:t>人人有</a:t>
            </a:r>
            <a:r>
              <a:rPr lang="zh-TW" altLang="en-US" dirty="0"/>
              <a:t>責。</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a:t>
            </a:fld>
            <a:endParaRPr lang="zh-TW" altLang="en-US"/>
          </a:p>
        </p:txBody>
      </p:sp>
    </p:spTree>
    <p:extLst>
      <p:ext uri="{BB962C8B-B14F-4D97-AF65-F5344CB8AC3E}">
        <p14:creationId xmlns:p14="http://schemas.microsoft.com/office/powerpoint/2010/main" val="34506318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t>問題</a:t>
            </a:r>
            <a:r>
              <a:rPr lang="zh-TW" altLang="en-US" dirty="0"/>
              <a:t>一： 哪些因素讓惡意程式（電腦病毒、木馬程式、電腦蠕蟲或</a:t>
            </a:r>
            <a:r>
              <a:rPr lang="en-US" altLang="zh-TW" dirty="0"/>
              <a:t>APT</a:t>
            </a:r>
            <a:r>
              <a:rPr lang="zh-TW" altLang="en-US" dirty="0"/>
              <a:t>），</a:t>
            </a:r>
            <a:r>
              <a:rPr lang="zh-TW" altLang="en-US" dirty="0" smtClean="0"/>
              <a:t>能快速</a:t>
            </a:r>
            <a:r>
              <a:rPr lang="zh-TW" altLang="en-US" dirty="0"/>
              <a:t>散播？</a:t>
            </a:r>
          </a:p>
          <a:p>
            <a:r>
              <a:rPr lang="zh-TW" altLang="en-US" dirty="0" smtClean="0"/>
              <a:t>問題</a:t>
            </a:r>
            <a:r>
              <a:rPr lang="zh-TW" altLang="en-US" dirty="0"/>
              <a:t>二：電腦病毒和駭客有什麼不同？</a:t>
            </a:r>
          </a:p>
          <a:p>
            <a:r>
              <a:rPr lang="zh-TW" altLang="en-US" dirty="0" smtClean="0"/>
              <a:t>問題</a:t>
            </a:r>
            <a:r>
              <a:rPr lang="zh-TW" altLang="en-US" dirty="0"/>
              <a:t>三：如何判斷電子郵件是可以信任的？</a:t>
            </a:r>
          </a:p>
          <a:p>
            <a:r>
              <a:rPr lang="zh-TW" altLang="en-US" dirty="0" smtClean="0"/>
              <a:t>問題</a:t>
            </a:r>
            <a:r>
              <a:rPr lang="zh-TW" altLang="en-US" dirty="0"/>
              <a:t>四：隱私權侵犯的主要型態有那些？</a:t>
            </a:r>
            <a:endParaRPr lang="en-US" altLang="zh-TW" dirty="0" smtClean="0"/>
          </a:p>
        </p:txBody>
      </p:sp>
      <p:sp>
        <p:nvSpPr>
          <p:cNvPr id="3" name="標題 2"/>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90</a:t>
            </a:fld>
            <a:endParaRPr lang="zh-TW" altLang="en-US"/>
          </a:p>
        </p:txBody>
      </p:sp>
    </p:spTree>
    <p:extLst>
      <p:ext uri="{BB962C8B-B14F-4D97-AF65-F5344CB8AC3E}">
        <p14:creationId xmlns:p14="http://schemas.microsoft.com/office/powerpoint/2010/main" val="3369197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伍、西天取經傳正念</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91</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611" y="1239813"/>
            <a:ext cx="1927816" cy="2390492"/>
          </a:xfrm>
          <a:prstGeom prst="rect">
            <a:avLst/>
          </a:prstGeom>
        </p:spPr>
      </p:pic>
    </p:spTree>
    <p:extLst>
      <p:ext uri="{BB962C8B-B14F-4D97-AF65-F5344CB8AC3E}">
        <p14:creationId xmlns:p14="http://schemas.microsoft.com/office/powerpoint/2010/main" val="661259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683234"/>
            <a:ext cx="7886700" cy="4832753"/>
          </a:xfrm>
        </p:spPr>
        <p:txBody>
          <a:bodyPr>
            <a:normAutofit/>
          </a:bodyPr>
          <a:lstStyle/>
          <a:p>
            <a:pPr lvl="1"/>
            <a:r>
              <a:rPr lang="en-US" altLang="zh-TW" dirty="0" smtClean="0"/>
              <a:t>1.</a:t>
            </a:r>
            <a:r>
              <a:rPr lang="zh-TW" altLang="en-US" dirty="0" smtClean="0"/>
              <a:t>林宜隆</a:t>
            </a:r>
            <a:r>
              <a:rPr lang="zh-TW" altLang="en-US" dirty="0"/>
              <a:t>（</a:t>
            </a:r>
            <a:r>
              <a:rPr lang="en-US" altLang="zh-TW" dirty="0"/>
              <a:t>2009</a:t>
            </a:r>
            <a:r>
              <a:rPr lang="zh-TW" altLang="en-US" dirty="0"/>
              <a:t>），網路犯罪理論與實務（第三版）。中央警察大學出版社出版</a:t>
            </a:r>
            <a:r>
              <a:rPr lang="zh-TW" altLang="en-US" dirty="0" smtClean="0"/>
              <a:t>。</a:t>
            </a:r>
            <a:endParaRPr lang="en-US" altLang="zh-TW" dirty="0" smtClean="0"/>
          </a:p>
          <a:p>
            <a:pPr lvl="1"/>
            <a:r>
              <a:rPr lang="en-US" altLang="zh-TW" dirty="0" smtClean="0"/>
              <a:t>2. </a:t>
            </a:r>
            <a:r>
              <a:rPr lang="zh-TW" altLang="en-US" dirty="0" smtClean="0"/>
              <a:t>詹炳耀、任文瑗、陸啟超、郭秋田（</a:t>
            </a:r>
            <a:r>
              <a:rPr lang="en-US" altLang="zh-TW" dirty="0" smtClean="0"/>
              <a:t>2013</a:t>
            </a:r>
            <a:r>
              <a:rPr lang="zh-TW" altLang="en-US" dirty="0" smtClean="0"/>
              <a:t>），資訊倫理與法律（第三版）。旗標出版股份有限公司。</a:t>
            </a:r>
            <a:endParaRPr lang="en-US" altLang="zh-TW" dirty="0" smtClean="0"/>
          </a:p>
          <a:p>
            <a:pPr lvl="1"/>
            <a:r>
              <a:rPr lang="en-US" altLang="zh-TW" dirty="0" smtClean="0"/>
              <a:t>3</a:t>
            </a:r>
            <a:r>
              <a:rPr lang="en-US" altLang="zh-TW" dirty="0"/>
              <a:t>. CERT</a:t>
            </a:r>
            <a:r>
              <a:rPr lang="zh-TW" altLang="en-US" dirty="0"/>
              <a:t>（英文網站），</a:t>
            </a:r>
            <a:r>
              <a:rPr lang="en-US" altLang="zh-TW" dirty="0"/>
              <a:t>http://www.cert.org/</a:t>
            </a:r>
          </a:p>
          <a:p>
            <a:pPr lvl="1"/>
            <a:r>
              <a:rPr lang="en-US" altLang="zh-TW" dirty="0"/>
              <a:t>4. </a:t>
            </a:r>
            <a:r>
              <a:rPr lang="en-US" altLang="zh-TW" dirty="0" err="1"/>
              <a:t>Mcafee</a:t>
            </a:r>
            <a:r>
              <a:rPr lang="zh-TW" altLang="en-US" dirty="0"/>
              <a:t>，</a:t>
            </a:r>
            <a:r>
              <a:rPr lang="en-US" altLang="zh-TW" dirty="0"/>
              <a:t>http://</a:t>
            </a:r>
            <a:r>
              <a:rPr lang="en-US" altLang="zh-TW" dirty="0" smtClean="0"/>
              <a:t>us.mcafee.com/</a:t>
            </a:r>
            <a:endParaRPr lang="zh-TW" altLang="en-US" dirty="0"/>
          </a:p>
        </p:txBody>
      </p:sp>
      <p:sp>
        <p:nvSpPr>
          <p:cNvPr id="3" name="標題 2"/>
          <p:cNvSpPr>
            <a:spLocks noGrp="1"/>
          </p:cNvSpPr>
          <p:nvPr>
            <p:ph type="title"/>
          </p:nvPr>
        </p:nvSpPr>
        <p:spPr>
          <a:xfrm>
            <a:off x="620105" y="527496"/>
            <a:ext cx="7886700" cy="1325563"/>
          </a:xfrm>
        </p:spPr>
        <p:txBody>
          <a:bodyPr/>
          <a:lstStyle/>
          <a:p>
            <a:r>
              <a:rPr lang="zh-TW" altLang="en-US" dirty="0"/>
              <a:t>一、進一步了解可</a:t>
            </a:r>
            <a:r>
              <a:rPr lang="zh-TW" altLang="en-US" dirty="0" smtClean="0"/>
              <a:t>參閱</a:t>
            </a:r>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92</a:t>
            </a:fld>
            <a:endParaRPr lang="zh-TW" altLang="en-US"/>
          </a:p>
        </p:txBody>
      </p:sp>
    </p:spTree>
    <p:extLst>
      <p:ext uri="{BB962C8B-B14F-4D97-AF65-F5344CB8AC3E}">
        <p14:creationId xmlns:p14="http://schemas.microsoft.com/office/powerpoint/2010/main" val="29640031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592428"/>
            <a:ext cx="7886700" cy="5584535"/>
          </a:xfrm>
        </p:spPr>
        <p:txBody>
          <a:bodyPr>
            <a:noAutofit/>
          </a:bodyPr>
          <a:lstStyle/>
          <a:p>
            <a:pPr lvl="1"/>
            <a:r>
              <a:rPr lang="en-US" altLang="zh-TW" dirty="0" smtClean="0"/>
              <a:t>5</a:t>
            </a:r>
            <a:r>
              <a:rPr lang="en-US" altLang="zh-TW" dirty="0"/>
              <a:t>. </a:t>
            </a:r>
            <a:r>
              <a:rPr lang="zh-TW" altLang="en-US" dirty="0"/>
              <a:t>中小學教師網路素養與認知網站，</a:t>
            </a:r>
            <a:r>
              <a:rPr lang="en-US" altLang="zh-TW" dirty="0"/>
              <a:t>http://eteacher.edu.tw</a:t>
            </a:r>
            <a:r>
              <a:rPr lang="en-US" altLang="zh-TW" dirty="0" smtClean="0"/>
              <a:t>/</a:t>
            </a:r>
          </a:p>
          <a:p>
            <a:pPr lvl="1"/>
            <a:r>
              <a:rPr lang="en-US" altLang="zh-TW" dirty="0"/>
              <a:t>6. </a:t>
            </a:r>
            <a:r>
              <a:rPr lang="zh-TW" altLang="en-US" dirty="0"/>
              <a:t>中華民國資訊安全學會，</a:t>
            </a:r>
            <a:r>
              <a:rPr lang="en-US" altLang="zh-TW" dirty="0"/>
              <a:t>http://www.ccisa.org.tw/</a:t>
            </a:r>
          </a:p>
          <a:p>
            <a:pPr lvl="1"/>
            <a:r>
              <a:rPr lang="en-US" altLang="zh-TW" dirty="0"/>
              <a:t>7. </a:t>
            </a:r>
            <a:r>
              <a:rPr lang="zh-TW" altLang="en-US" dirty="0"/>
              <a:t>行政院國家安全資通會報，</a:t>
            </a:r>
            <a:r>
              <a:rPr lang="en-US" altLang="zh-TW" dirty="0"/>
              <a:t>http://www.icst.org.tw/online</a:t>
            </a:r>
            <a:r>
              <a:rPr lang="en-US" altLang="zh-TW" dirty="0" smtClean="0"/>
              <a:t>/</a:t>
            </a:r>
          </a:p>
          <a:p>
            <a:pPr lvl="1"/>
            <a:r>
              <a:rPr lang="en-US" altLang="zh-TW" dirty="0"/>
              <a:t>8. </a:t>
            </a:r>
            <a:r>
              <a:rPr lang="zh-TW" altLang="en-US" dirty="0"/>
              <a:t>政府網路危機處理中心，</a:t>
            </a:r>
            <a:r>
              <a:rPr lang="en-US" altLang="zh-TW" dirty="0"/>
              <a:t>http://www.gsn-cert.nat.gov.tw/</a:t>
            </a:r>
          </a:p>
          <a:p>
            <a:pPr lvl="1"/>
            <a:r>
              <a:rPr lang="en-US" altLang="zh-TW" dirty="0"/>
              <a:t>9. </a:t>
            </a:r>
            <a:r>
              <a:rPr lang="zh-TW" altLang="en-US" dirty="0"/>
              <a:t>國科會資通安全資訊網，</a:t>
            </a:r>
            <a:r>
              <a:rPr lang="en-US" altLang="zh-TW" dirty="0"/>
              <a:t>http://ics.stic.gov.tw/</a:t>
            </a:r>
          </a:p>
          <a:p>
            <a:pPr lvl="1"/>
            <a:r>
              <a:rPr lang="en-US" altLang="zh-TW" dirty="0"/>
              <a:t>10. </a:t>
            </a:r>
            <a:r>
              <a:rPr lang="zh-TW" altLang="en-US" dirty="0"/>
              <a:t>國家資通安全會報技術服務中心，</a:t>
            </a:r>
            <a:r>
              <a:rPr lang="en-US" altLang="zh-TW" dirty="0"/>
              <a:t>http://www.icst.org.tw</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93</a:t>
            </a:fld>
            <a:endParaRPr lang="zh-TW" altLang="en-US"/>
          </a:p>
        </p:txBody>
      </p:sp>
    </p:spTree>
    <p:extLst>
      <p:ext uri="{BB962C8B-B14F-4D97-AF65-F5344CB8AC3E}">
        <p14:creationId xmlns:p14="http://schemas.microsoft.com/office/powerpoint/2010/main" val="9055476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585990"/>
            <a:ext cx="7886700" cy="6272010"/>
          </a:xfrm>
        </p:spPr>
        <p:txBody>
          <a:bodyPr>
            <a:noAutofit/>
          </a:bodyPr>
          <a:lstStyle/>
          <a:p>
            <a:pPr lvl="1"/>
            <a:r>
              <a:rPr lang="en-US" altLang="zh-TW" dirty="0" smtClean="0"/>
              <a:t>11</a:t>
            </a:r>
            <a:r>
              <a:rPr lang="en-US" altLang="zh-TW" dirty="0"/>
              <a:t>. </a:t>
            </a:r>
            <a:r>
              <a:rPr lang="zh-TW" altLang="en-US" dirty="0"/>
              <a:t>國家資通安全應變中心，</a:t>
            </a:r>
            <a:r>
              <a:rPr lang="en-US" altLang="zh-TW" dirty="0"/>
              <a:t>http://www.ncert.nat.gov.tw/ </a:t>
            </a:r>
            <a:endParaRPr lang="en-US" altLang="zh-TW" dirty="0" smtClean="0"/>
          </a:p>
          <a:p>
            <a:pPr lvl="1"/>
            <a:r>
              <a:rPr lang="en-US" altLang="zh-TW" dirty="0"/>
              <a:t>12. </a:t>
            </a:r>
            <a:r>
              <a:rPr lang="zh-TW" altLang="en-US" dirty="0"/>
              <a:t>教育部校園資訊安全服務網，</a:t>
            </a:r>
            <a:r>
              <a:rPr lang="en-US" altLang="zh-TW" dirty="0"/>
              <a:t>http://cissnet.edu.tw/index.aspx</a:t>
            </a:r>
          </a:p>
          <a:p>
            <a:pPr lvl="1"/>
            <a:r>
              <a:rPr lang="en-US" altLang="zh-TW" dirty="0"/>
              <a:t>13. </a:t>
            </a:r>
            <a:r>
              <a:rPr lang="zh-TW" altLang="en-US" dirty="0"/>
              <a:t>教育部電子計算機中心，</a:t>
            </a:r>
            <a:r>
              <a:rPr lang="en-US" altLang="zh-TW" dirty="0"/>
              <a:t>http://www.edu.tw/moecc/index.aspx</a:t>
            </a:r>
          </a:p>
          <a:p>
            <a:pPr lvl="1"/>
            <a:r>
              <a:rPr lang="en-US" altLang="zh-TW" dirty="0"/>
              <a:t>14. </a:t>
            </a:r>
            <a:r>
              <a:rPr lang="zh-TW" altLang="en-US" dirty="0"/>
              <a:t>資安人，</a:t>
            </a:r>
            <a:r>
              <a:rPr lang="en-US" altLang="zh-TW" dirty="0"/>
              <a:t>http://www.isecutech.com.tw/</a:t>
            </a:r>
          </a:p>
          <a:p>
            <a:pPr lvl="1"/>
            <a:r>
              <a:rPr lang="en-US" altLang="zh-TW" dirty="0"/>
              <a:t>15. </a:t>
            </a:r>
            <a:r>
              <a:rPr lang="zh-TW" altLang="en-US" dirty="0"/>
              <a:t>臺大資通安全服務小組，</a:t>
            </a:r>
            <a:r>
              <a:rPr lang="en-US" altLang="zh-TW" dirty="0"/>
              <a:t>http://cert.ntu.edu.tw</a:t>
            </a:r>
            <a:r>
              <a:rPr lang="en-US" altLang="zh-TW" dirty="0" smtClean="0"/>
              <a:t>/</a:t>
            </a:r>
          </a:p>
          <a:p>
            <a:pPr lvl="1"/>
            <a:r>
              <a:rPr lang="en-US" altLang="zh-TW" dirty="0"/>
              <a:t>16. </a:t>
            </a:r>
            <a:r>
              <a:rPr lang="zh-TW" altLang="en-US" dirty="0"/>
              <a:t>臺灣電腦網路危機處理協調中心，</a:t>
            </a:r>
            <a:r>
              <a:rPr lang="en-US" altLang="zh-TW" dirty="0"/>
              <a:t>http:// www.cert.org.tw</a:t>
            </a:r>
            <a:r>
              <a:rPr lang="en-US" altLang="zh-TW" dirty="0" smtClean="0"/>
              <a:t>/</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94</a:t>
            </a:fld>
            <a:endParaRPr lang="zh-TW" altLang="en-US"/>
          </a:p>
        </p:txBody>
      </p:sp>
    </p:spTree>
    <p:extLst>
      <p:ext uri="{BB962C8B-B14F-4D97-AF65-F5344CB8AC3E}">
        <p14:creationId xmlns:p14="http://schemas.microsoft.com/office/powerpoint/2010/main" val="8859798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7376" y="1122990"/>
            <a:ext cx="7886700" cy="5429988"/>
          </a:xfrm>
        </p:spPr>
        <p:txBody>
          <a:bodyPr>
            <a:normAutofit/>
          </a:bodyPr>
          <a:lstStyle/>
          <a:p>
            <a:pPr lvl="1"/>
            <a:r>
              <a:rPr lang="en-US" altLang="zh-TW" dirty="0"/>
              <a:t>17. </a:t>
            </a:r>
            <a:r>
              <a:rPr lang="zh-TW" altLang="en-US" dirty="0"/>
              <a:t>賽門鐵克，</a:t>
            </a:r>
            <a:r>
              <a:rPr lang="en-US" altLang="zh-TW" dirty="0"/>
              <a:t>Norton http://www.symantec.com.tw/</a:t>
            </a:r>
          </a:p>
          <a:p>
            <a:pPr lvl="1"/>
            <a:r>
              <a:rPr lang="en-US" altLang="zh-TW" dirty="0"/>
              <a:t>18. </a:t>
            </a:r>
            <a:r>
              <a:rPr lang="zh-TW" altLang="en-US" dirty="0"/>
              <a:t>趨勢科技，</a:t>
            </a:r>
            <a:r>
              <a:rPr lang="en-US" altLang="zh-TW" dirty="0"/>
              <a:t>http://www.trendmicro.com.tw</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95</a:t>
            </a:fld>
            <a:endParaRPr lang="zh-TW" altLang="en-US"/>
          </a:p>
        </p:txBody>
      </p:sp>
    </p:spTree>
    <p:extLst>
      <p:ext uri="{BB962C8B-B14F-4D97-AF65-F5344CB8AC3E}">
        <p14:creationId xmlns:p14="http://schemas.microsoft.com/office/powerpoint/2010/main" val="23964483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02184"/>
            <a:ext cx="7886700" cy="5737898"/>
          </a:xfrm>
        </p:spPr>
        <p:txBody>
          <a:bodyPr>
            <a:noAutofit/>
          </a:bodyPr>
          <a:lstStyle/>
          <a:p>
            <a:endParaRPr lang="en-US" altLang="zh-TW" b="1" dirty="0" smtClean="0">
              <a:solidFill>
                <a:schemeClr val="accent6"/>
              </a:solidFill>
            </a:endParaRPr>
          </a:p>
          <a:p>
            <a:pPr lvl="1"/>
            <a:r>
              <a:rPr lang="zh-TW" altLang="en-US" dirty="0"/>
              <a:t>吳清基、林宜隆（</a:t>
            </a:r>
            <a:r>
              <a:rPr lang="en-US" altLang="zh-TW" dirty="0"/>
              <a:t>2009</a:t>
            </a:r>
            <a:r>
              <a:rPr lang="zh-TW" altLang="en-US" dirty="0"/>
              <a:t>）。資訊素養與倫理－高中版（</a:t>
            </a:r>
            <a:r>
              <a:rPr lang="en-US" altLang="zh-TW" dirty="0"/>
              <a:t>2 </a:t>
            </a:r>
            <a:r>
              <a:rPr lang="zh-TW" altLang="en-US" dirty="0"/>
              <a:t>版）。臺北市：</a:t>
            </a:r>
            <a:r>
              <a:rPr lang="zh-TW" altLang="en-US" dirty="0" smtClean="0"/>
              <a:t>臺北市政府</a:t>
            </a:r>
            <a:r>
              <a:rPr lang="zh-TW" altLang="en-US" dirty="0"/>
              <a:t>教育局。</a:t>
            </a:r>
          </a:p>
          <a:p>
            <a:pPr lvl="1"/>
            <a:r>
              <a:rPr lang="zh-TW" altLang="en-US" dirty="0"/>
              <a:t>林宜隆（</a:t>
            </a:r>
            <a:r>
              <a:rPr lang="en-US" altLang="zh-TW" dirty="0"/>
              <a:t>2009</a:t>
            </a:r>
            <a:r>
              <a:rPr lang="zh-TW" altLang="en-US" dirty="0"/>
              <a:t>）。網路犯罪：理論與實務（第三版）。桃園：中央警察大學出版社</a:t>
            </a:r>
            <a:r>
              <a:rPr lang="zh-TW" altLang="en-US" dirty="0" smtClean="0"/>
              <a:t>。</a:t>
            </a:r>
            <a:endParaRPr lang="en-US" altLang="zh-TW" dirty="0" smtClean="0"/>
          </a:p>
          <a:p>
            <a:pPr lvl="1"/>
            <a:r>
              <a:rPr lang="zh-TW" altLang="en-US" dirty="0"/>
              <a:t>賽門鐵克（</a:t>
            </a:r>
            <a:r>
              <a:rPr lang="en-US" altLang="zh-TW" dirty="0"/>
              <a:t>2013 </a:t>
            </a:r>
            <a:r>
              <a:rPr lang="zh-TW" altLang="en-US" dirty="0"/>
              <a:t>年</a:t>
            </a:r>
            <a:r>
              <a:rPr lang="en-US" altLang="zh-TW" dirty="0"/>
              <a:t>10 </a:t>
            </a:r>
            <a:r>
              <a:rPr lang="zh-TW" altLang="en-US" dirty="0"/>
              <a:t>月</a:t>
            </a:r>
            <a:r>
              <a:rPr lang="en-US" altLang="zh-TW" dirty="0"/>
              <a:t>24 </a:t>
            </a:r>
            <a:r>
              <a:rPr lang="zh-TW" altLang="en-US" dirty="0"/>
              <a:t>日）。</a:t>
            </a:r>
            <a:r>
              <a:rPr lang="en-US" altLang="zh-TW" dirty="0"/>
              <a:t>IT </a:t>
            </a:r>
            <a:r>
              <a:rPr lang="zh-TW" altLang="en-US" dirty="0"/>
              <a:t>安全威脅。</a:t>
            </a:r>
            <a:r>
              <a:rPr lang="en-US" altLang="zh-TW" dirty="0"/>
              <a:t>2013 </a:t>
            </a:r>
            <a:r>
              <a:rPr lang="zh-TW" altLang="en-US" dirty="0"/>
              <a:t>年</a:t>
            </a:r>
            <a:r>
              <a:rPr lang="en-US" altLang="zh-TW" dirty="0"/>
              <a:t>10 </a:t>
            </a:r>
            <a:r>
              <a:rPr lang="zh-TW" altLang="en-US" dirty="0"/>
              <a:t>月</a:t>
            </a:r>
            <a:r>
              <a:rPr lang="en-US" altLang="zh-TW" dirty="0"/>
              <a:t>24 </a:t>
            </a:r>
            <a:r>
              <a:rPr lang="zh-TW" altLang="en-US" dirty="0"/>
              <a:t>日， 取</a:t>
            </a:r>
            <a:r>
              <a:rPr lang="zh-TW" altLang="en-US" dirty="0" smtClean="0"/>
              <a:t>自</a:t>
            </a:r>
            <a:r>
              <a:rPr lang="en-US" altLang="zh-TW" dirty="0" smtClean="0"/>
              <a:t>http</a:t>
            </a:r>
            <a:r>
              <a:rPr lang="en-US" altLang="zh-TW" dirty="0"/>
              <a:t>://www.symantec.com/zh/tw/security_response/</a:t>
            </a:r>
          </a:p>
          <a:p>
            <a:pPr lvl="1"/>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96</a:t>
            </a:fld>
            <a:endParaRPr lang="zh-TW" altLang="en-US"/>
          </a:p>
        </p:txBody>
      </p:sp>
      <p:sp>
        <p:nvSpPr>
          <p:cNvPr id="5" name="標題 2"/>
          <p:cNvSpPr>
            <a:spLocks noGrp="1"/>
          </p:cNvSpPr>
          <p:nvPr>
            <p:ph type="title"/>
          </p:nvPr>
        </p:nvSpPr>
        <p:spPr>
          <a:xfrm>
            <a:off x="628650" y="416401"/>
            <a:ext cx="7886700" cy="1325563"/>
          </a:xfrm>
        </p:spPr>
        <p:txBody>
          <a:bodyPr/>
          <a:lstStyle/>
          <a:p>
            <a:r>
              <a:rPr lang="zh-TW" altLang="en-US" dirty="0" smtClean="0"/>
              <a:t>二、本文參考資料</a:t>
            </a:r>
            <a:endParaRPr lang="zh-TW" altLang="en-US" dirty="0"/>
          </a:p>
        </p:txBody>
      </p:sp>
    </p:spTree>
    <p:extLst>
      <p:ext uri="{BB962C8B-B14F-4D97-AF65-F5344CB8AC3E}">
        <p14:creationId xmlns:p14="http://schemas.microsoft.com/office/powerpoint/2010/main" val="37972092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r>
              <a:rPr lang="zh-TW" altLang="en-US" dirty="0"/>
              <a:t>趨勢科技（</a:t>
            </a:r>
            <a:r>
              <a:rPr lang="en-US" altLang="zh-TW" dirty="0"/>
              <a:t>2013 </a:t>
            </a:r>
            <a:r>
              <a:rPr lang="zh-TW" altLang="en-US" dirty="0"/>
              <a:t>年</a:t>
            </a:r>
            <a:r>
              <a:rPr lang="en-US" altLang="zh-TW" dirty="0"/>
              <a:t>10 </a:t>
            </a:r>
            <a:r>
              <a:rPr lang="zh-TW" altLang="en-US" dirty="0"/>
              <a:t>月</a:t>
            </a:r>
            <a:r>
              <a:rPr lang="en-US" altLang="zh-TW" dirty="0"/>
              <a:t>25 </a:t>
            </a:r>
            <a:r>
              <a:rPr lang="zh-TW" altLang="en-US" dirty="0"/>
              <a:t>日）。安全情報分析</a:t>
            </a:r>
            <a:r>
              <a:rPr lang="en-US" altLang="zh-TW" dirty="0"/>
              <a:t>- </a:t>
            </a:r>
            <a:r>
              <a:rPr lang="zh-TW" altLang="en-US" dirty="0"/>
              <a:t>網際網路威脅研究。</a:t>
            </a:r>
            <a:r>
              <a:rPr lang="en-US" altLang="zh-TW" dirty="0"/>
              <a:t>2013 </a:t>
            </a:r>
            <a:r>
              <a:rPr lang="zh-TW" altLang="en-US" dirty="0"/>
              <a:t>年</a:t>
            </a:r>
            <a:r>
              <a:rPr lang="en-US" altLang="zh-TW" dirty="0"/>
              <a:t>10 </a:t>
            </a:r>
            <a:r>
              <a:rPr lang="zh-TW" altLang="en-US" dirty="0"/>
              <a:t>月</a:t>
            </a:r>
            <a:r>
              <a:rPr lang="en-US" altLang="zh-TW" dirty="0"/>
              <a:t>25 </a:t>
            </a:r>
            <a:r>
              <a:rPr lang="zh-TW" altLang="en-US" dirty="0"/>
              <a:t>日， 取自</a:t>
            </a:r>
            <a:r>
              <a:rPr lang="en-US" altLang="zh-TW" dirty="0">
                <a:hlinkClick r:id="rId2"/>
              </a:rPr>
              <a:t>http://</a:t>
            </a:r>
            <a:r>
              <a:rPr lang="en-US" altLang="zh-TW" dirty="0" smtClean="0">
                <a:hlinkClick r:id="rId2"/>
              </a:rPr>
              <a:t>www.trendmicro.tw/tw/security-intelligence/index.html#current-threat-activity</a:t>
            </a:r>
            <a:endParaRPr lang="en-US" altLang="zh-TW" dirty="0" smtClean="0"/>
          </a:p>
          <a:p>
            <a:r>
              <a:rPr lang="zh-TW" altLang="en-US" dirty="0"/>
              <a:t>臺灣電腦網路危機處理暨協調中心（</a:t>
            </a:r>
            <a:r>
              <a:rPr lang="en-US" altLang="zh-TW" dirty="0"/>
              <a:t>2013 </a:t>
            </a:r>
            <a:r>
              <a:rPr lang="zh-TW" altLang="en-US" dirty="0"/>
              <a:t>年</a:t>
            </a:r>
            <a:r>
              <a:rPr lang="en-US" altLang="zh-TW" dirty="0"/>
              <a:t>12 </a:t>
            </a:r>
            <a:r>
              <a:rPr lang="zh-TW" altLang="en-US" dirty="0"/>
              <a:t>月</a:t>
            </a:r>
            <a:r>
              <a:rPr lang="en-US" altLang="zh-TW" dirty="0"/>
              <a:t>20 </a:t>
            </a:r>
            <a:r>
              <a:rPr lang="zh-TW" altLang="en-US" dirty="0"/>
              <a:t>日）。進階持續性滲透</a:t>
            </a:r>
            <a:r>
              <a:rPr lang="zh-TW" altLang="en-US" dirty="0" smtClean="0"/>
              <a:t>擊（</a:t>
            </a:r>
            <a:r>
              <a:rPr lang="en-US" altLang="zh-TW" dirty="0"/>
              <a:t>APT</a:t>
            </a:r>
            <a:r>
              <a:rPr lang="zh-TW" altLang="en-US" dirty="0"/>
              <a:t>）簡介。</a:t>
            </a:r>
            <a:r>
              <a:rPr lang="en-US" altLang="zh-TW" dirty="0"/>
              <a:t>2013 </a:t>
            </a:r>
            <a:r>
              <a:rPr lang="zh-TW" altLang="en-US" dirty="0"/>
              <a:t>年</a:t>
            </a:r>
            <a:r>
              <a:rPr lang="en-US" altLang="zh-TW" dirty="0"/>
              <a:t>12 </a:t>
            </a:r>
            <a:r>
              <a:rPr lang="zh-TW" altLang="en-US" dirty="0"/>
              <a:t>月</a:t>
            </a:r>
            <a:r>
              <a:rPr lang="en-US" altLang="zh-TW" dirty="0"/>
              <a:t>20</a:t>
            </a:r>
            <a:r>
              <a:rPr lang="zh-TW" altLang="en-US" dirty="0"/>
              <a:t>，取自</a:t>
            </a:r>
            <a:r>
              <a:rPr lang="en-US" altLang="zh-TW" dirty="0"/>
              <a:t>http://www.cert.org.tw/docfile/apt.pdf</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97</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73535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76347"/>
            <a:ext cx="7886700" cy="5545898"/>
          </a:xfrm>
        </p:spPr>
        <p:txBody>
          <a:bodyPr/>
          <a:lstStyle/>
          <a:p>
            <a:endParaRPr lang="en-US" altLang="zh-TW" b="1" dirty="0" smtClean="0">
              <a:solidFill>
                <a:schemeClr val="accent6"/>
              </a:solidFill>
            </a:endParaRPr>
          </a:p>
          <a:p>
            <a:pPr marL="457200" lvl="1" indent="0">
              <a:buNone/>
            </a:pPr>
            <a:r>
              <a:rPr lang="zh-TW" altLang="en-US" dirty="0" smtClean="0">
                <a:solidFill>
                  <a:schemeClr val="accent4">
                    <a:lumMod val="75000"/>
                  </a:schemeClr>
                </a:solidFill>
              </a:rPr>
              <a:t>問題一</a:t>
            </a:r>
            <a:endParaRPr lang="en-US" altLang="zh-TW" dirty="0" smtClean="0">
              <a:solidFill>
                <a:schemeClr val="accent4">
                  <a:lumMod val="75000"/>
                </a:schemeClr>
              </a:solidFill>
            </a:endParaRPr>
          </a:p>
          <a:p>
            <a:pPr lvl="1"/>
            <a:r>
              <a:rPr lang="en-US" altLang="zh-TW" dirty="0"/>
              <a:t>1. </a:t>
            </a:r>
            <a:r>
              <a:rPr lang="zh-TW" altLang="en-US" dirty="0"/>
              <a:t>網路設備完善及作業系統普及。</a:t>
            </a:r>
          </a:p>
          <a:p>
            <a:pPr lvl="1"/>
            <a:r>
              <a:rPr lang="en-US" altLang="zh-TW" dirty="0"/>
              <a:t>2. </a:t>
            </a:r>
            <a:r>
              <a:rPr lang="zh-TW" altLang="en-US" dirty="0"/>
              <a:t>資通安全防護（防毒、防駭）不足。</a:t>
            </a:r>
          </a:p>
          <a:p>
            <a:pPr lvl="1"/>
            <a:r>
              <a:rPr lang="en-US" altLang="zh-TW" dirty="0"/>
              <a:t>3.E-Mail </a:t>
            </a:r>
            <a:r>
              <a:rPr lang="zh-TW" altLang="en-US" dirty="0"/>
              <a:t>隨意轉寄信件。</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98</a:t>
            </a:fld>
            <a:endParaRPr lang="zh-TW" altLang="en-US"/>
          </a:p>
        </p:txBody>
      </p:sp>
      <p:sp>
        <p:nvSpPr>
          <p:cNvPr id="4" name="標題 2"/>
          <p:cNvSpPr>
            <a:spLocks noGrp="1"/>
          </p:cNvSpPr>
          <p:nvPr>
            <p:ph type="title"/>
          </p:nvPr>
        </p:nvSpPr>
        <p:spPr>
          <a:xfrm>
            <a:off x="628650" y="416401"/>
            <a:ext cx="7886700" cy="1325563"/>
          </a:xfrm>
        </p:spPr>
        <p:txBody>
          <a:bodyPr/>
          <a:lstStyle/>
          <a:p>
            <a:r>
              <a:rPr lang="zh-TW" altLang="en-US" dirty="0" smtClean="0"/>
              <a:t>三、參考答案</a:t>
            </a:r>
            <a:endParaRPr lang="zh-TW" altLang="en-US" dirty="0"/>
          </a:p>
        </p:txBody>
      </p:sp>
    </p:spTree>
    <p:extLst>
      <p:ext uri="{BB962C8B-B14F-4D97-AF65-F5344CB8AC3E}">
        <p14:creationId xmlns:p14="http://schemas.microsoft.com/office/powerpoint/2010/main" val="29096097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49" y="1002506"/>
            <a:ext cx="8090347" cy="5610293"/>
          </a:xfrm>
        </p:spPr>
        <p:txBody>
          <a:bodyPr>
            <a:noAutofit/>
          </a:bodyPr>
          <a:lstStyle/>
          <a:p>
            <a:pPr marL="457200" lvl="1" indent="0">
              <a:buNone/>
            </a:pPr>
            <a:r>
              <a:rPr lang="zh-TW" altLang="en-US" dirty="0">
                <a:solidFill>
                  <a:schemeClr val="accent4">
                    <a:lumMod val="75000"/>
                  </a:schemeClr>
                </a:solidFill>
              </a:rPr>
              <a:t>問題</a:t>
            </a:r>
            <a:r>
              <a:rPr lang="zh-TW" altLang="en-US" dirty="0" smtClean="0">
                <a:solidFill>
                  <a:schemeClr val="accent4">
                    <a:lumMod val="75000"/>
                  </a:schemeClr>
                </a:solidFill>
              </a:rPr>
              <a:t>二</a:t>
            </a:r>
            <a:endParaRPr lang="en-US" altLang="zh-TW" dirty="0" smtClean="0">
              <a:solidFill>
                <a:schemeClr val="accent4">
                  <a:lumMod val="75000"/>
                </a:schemeClr>
              </a:solidFill>
            </a:endParaRPr>
          </a:p>
          <a:p>
            <a:pPr lvl="1"/>
            <a:r>
              <a:rPr lang="zh-TW" altLang="en-US" dirty="0"/>
              <a:t>所謂電腦駭客（</a:t>
            </a:r>
            <a:r>
              <a:rPr lang="en-US" altLang="zh-TW" dirty="0"/>
              <a:t>hacker</a:t>
            </a:r>
            <a:r>
              <a:rPr lang="zh-TW" altLang="en-US" dirty="0"/>
              <a:t>）指的是以非法手段侵入別人電腦，來竊取或修改</a:t>
            </a:r>
            <a:r>
              <a:rPr lang="zh-TW" altLang="en-US" dirty="0" smtClean="0"/>
              <a:t>電腦</a:t>
            </a:r>
            <a:r>
              <a:rPr lang="zh-TW" altLang="en-US" dirty="0"/>
              <a:t>中重要資料的人，或利用系統本身漏洞，來攻擊散播駭客工具。電腦病毒與</a:t>
            </a:r>
            <a:r>
              <a:rPr lang="zh-TW" altLang="en-US" dirty="0" smtClean="0"/>
              <a:t>駭客</a:t>
            </a:r>
            <a:r>
              <a:rPr lang="zh-TW" altLang="en-US" dirty="0"/>
              <a:t>，原本不可混為一談，但紅色警戒病毒（</a:t>
            </a:r>
            <a:r>
              <a:rPr lang="en-US" altLang="zh-TW" dirty="0"/>
              <a:t>Code Red</a:t>
            </a:r>
            <a:r>
              <a:rPr lang="zh-TW" altLang="en-US" dirty="0"/>
              <a:t>）將兩者的特性結合，</a:t>
            </a:r>
            <a:r>
              <a:rPr lang="zh-TW" altLang="en-US" dirty="0" smtClean="0"/>
              <a:t>進而</a:t>
            </a:r>
            <a:r>
              <a:rPr lang="zh-TW" altLang="en-US" dirty="0"/>
              <a:t>繁衍出強大的破壞力。（註：參考趨勢網站）</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99</a:t>
            </a:fld>
            <a:endParaRPr lang="zh-TW" altLang="en-US"/>
          </a:p>
        </p:txBody>
      </p:sp>
    </p:spTree>
    <p:extLst>
      <p:ext uri="{BB962C8B-B14F-4D97-AF65-F5344CB8AC3E}">
        <p14:creationId xmlns:p14="http://schemas.microsoft.com/office/powerpoint/2010/main" val="3448306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簡報樣式-20131211">
  <a:themeElements>
    <a:clrScheme name="自訂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計算機概論.投影片範本.potx" id="{388A6415-17F8-4AFF-8809-7931B429B839}" vid="{BDD08744-6387-4054-8AF6-1BE8EF8ADA0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簡報樣式-20131211</Template>
  <TotalTime>678</TotalTime>
  <Words>7212</Words>
  <Application>Microsoft Office PowerPoint</Application>
  <PresentationFormat>如螢幕大小 (4:3)</PresentationFormat>
  <Paragraphs>445</Paragraphs>
  <Slides>105</Slides>
  <Notes>4</Notes>
  <HiddenSlides>0</HiddenSlides>
  <MMClips>0</MMClips>
  <ScaleCrop>false</ScaleCrop>
  <HeadingPairs>
    <vt:vector size="4" baseType="variant">
      <vt:variant>
        <vt:lpstr>佈景主題</vt:lpstr>
      </vt:variant>
      <vt:variant>
        <vt:i4>1</vt:i4>
      </vt:variant>
      <vt:variant>
        <vt:lpstr>投影片標題</vt:lpstr>
      </vt:variant>
      <vt:variant>
        <vt:i4>105</vt:i4>
      </vt:variant>
    </vt:vector>
  </HeadingPairs>
  <TitlesOfParts>
    <vt:vector size="106" baseType="lpstr">
      <vt:lpstr>簡報樣式-20131211</vt:lpstr>
      <vt:lpstr>PowerPoint 簡報</vt:lpstr>
      <vt:lpstr>壹、靈根孕育源流出</vt:lpstr>
      <vt:lpstr>故事緣起…(1/3)</vt:lpstr>
      <vt:lpstr>故事緣起…(2/3)</vt:lpstr>
      <vt:lpstr>故事緣起…(3/3)</vt:lpstr>
      <vt:lpstr>PowerPoint 簡報</vt:lpstr>
      <vt:lpstr>PowerPoint 簡報</vt:lpstr>
      <vt:lpstr>PowerPoint 簡報</vt:lpstr>
      <vt:lpstr>PowerPoint 簡報</vt:lpstr>
      <vt:lpstr>圖 5-1  網路中的惡意程式特徵</vt:lpstr>
      <vt:lpstr>貳、悟徹網路妙真理</vt:lpstr>
      <vt:lpstr>一、 不當資訊的主要類型</vt:lpstr>
      <vt:lpstr>PowerPoint 簡報</vt:lpstr>
      <vt:lpstr>PowerPoint 簡報</vt:lpstr>
      <vt:lpstr>PowerPoint 簡報</vt:lpstr>
      <vt:lpstr>PowerPoint 簡報</vt:lpstr>
      <vt:lpstr>PowerPoint 簡報</vt:lpstr>
      <vt:lpstr>PowerPoint 簡報</vt:lpstr>
      <vt:lpstr>PowerPoint 簡報</vt:lpstr>
      <vt:lpstr>圖 5-2  惡意程式（Malicious Code）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表 5-2 個資法的定義</vt:lpstr>
      <vt:lpstr>PowerPoint 簡報</vt:lpstr>
      <vt:lpstr>PowerPoint 簡報</vt:lpstr>
      <vt:lpstr>PowerPoint 簡報</vt:lpstr>
      <vt:lpstr>PowerPoint 簡報</vt:lpstr>
      <vt:lpstr>參、資訊山下定心猿</vt:lpstr>
      <vt:lpstr>PowerPoint 簡報</vt:lpstr>
      <vt:lpstr>一、電腦病毒的傳播</vt:lpstr>
      <vt:lpstr>PowerPoint 簡報</vt:lpstr>
      <vt:lpstr>PowerPoint 簡報</vt:lpstr>
      <vt:lpstr>PowerPoint 簡報</vt:lpstr>
      <vt:lpstr>PowerPoint 簡報</vt:lpstr>
      <vt:lpstr>PowerPoint 簡報</vt:lpstr>
      <vt:lpstr>PowerPoint 簡報</vt:lpstr>
      <vt:lpstr>PowerPoint 簡報</vt:lpstr>
      <vt:lpstr>PowerPoint 簡報</vt:lpstr>
      <vt:lpstr>二、預防中毒處理</vt:lpstr>
      <vt:lpstr>PowerPoint 簡報</vt:lpstr>
      <vt:lpstr>PowerPoint 簡報</vt:lpstr>
      <vt:lpstr>三、處理垃圾郵件</vt:lpstr>
      <vt:lpstr>PowerPoint 簡報</vt:lpstr>
      <vt:lpstr>PowerPoint 簡報</vt:lpstr>
      <vt:lpstr>PowerPoint 簡報</vt:lpstr>
      <vt:lpstr>四、個人資通安全基本認知</vt:lpstr>
      <vt:lpstr>PowerPoint 簡報</vt:lpstr>
      <vt:lpstr>PowerPoint 簡報</vt:lpstr>
      <vt:lpstr>PowerPoint 簡報</vt:lpstr>
      <vt:lpstr>五、網路誹謗案例與相關法律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六、網路詐騙案例與相關法律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七、個人資料保護案例與相關法律</vt:lpstr>
      <vt:lpstr>PowerPoint 簡報</vt:lpstr>
      <vt:lpstr>PowerPoint 簡報</vt:lpstr>
      <vt:lpstr>PowerPoint 簡報</vt:lpstr>
      <vt:lpstr>PowerPoint 簡報</vt:lpstr>
      <vt:lpstr>PowerPoint 簡報</vt:lpstr>
      <vt:lpstr>肆、功成圓滿見真如</vt:lpstr>
      <vt:lpstr>PowerPoint 簡報</vt:lpstr>
      <vt:lpstr>伍、西天取經傳正念</vt:lpstr>
      <vt:lpstr>一、進一步了解可參閱</vt:lpstr>
      <vt:lpstr>PowerPoint 簡報</vt:lpstr>
      <vt:lpstr>PowerPoint 簡報</vt:lpstr>
      <vt:lpstr>PowerPoint 簡報</vt:lpstr>
      <vt:lpstr>二、本文參考資料</vt:lpstr>
      <vt:lpstr>PowerPoint 簡報</vt:lpstr>
      <vt:lpstr>三、參考答案</vt:lpstr>
      <vt:lpstr>PowerPoint 簡報</vt:lpstr>
      <vt:lpstr>PowerPoint 簡報</vt:lpstr>
      <vt:lpstr>PowerPoint 簡報</vt:lpstr>
      <vt:lpstr>PowerPoint 簡報</vt:lpstr>
      <vt:lpstr>PowerPoint 簡報</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dc:creator>
  <cp:lastModifiedBy>mingchilee</cp:lastModifiedBy>
  <cp:revision>259</cp:revision>
  <dcterms:created xsi:type="dcterms:W3CDTF">2013-09-10T06:15:03Z</dcterms:created>
  <dcterms:modified xsi:type="dcterms:W3CDTF">2014-01-13T13:43:22Z</dcterms:modified>
</cp:coreProperties>
</file>