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6" r:id="rId1"/>
  </p:sldMasterIdLst>
  <p:notesMasterIdLst>
    <p:notesMasterId r:id="rId34"/>
  </p:notesMasterIdLst>
  <p:sldIdLst>
    <p:sldId id="427" r:id="rId2"/>
    <p:sldId id="428" r:id="rId3"/>
    <p:sldId id="406" r:id="rId4"/>
    <p:sldId id="407" r:id="rId5"/>
    <p:sldId id="408" r:id="rId6"/>
    <p:sldId id="429" r:id="rId7"/>
    <p:sldId id="409" r:id="rId8"/>
    <p:sldId id="410" r:id="rId9"/>
    <p:sldId id="411" r:id="rId10"/>
    <p:sldId id="412" r:id="rId11"/>
    <p:sldId id="413" r:id="rId12"/>
    <p:sldId id="414" r:id="rId13"/>
    <p:sldId id="430" r:id="rId14"/>
    <p:sldId id="415" r:id="rId15"/>
    <p:sldId id="416" r:id="rId16"/>
    <p:sldId id="417" r:id="rId17"/>
    <p:sldId id="431" r:id="rId18"/>
    <p:sldId id="418" r:id="rId19"/>
    <p:sldId id="419" r:id="rId20"/>
    <p:sldId id="420" r:id="rId21"/>
    <p:sldId id="421" r:id="rId22"/>
    <p:sldId id="422" r:id="rId23"/>
    <p:sldId id="432" r:id="rId24"/>
    <p:sldId id="378" r:id="rId25"/>
    <p:sldId id="423" r:id="rId26"/>
    <p:sldId id="424" r:id="rId27"/>
    <p:sldId id="425" r:id="rId28"/>
    <p:sldId id="426" r:id="rId29"/>
    <p:sldId id="433" r:id="rId30"/>
    <p:sldId id="434" r:id="rId31"/>
    <p:sldId id="435" r:id="rId32"/>
    <p:sldId id="377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4" autoAdjust="0"/>
    <p:restoredTop sz="86411" autoAdjust="0"/>
  </p:normalViewPr>
  <p:slideViewPr>
    <p:cSldViewPr snapToGrid="0">
      <p:cViewPr>
        <p:scale>
          <a:sx n="120" d="100"/>
          <a:sy n="120" d="100"/>
        </p:scale>
        <p:origin x="-654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39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E3163-7610-4B6D-BFC0-6102756FD771}" type="datetimeFigureOut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E947E-7211-44D6-8A17-52C5A7D0A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90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27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528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84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95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5828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903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73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287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287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206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17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836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176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176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176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88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534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54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15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965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41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445"/>
          <a:stretch/>
        </p:blipFill>
        <p:spPr>
          <a:xfrm>
            <a:off x="0" y="-46952"/>
            <a:ext cx="9144000" cy="69266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F1D0-1F41-43C9-8EC4-F0E69ECCD2AA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5" y="4763224"/>
            <a:ext cx="984634" cy="1754619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305102" y="285980"/>
            <a:ext cx="9248331" cy="2673994"/>
            <a:chOff x="305102" y="285980"/>
            <a:chExt cx="9248331" cy="2673994"/>
          </a:xfrm>
        </p:grpSpPr>
        <p:pic>
          <p:nvPicPr>
            <p:cNvPr id="16" name="圖片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593" y="708518"/>
              <a:ext cx="2796840" cy="2251456"/>
            </a:xfrm>
            <a:prstGeom prst="rect">
              <a:avLst/>
            </a:prstGeom>
          </p:spPr>
        </p:pic>
        <p:grpSp>
          <p:nvGrpSpPr>
            <p:cNvPr id="23" name="群組 22"/>
            <p:cNvGrpSpPr/>
            <p:nvPr userDrawn="1"/>
          </p:nvGrpSpPr>
          <p:grpSpPr>
            <a:xfrm rot="20367169">
              <a:off x="305102" y="770435"/>
              <a:ext cx="2179939" cy="2127621"/>
              <a:chOff x="1688101" y="2459470"/>
              <a:chExt cx="2179939" cy="2127621"/>
            </a:xfrm>
          </p:grpSpPr>
          <p:pic>
            <p:nvPicPr>
              <p:cNvPr id="20" name="圖片 19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101" y="2459470"/>
                <a:ext cx="2179939" cy="212762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4398" y="2657255"/>
                <a:ext cx="114836" cy="100800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2225" y="285980"/>
              <a:ext cx="5582412" cy="2551162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0" y="2959974"/>
            <a:ext cx="9144000" cy="21442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32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313-1522-4BCE-A74D-940F5C8E2E15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026" name="Picture 2" descr="http://uploads.tipjunkie.com/wp-content/uploads/2010/04/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7" y="629522"/>
            <a:ext cx="5233918" cy="52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s.tipjunkie.com/wp-content/uploads/2010/04/25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7" y="629522"/>
            <a:ext cx="5233918" cy="52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BC20-E3E7-4C26-B203-0D8E45FDD7FE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74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9234-F52B-4661-84A4-790C0C02FD90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23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FFD7-74E5-48B6-A9A0-6888C018742A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01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653CB-2134-4154-A301-2E1E2421147B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285750" y="5798043"/>
            <a:ext cx="822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0070C0"/>
                </a:solidFill>
              </a:rPr>
              <a:t>資料來源：</a:t>
            </a:r>
            <a:endParaRPr lang="zh-TW" alt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1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6696-7566-46B9-A57D-3AE4315171D6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02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702E-DB08-4FBF-AFF9-66A00549B187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80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E82-5055-48C2-98A6-1A16093DCB46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62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F562-FA35-4A5D-93F9-987D074C952F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9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74CD-79E6-4A73-A916-1BFC302F17F8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文字方塊 13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4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4805-0579-4B42-B109-1F2ACC43F23C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1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B517-04FC-4CDF-AD6C-E1016A554803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026" name="Picture 2" descr="http://uploads.tipjunkie.com/wp-content/uploads/2010/04/25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7" y="629522"/>
            <a:ext cx="5233918" cy="52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87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C00E-6D83-4DD6-B1BA-046AB58713BD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2050" name="Picture 2" descr="Links to Pages and Quizze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19" y="1232898"/>
            <a:ext cx="6357885" cy="414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7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組討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72DF2-4F4D-4A43-BA83-FDC7C746CEA8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3074" name="Picture 2" descr="http://anotsodifferentview.files.wordpress.com/2011/11/discussion-the-discussion.jpg?w=1024&amp;h=63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5" y="1087585"/>
            <a:ext cx="7607130" cy="471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63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 shadeToTitle="1">
        <a:blipFill dpi="0" rotWithShape="1">
          <a:blip r:embed="rId2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2EDB-3C9E-425C-A236-21898A55C856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87613"/>
            <a:ext cx="2057400" cy="2703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742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D6BC-5C16-403F-8965-171A3FE64FD1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85750" y="5798043"/>
            <a:ext cx="822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0070C0"/>
                </a:solidFill>
              </a:rPr>
              <a:t>資料來源：</a:t>
            </a:r>
            <a:endParaRPr lang="zh-TW" altLang="en-US" sz="1000" dirty="0">
              <a:solidFill>
                <a:srgbClr val="0070C0"/>
              </a:solidFill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285750" y="5798043"/>
            <a:ext cx="822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0070C0"/>
                </a:solidFill>
              </a:rPr>
              <a:t>資料來源：</a:t>
            </a:r>
            <a:endParaRPr lang="zh-TW" alt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1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3F019-0BC2-4A75-BFC9-750E47199486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02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36B0-4E15-4311-9E69-AC5C3B4C524F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80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C6AC-AB2F-4B11-AC61-FB204B6C6D28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62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40FE2-76BD-4FF4-8056-3D71E5C48791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9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4DE1-756F-4565-84CC-272053E25F1C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4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20D0A-B970-4301-A32F-E3BB52873B8A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4890" y="6585731"/>
            <a:ext cx="2057400" cy="27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731"/>
            <a:ext cx="787464" cy="27740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-13065"/>
            <a:ext cx="9142290" cy="570196"/>
          </a:xfrm>
          <a:prstGeom prst="rect">
            <a:avLst/>
          </a:prstGeom>
          <a:blipFill>
            <a:blip r:embed="rId2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2000159" y="14634"/>
            <a:ext cx="4787124" cy="522554"/>
            <a:chOff x="1672897" y="16979"/>
            <a:chExt cx="5318897" cy="580600"/>
          </a:xfrm>
        </p:grpSpPr>
        <p:pic>
          <p:nvPicPr>
            <p:cNvPr id="7" name="圖片 6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448" y="62023"/>
              <a:ext cx="3127329" cy="535556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897" y="16979"/>
              <a:ext cx="1000012" cy="474006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3602">
              <a:off x="5956180" y="77311"/>
              <a:ext cx="1035614" cy="499166"/>
            </a:xfrm>
            <a:prstGeom prst="rect">
              <a:avLst/>
            </a:prstGeom>
          </p:spPr>
        </p:pic>
      </p:grpSp>
      <p:pic>
        <p:nvPicPr>
          <p:cNvPr id="17" name="圖片 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43" y="-40944"/>
            <a:ext cx="1732673" cy="99628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731"/>
            <a:ext cx="787464" cy="27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3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2" r:id="rId20"/>
    <p:sldLayoutId id="2147483673" r:id="rId21"/>
    <p:sldLayoutId id="2147483674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teacher.edu.tw/Read.aspx?PostID=282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tfamily.tp.edu.tw/chuang18/literacy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dn.com/NEWS/SOCIETY/SOC6/7793433.shtml#ixzz2OnKURxaH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ildren.org.tw/news/advoca-cy_detail/1041" TargetMode="External"/><Relationship Id="rId5" Type="http://schemas.openxmlformats.org/officeDocument/2006/relationships/hyperlink" Target="http://paper.udn.com/udnpaper/PIC0004/162379/web/" TargetMode="External"/><Relationship Id="rId4" Type="http://schemas.openxmlformats.org/officeDocument/2006/relationships/hyperlink" Target="http://iservice.libertytimes.com.tw/liveNews/news.php?no=838182&amp;type=%E7%94%9F%E6%B4%BB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ewtalk.tw/news/2013/06/14/37306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w-news.com/2013/08/09/91-2973137.htm#ixzz2buEOWF8x" TargetMode="External"/><Relationship Id="rId5" Type="http://schemas.openxmlformats.org/officeDocument/2006/relationships/hyperlink" Target="http://eteacher.edu.tw/ReadMatl.aspx?Post-ID=2393" TargetMode="External"/><Relationship Id="rId4" Type="http://schemas.openxmlformats.org/officeDocument/2006/relationships/hyperlink" Target="http://www.twnic.net.tw/download/200307/20120709c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ja.org.tw/modules/news007/article.php?storyid=90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2.yzu.edu.tw/e_news/677/6_student01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http://gadgetsteria.com/wp-content/uploads/2012/08/whatsapp-icon-e1345752144498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https://encrypted-tbn2.gstatic.com/images?q=tbn:ANd9GcR1NfGkWWVMxY0M5D7t5iDXKFVakYopO7WDqeVKl1c6hOlFxM4I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0.jpeg"/><Relationship Id="rId4" Type="http://schemas.openxmlformats.org/officeDocument/2006/relationships/image" Target="http://photo.sofun.tw/2011/10/raidcall-logo.jpg" TargetMode="External"/><Relationship Id="rId9" Type="http://schemas.openxmlformats.org/officeDocument/2006/relationships/image" Target="http://2.bp.blogspot.com/-w6gRjTHcMjE/Uh-yFHqydBI/AAAAAAAAAc8/bI34QFO83Cc/s1600/Skyp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2125656" y="3533798"/>
            <a:ext cx="6858000" cy="165576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zh-TW" alt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單元</a:t>
            </a:r>
            <a:r>
              <a:rPr lang="en-US" altLang="zh-TW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r>
              <a:rPr lang="zh-TW" alt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　網路社群使用</a:t>
            </a:r>
            <a:endParaRPr lang="zh-TW" altLang="en-US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614898"/>
            <a:ext cx="7886700" cy="5633624"/>
          </a:xfrm>
        </p:spPr>
        <p:txBody>
          <a:bodyPr>
            <a:noAutofit/>
          </a:bodyPr>
          <a:lstStyle/>
          <a:p>
            <a:pPr lvl="1" algn="just"/>
            <a:r>
              <a:rPr lang="zh-TW" altLang="en-US" dirty="0" smtClean="0">
                <a:solidFill>
                  <a:schemeClr val="accent5"/>
                </a:solidFill>
              </a:rPr>
              <a:t>紫</a:t>
            </a:r>
            <a:r>
              <a:rPr lang="zh-TW" altLang="en-US" dirty="0">
                <a:solidFill>
                  <a:schemeClr val="accent5"/>
                </a:solidFill>
              </a:rPr>
              <a:t>錐花運動</a:t>
            </a:r>
          </a:p>
        </p:txBody>
      </p:sp>
      <p:sp>
        <p:nvSpPr>
          <p:cNvPr id="3" name="矩形 2"/>
          <p:cNvSpPr/>
          <p:nvPr/>
        </p:nvSpPr>
        <p:spPr>
          <a:xfrm>
            <a:off x="5883640" y="628574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/>
              <a:t>10-3</a:t>
            </a:r>
            <a:r>
              <a:rPr lang="zh-TW" altLang="en-US" dirty="0"/>
              <a:t>　紫錐花運動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50" y="1306373"/>
            <a:ext cx="6800248" cy="4794707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0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662604"/>
            <a:ext cx="7886700" cy="5633624"/>
          </a:xfrm>
        </p:spPr>
        <p:txBody>
          <a:bodyPr>
            <a:noAutofit/>
          </a:bodyPr>
          <a:lstStyle/>
          <a:p>
            <a:pPr lvl="1" algn="just"/>
            <a:r>
              <a:rPr lang="zh-TW" altLang="en-US" dirty="0" smtClean="0">
                <a:solidFill>
                  <a:schemeClr val="accent5"/>
                </a:solidFill>
              </a:rPr>
              <a:t>莫</a:t>
            </a:r>
            <a:r>
              <a:rPr lang="zh-TW" altLang="en-US" dirty="0">
                <a:solidFill>
                  <a:schemeClr val="accent5"/>
                </a:solidFill>
              </a:rPr>
              <a:t>拉克</a:t>
            </a:r>
            <a:r>
              <a:rPr lang="en-US" altLang="zh-TW" dirty="0">
                <a:solidFill>
                  <a:schemeClr val="accent5"/>
                </a:solidFill>
              </a:rPr>
              <a:t>PLURK </a:t>
            </a:r>
            <a:r>
              <a:rPr lang="zh-TW" altLang="en-US" dirty="0">
                <a:solidFill>
                  <a:schemeClr val="accent5"/>
                </a:solidFill>
              </a:rPr>
              <a:t>災情資訊牆</a:t>
            </a:r>
          </a:p>
        </p:txBody>
      </p:sp>
      <p:sp>
        <p:nvSpPr>
          <p:cNvPr id="3" name="矩形 2"/>
          <p:cNvSpPr/>
          <p:nvPr/>
        </p:nvSpPr>
        <p:spPr>
          <a:xfrm>
            <a:off x="5207273" y="6285746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 smtClean="0"/>
              <a:t>10-4</a:t>
            </a:r>
            <a:r>
              <a:rPr lang="zh-TW" altLang="en-US" dirty="0"/>
              <a:t>　莫拉克</a:t>
            </a:r>
            <a:r>
              <a:rPr lang="en-US" altLang="zh-TW" dirty="0"/>
              <a:t>PLURK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21" y="1400672"/>
            <a:ext cx="6410414" cy="470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9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678506"/>
            <a:ext cx="7886700" cy="5633624"/>
          </a:xfrm>
        </p:spPr>
        <p:txBody>
          <a:bodyPr>
            <a:noAutofit/>
          </a:bodyPr>
          <a:lstStyle/>
          <a:p>
            <a:pPr lvl="1" algn="just"/>
            <a:r>
              <a:rPr lang="zh-TW" altLang="en-US" dirty="0" smtClean="0">
                <a:solidFill>
                  <a:schemeClr val="accent5"/>
                </a:solidFill>
              </a:rPr>
              <a:t>日</a:t>
            </a:r>
            <a:r>
              <a:rPr lang="zh-TW" altLang="en-US" dirty="0">
                <a:solidFill>
                  <a:schemeClr val="accent5"/>
                </a:solidFill>
              </a:rPr>
              <a:t>政府利用</a:t>
            </a:r>
            <a:r>
              <a:rPr lang="en-US" altLang="zh-TW" dirty="0">
                <a:solidFill>
                  <a:schemeClr val="accent5"/>
                </a:solidFill>
              </a:rPr>
              <a:t>Twitter </a:t>
            </a:r>
            <a:r>
              <a:rPr lang="zh-TW" altLang="en-US" dirty="0">
                <a:solidFill>
                  <a:schemeClr val="accent5"/>
                </a:solidFill>
              </a:rPr>
              <a:t>發布</a:t>
            </a:r>
            <a:r>
              <a:rPr lang="zh-TW" altLang="en-US" dirty="0" smtClean="0">
                <a:solidFill>
                  <a:schemeClr val="accent5"/>
                </a:solidFill>
              </a:rPr>
              <a:t>消息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62978" y="5464976"/>
            <a:ext cx="392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 smtClean="0"/>
              <a:t>10-5</a:t>
            </a:r>
            <a:r>
              <a:rPr lang="zh-TW" altLang="en-US" dirty="0"/>
              <a:t>　日政府利用</a:t>
            </a:r>
            <a:r>
              <a:rPr lang="en-US" altLang="zh-TW" dirty="0"/>
              <a:t>Twitter </a:t>
            </a:r>
            <a:r>
              <a:rPr lang="zh-TW" altLang="en-US" dirty="0"/>
              <a:t>發布消息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02" y="1552160"/>
            <a:ext cx="7284221" cy="3748709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24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參、資訊山下定心猿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2" y="1061896"/>
            <a:ext cx="2284686" cy="26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</a:rPr>
              <a:t>案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例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：</a:t>
            </a:r>
            <a:r>
              <a:rPr lang="zh-TW" altLang="en-US" b="1" dirty="0"/>
              <a:t>少女性侵照遭上傳引自</a:t>
            </a:r>
            <a:r>
              <a:rPr lang="zh-TW" altLang="en-US" b="1" dirty="0" smtClean="0"/>
              <a:t>殺，加</a:t>
            </a:r>
            <a:r>
              <a:rPr lang="zh-TW" altLang="en-US" b="1" dirty="0"/>
              <a:t>警</a:t>
            </a:r>
            <a:r>
              <a:rPr lang="en-US" altLang="zh-TW" b="1" dirty="0" smtClean="0"/>
              <a:t>8</a:t>
            </a:r>
            <a:r>
              <a:rPr lang="zh-TW" altLang="en-US" b="1" dirty="0" smtClean="0"/>
              <a:t>日逮 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            捕</a:t>
            </a:r>
            <a:r>
              <a:rPr lang="zh-TW" altLang="en-US" b="1" dirty="0"/>
              <a:t>兩涉案</a:t>
            </a:r>
            <a:r>
              <a:rPr lang="zh-TW" altLang="en-US" b="1" dirty="0" smtClean="0"/>
              <a:t>男子</a:t>
            </a:r>
            <a:endParaRPr lang="en-US" altLang="zh-TW" b="1" dirty="0" smtClean="0"/>
          </a:p>
          <a:p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案例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</a:rPr>
              <a:t>：</a:t>
            </a:r>
            <a:r>
              <a:rPr lang="zh-TW" altLang="en-US" b="1" dirty="0" smtClean="0"/>
              <a:t>臺</a:t>
            </a:r>
            <a:r>
              <a:rPr lang="zh-TW" altLang="zh-TW" b="1" dirty="0" smtClean="0"/>
              <a:t>灣網路霸凌萌芽全球</a:t>
            </a:r>
            <a:r>
              <a:rPr lang="en-US" altLang="zh-TW" b="1" dirty="0" smtClean="0"/>
              <a:t>62%</a:t>
            </a:r>
            <a:r>
              <a:rPr lang="zh-TW" altLang="zh-TW" b="1" dirty="0" smtClean="0"/>
              <a:t>有負面經驗</a:t>
            </a:r>
            <a:endParaRPr lang="en-US" altLang="zh-TW" b="1" dirty="0" smtClean="0"/>
          </a:p>
          <a:p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</a:rPr>
              <a:t>案例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</a:rPr>
              <a:t>：</a:t>
            </a:r>
            <a:r>
              <a:rPr lang="zh-TW" altLang="zh-TW" b="1" dirty="0" smtClean="0"/>
              <a:t>貼文罵人腦殘… 賠</a:t>
            </a:r>
            <a:r>
              <a:rPr lang="en-US" altLang="zh-TW" b="1" dirty="0" smtClean="0"/>
              <a:t>4</a:t>
            </a:r>
            <a:r>
              <a:rPr lang="zh-TW" altLang="zh-TW" b="1" dirty="0" smtClean="0"/>
              <a:t>萬換緩刑</a:t>
            </a:r>
            <a:endParaRPr lang="en-US" altLang="zh-TW" b="1" dirty="0" smtClean="0"/>
          </a:p>
        </p:txBody>
      </p:sp>
      <p:sp>
        <p:nvSpPr>
          <p:cNvPr id="5" name="標題 2"/>
          <p:cNvSpPr>
            <a:spLocks noGrp="1"/>
          </p:cNvSpPr>
          <p:nvPr>
            <p:ph type="title"/>
          </p:nvPr>
        </p:nvSpPr>
        <p:spPr>
          <a:xfrm>
            <a:off x="628650" y="492341"/>
            <a:ext cx="7886700" cy="1325563"/>
          </a:xfrm>
        </p:spPr>
        <p:txBody>
          <a:bodyPr/>
          <a:lstStyle/>
          <a:p>
            <a:pPr marL="0" indent="0"/>
            <a:r>
              <a:rPr lang="zh-TW" altLang="en-US" b="1" dirty="0"/>
              <a:t>一、</a:t>
            </a:r>
            <a:r>
              <a:rPr lang="zh-TW" altLang="zh-TW" b="1" dirty="0"/>
              <a:t>網路霸凌</a:t>
            </a:r>
            <a:endParaRPr lang="en-US" altLang="zh-TW" b="1" dirty="0"/>
          </a:p>
        </p:txBody>
      </p:sp>
      <p:pic>
        <p:nvPicPr>
          <p:cNvPr id="2050" name="Picture 2" descr="http://www.kidsnews.com.tw/wp-content/uploads/2013/08/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49" y="630585"/>
            <a:ext cx="1460445" cy="13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42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678511"/>
            <a:ext cx="7886700" cy="5633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dirty="0" smtClean="0">
                <a:solidFill>
                  <a:srgbClr val="C00000"/>
                </a:solidFill>
              </a:rPr>
              <a:t>二、按</a:t>
            </a:r>
            <a:r>
              <a:rPr lang="zh-TW" altLang="en-US" sz="3600" b="1" dirty="0">
                <a:solidFill>
                  <a:srgbClr val="C00000"/>
                </a:solidFill>
              </a:rPr>
              <a:t>「讚」也被告，什麼跟什麼</a:t>
            </a:r>
            <a:r>
              <a:rPr lang="zh-TW" altLang="en-US" sz="3600" b="1" dirty="0" smtClean="0">
                <a:solidFill>
                  <a:srgbClr val="C00000"/>
                </a:solidFill>
              </a:rPr>
              <a:t>！</a:t>
            </a:r>
            <a:endParaRPr lang="en-US" altLang="zh-TW" sz="3600" b="1" dirty="0" smtClean="0">
              <a:solidFill>
                <a:srgbClr val="C00000"/>
              </a:solidFill>
            </a:endParaRPr>
          </a:p>
          <a:p>
            <a:pPr lvl="1"/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案例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：</a:t>
            </a:r>
            <a:r>
              <a:rPr lang="zh-TW" altLang="en-US" dirty="0" smtClean="0"/>
              <a:t>知名</a:t>
            </a:r>
            <a:r>
              <a:rPr lang="zh-TW" altLang="en-US" dirty="0"/>
              <a:t>潮店老闆因積欠前員工薪水，員工心存不滿，在臉書（</a:t>
            </a:r>
            <a:r>
              <a:rPr lang="en-US" altLang="zh-TW" dirty="0"/>
              <a:t>Facebook</a:t>
            </a:r>
            <a:r>
              <a:rPr lang="zh-TW" altLang="en-US" dirty="0"/>
              <a:t>）發</a:t>
            </a:r>
            <a:r>
              <a:rPr lang="zh-TW" altLang="en-US" dirty="0" smtClean="0"/>
              <a:t>文抱怨</a:t>
            </a:r>
            <a:endParaRPr lang="en-US" altLang="zh-TW" dirty="0" smtClean="0"/>
          </a:p>
        </p:txBody>
      </p:sp>
      <p:pic>
        <p:nvPicPr>
          <p:cNvPr id="4" name="Picture 2" descr="http://www.informationsecuritybuzz.com/securitybuzz/wp-content/uploads/is3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r="16744"/>
          <a:stretch/>
        </p:blipFill>
        <p:spPr bwMode="auto">
          <a:xfrm>
            <a:off x="3451123" y="3479951"/>
            <a:ext cx="1946032" cy="195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26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3031" y="686463"/>
            <a:ext cx="7886700" cy="5633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dirty="0" smtClean="0">
                <a:solidFill>
                  <a:srgbClr val="C00000"/>
                </a:solidFill>
              </a:rPr>
              <a:t>三、網路</a:t>
            </a:r>
            <a:r>
              <a:rPr lang="zh-TW" altLang="en-US" sz="3600" b="1" dirty="0">
                <a:solidFill>
                  <a:srgbClr val="C00000"/>
                </a:solidFill>
              </a:rPr>
              <a:t>人肉搜索，正義與否</a:t>
            </a:r>
            <a:r>
              <a:rPr lang="zh-TW" altLang="en-US" sz="3600" b="1" dirty="0" smtClean="0">
                <a:solidFill>
                  <a:srgbClr val="C00000"/>
                </a:solidFill>
              </a:rPr>
              <a:t>？</a:t>
            </a:r>
            <a:endParaRPr lang="en-US" altLang="zh-TW" sz="3600" b="1" dirty="0" smtClean="0">
              <a:solidFill>
                <a:srgbClr val="C00000"/>
              </a:solidFill>
            </a:endParaRPr>
          </a:p>
          <a:p>
            <a:pPr lvl="1"/>
            <a:r>
              <a:rPr lang="zh-TW" altLang="en-US" dirty="0" smtClean="0"/>
              <a:t>這</a:t>
            </a:r>
            <a:r>
              <a:rPr lang="zh-TW" altLang="en-US" dirty="0"/>
              <a:t>些以正義之名進行人肉搜索，有符合公平正義嗎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4098" name="Picture 2" descr="http://web2.yzu.edu.tw/e_news/677/user-image/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91" y="2341742"/>
            <a:ext cx="4219780" cy="313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21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肆、功成圓滿見真如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48" y="682388"/>
            <a:ext cx="1249606" cy="2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上</a:t>
            </a:r>
            <a:r>
              <a:rPr lang="zh-TW" altLang="en-US" dirty="0"/>
              <a:t>音樂課考試時，孫悟空用手機，將同班的豬八戒唱歌不是很好聽的樣子錄影下來</a:t>
            </a:r>
            <a:r>
              <a:rPr lang="zh-TW" altLang="en-US" dirty="0" smtClean="0"/>
              <a:t>，然後</a:t>
            </a:r>
            <a:r>
              <a:rPr lang="en-US" altLang="zh-TW" dirty="0" smtClean="0"/>
              <a:t>….</a:t>
            </a:r>
            <a:endParaRPr lang="zh-TW" altLang="en-US" b="1" dirty="0">
              <a:solidFill>
                <a:schemeClr val="accent6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14633" y="683177"/>
            <a:ext cx="8622890" cy="1325563"/>
          </a:xfrm>
        </p:spPr>
        <p:txBody>
          <a:bodyPr/>
          <a:lstStyle/>
          <a:p>
            <a:r>
              <a:rPr lang="zh-TW" altLang="en-US" b="1" dirty="0"/>
              <a:t>問題情境：豬八戒的雙胞胎事件簿</a:t>
            </a:r>
            <a:endParaRPr lang="en-US" altLang="zh-TW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6"/>
          <a:stretch/>
        </p:blipFill>
        <p:spPr bwMode="auto">
          <a:xfrm>
            <a:off x="2674661" y="3484154"/>
            <a:ext cx="3402246" cy="246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2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95678" y="772160"/>
            <a:ext cx="7092696" cy="520065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3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壹、靈根孕育源流出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26" y="1182522"/>
            <a:ext cx="2031148" cy="25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63747" y="967077"/>
            <a:ext cx="7092696" cy="520065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9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63179" y="1733042"/>
            <a:ext cx="7886700" cy="3261745"/>
          </a:xfrm>
        </p:spPr>
        <p:txBody>
          <a:bodyPr>
            <a:noAutofit/>
          </a:bodyPr>
          <a:lstStyle/>
          <a:p>
            <a:pPr algn="just"/>
            <a:r>
              <a:rPr lang="zh-TW" altLang="zh-TW" sz="3200" b="1" dirty="0">
                <a:solidFill>
                  <a:srgbClr val="C00000"/>
                </a:solidFill>
              </a:rPr>
              <a:t>請同學思考以下問題並進行小組討論</a:t>
            </a:r>
            <a:r>
              <a:rPr lang="zh-TW" altLang="en-US" sz="3200" b="1" dirty="0">
                <a:solidFill>
                  <a:srgbClr val="C00000"/>
                </a:solidFill>
              </a:rPr>
              <a:t>：</a:t>
            </a:r>
            <a:endParaRPr lang="en-US" altLang="zh-TW" sz="3200" b="1" dirty="0">
              <a:solidFill>
                <a:srgbClr val="C00000"/>
              </a:solidFill>
            </a:endParaRPr>
          </a:p>
          <a:p>
            <a:pPr lvl="1" algn="just"/>
            <a:r>
              <a:rPr lang="zh-TW" altLang="en-US" b="1" dirty="0" smtClean="0">
                <a:solidFill>
                  <a:srgbClr val="0070C0"/>
                </a:solidFill>
              </a:rPr>
              <a:t>問題</a:t>
            </a:r>
            <a:r>
              <a:rPr lang="zh-TW" altLang="en-US" b="1" dirty="0">
                <a:solidFill>
                  <a:srgbClr val="0070C0"/>
                </a:solidFill>
              </a:rPr>
              <a:t>一：</a:t>
            </a:r>
            <a:r>
              <a:rPr lang="zh-TW" altLang="en-US" dirty="0"/>
              <a:t>你覺得這真的好玩嗎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lvl="1" algn="just"/>
            <a:r>
              <a:rPr lang="zh-TW" altLang="en-US" b="1" dirty="0">
                <a:solidFill>
                  <a:srgbClr val="0070C0"/>
                </a:solidFill>
              </a:rPr>
              <a:t>問題二：</a:t>
            </a:r>
            <a:r>
              <a:rPr lang="zh-TW" altLang="en-US" dirty="0"/>
              <a:t>如果你是豬八戒，你會怎麼做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lvl="1" algn="just"/>
            <a:r>
              <a:rPr lang="zh-TW" altLang="en-US" b="1" dirty="0">
                <a:solidFill>
                  <a:srgbClr val="0070C0"/>
                </a:solidFill>
              </a:rPr>
              <a:t>問題三：</a:t>
            </a:r>
            <a:r>
              <a:rPr lang="zh-TW" altLang="en-US" dirty="0"/>
              <a:t>如果你看到豬八戒的不實檔案在網路上，你會怎麼做</a:t>
            </a:r>
            <a:r>
              <a:rPr lang="zh-TW" altLang="en-US" dirty="0" smtClean="0"/>
              <a:t>？</a:t>
            </a:r>
            <a:endParaRPr lang="en-US" altLang="zh-TW" dirty="0" smtClean="0"/>
          </a:p>
        </p:txBody>
      </p:sp>
      <p:sp>
        <p:nvSpPr>
          <p:cNvPr id="4" name="矩形 3"/>
          <p:cNvSpPr/>
          <p:nvPr/>
        </p:nvSpPr>
        <p:spPr>
          <a:xfrm>
            <a:off x="686378" y="413927"/>
            <a:ext cx="33103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 &amp; A</a:t>
            </a:r>
            <a:endParaRPr lang="zh-TW" altLang="en-US" sz="8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9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73011" y="1821533"/>
            <a:ext cx="7886700" cy="3773022"/>
          </a:xfrm>
        </p:spPr>
        <p:txBody>
          <a:bodyPr>
            <a:noAutofit/>
          </a:bodyPr>
          <a:lstStyle/>
          <a:p>
            <a:pPr algn="just"/>
            <a:r>
              <a:rPr lang="zh-TW" altLang="zh-TW" sz="3200" b="1" dirty="0">
                <a:solidFill>
                  <a:srgbClr val="C00000"/>
                </a:solidFill>
              </a:rPr>
              <a:t>請同學思考以下問題並進行小組討論</a:t>
            </a:r>
            <a:r>
              <a:rPr lang="zh-TW" altLang="en-US" sz="3200" b="1" dirty="0">
                <a:solidFill>
                  <a:srgbClr val="C00000"/>
                </a:solidFill>
              </a:rPr>
              <a:t>：</a:t>
            </a:r>
            <a:endParaRPr lang="en-US" altLang="zh-TW" sz="3200" b="1" dirty="0">
              <a:solidFill>
                <a:srgbClr val="C00000"/>
              </a:solidFill>
            </a:endParaRPr>
          </a:p>
          <a:p>
            <a:pPr lvl="1" algn="just"/>
            <a:r>
              <a:rPr lang="zh-TW" altLang="en-US" b="1" dirty="0" smtClean="0">
                <a:solidFill>
                  <a:srgbClr val="0070C0"/>
                </a:solidFill>
              </a:rPr>
              <a:t>問</a:t>
            </a:r>
            <a:r>
              <a:rPr lang="zh-TW" altLang="en-US" b="1" dirty="0">
                <a:solidFill>
                  <a:srgbClr val="0070C0"/>
                </a:solidFill>
              </a:rPr>
              <a:t>題四：</a:t>
            </a:r>
            <a:r>
              <a:rPr lang="zh-TW" altLang="en-US" dirty="0"/>
              <a:t>請問同學從情境劇的問題，你覺得資訊科技或社群網站，在情感或</a:t>
            </a:r>
            <a:r>
              <a:rPr lang="zh-TW" altLang="en-US" dirty="0" smtClean="0"/>
              <a:t>友誼</a:t>
            </a:r>
            <a:r>
              <a:rPr lang="zh-TW" altLang="en-US" dirty="0"/>
              <a:t>的建立上，扮演什麼角色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lvl="1" algn="just"/>
            <a:r>
              <a:rPr lang="zh-TW" altLang="en-US" b="1" dirty="0">
                <a:solidFill>
                  <a:srgbClr val="0070C0"/>
                </a:solidFill>
              </a:rPr>
              <a:t>問題五：</a:t>
            </a:r>
            <a:r>
              <a:rPr lang="zh-TW" altLang="en-US" dirty="0"/>
              <a:t>你覺得這樣張貼不實或侮辱性的訊息，有趣嗎？會不會傷害到別人？</a:t>
            </a:r>
          </a:p>
        </p:txBody>
      </p:sp>
      <p:sp>
        <p:nvSpPr>
          <p:cNvPr id="5" name="矩形 4"/>
          <p:cNvSpPr/>
          <p:nvPr/>
        </p:nvSpPr>
        <p:spPr>
          <a:xfrm>
            <a:off x="686378" y="485488"/>
            <a:ext cx="33103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 &amp; A</a:t>
            </a:r>
            <a:endParaRPr lang="zh-TW" altLang="en-US" sz="8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1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伍、西天取經傳正念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11" y="1239813"/>
            <a:ext cx="1927816" cy="23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49" y="1825625"/>
            <a:ext cx="8097907" cy="470438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中</a:t>
            </a:r>
            <a:r>
              <a:rPr lang="zh-TW" altLang="en-US" dirty="0"/>
              <a:t>小學網路素養與認知網</a:t>
            </a:r>
            <a:r>
              <a:rPr lang="en-US" altLang="zh-TW" u="sng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altLang="zh-TW" u="sng" dirty="0" smtClean="0">
                <a:solidFill>
                  <a:srgbClr val="FF0000"/>
                </a:solidFill>
                <a:hlinkClick r:id="rId3"/>
              </a:rPr>
              <a:t>eteacher.edu.tw/Read.aspx?PostID=2822</a:t>
            </a:r>
            <a:endParaRPr lang="en-US" altLang="zh-TW" u="sng" dirty="0">
              <a:solidFill>
                <a:srgbClr val="FF0000"/>
              </a:solidFill>
            </a:endParaRPr>
          </a:p>
          <a:p>
            <a:r>
              <a:rPr lang="zh-TW" altLang="en-US" dirty="0" smtClean="0"/>
              <a:t>臺</a:t>
            </a:r>
            <a:r>
              <a:rPr lang="zh-TW" altLang="en-US" dirty="0"/>
              <a:t>北益教網 </a:t>
            </a:r>
            <a:r>
              <a:rPr lang="en-US" altLang="zh-TW" dirty="0"/>
              <a:t>ET </a:t>
            </a:r>
            <a:r>
              <a:rPr lang="zh-TW" altLang="en-US" dirty="0"/>
              <a:t>家族－資訊素養與倫理的教學網</a:t>
            </a:r>
            <a:r>
              <a:rPr lang="en-US" altLang="zh-TW" u="sng" dirty="0">
                <a:solidFill>
                  <a:srgbClr val="FF0000"/>
                </a:solidFill>
                <a:hlinkClick r:id="rId4"/>
              </a:rPr>
              <a:t>http://</a:t>
            </a:r>
            <a:r>
              <a:rPr lang="en-US" altLang="zh-TW" u="sng" dirty="0" smtClean="0">
                <a:solidFill>
                  <a:srgbClr val="FF0000"/>
                </a:solidFill>
                <a:hlinkClick r:id="rId4"/>
              </a:rPr>
              <a:t>etfamily.tp.edu.tw/chuang18/literacy</a:t>
            </a:r>
            <a:endParaRPr lang="en-US" altLang="zh-TW" u="sng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延伸資料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15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580322"/>
            <a:ext cx="7886700" cy="45966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牟玉珮（</a:t>
            </a:r>
            <a:r>
              <a:rPr lang="en-US" altLang="zh-TW" sz="2000" dirty="0"/>
              <a:t>2013</a:t>
            </a:r>
            <a:r>
              <a:rPr lang="zh-TW" altLang="en-US" sz="2000" dirty="0"/>
              <a:t>）。貼文罵人腦殘</a:t>
            </a:r>
            <a:r>
              <a:rPr lang="en-US" altLang="zh-TW" sz="2000" dirty="0"/>
              <a:t>―</a:t>
            </a:r>
            <a:r>
              <a:rPr lang="zh-TW" altLang="en-US" sz="2000" dirty="0"/>
              <a:t>賠</a:t>
            </a:r>
            <a:r>
              <a:rPr lang="en-US" altLang="zh-TW" sz="2000" dirty="0"/>
              <a:t>4 </a:t>
            </a:r>
            <a:r>
              <a:rPr lang="zh-TW" altLang="en-US" sz="2000" dirty="0"/>
              <a:t>萬換緩刑。聯合新聞網。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7 </a:t>
            </a:r>
            <a:r>
              <a:rPr lang="zh-TW" altLang="en-US" sz="2000" dirty="0"/>
              <a:t>月</a:t>
            </a:r>
            <a:r>
              <a:rPr lang="en-US" altLang="zh-TW" sz="2000" dirty="0"/>
              <a:t>16 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3"/>
              </a:rPr>
              <a:t>udn.com/NEWS/SOCIETY/SOC6/7793433.shtml#ixzz2OnKURxaH</a:t>
            </a:r>
            <a:r>
              <a:rPr lang="zh-TW" altLang="en-US" sz="2000" dirty="0" smtClean="0"/>
              <a:t>。</a:t>
            </a: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自由電子報（</a:t>
            </a:r>
            <a:r>
              <a:rPr lang="en-US" altLang="zh-TW" sz="2000" dirty="0"/>
              <a:t>2013</a:t>
            </a:r>
            <a:r>
              <a:rPr lang="zh-TW" altLang="en-US" sz="2000" dirty="0"/>
              <a:t>）。孩童手機成癮 </a:t>
            </a:r>
            <a:r>
              <a:rPr lang="en-US" altLang="zh-TW" sz="2000" dirty="0"/>
              <a:t>36% </a:t>
            </a:r>
            <a:r>
              <a:rPr lang="zh-TW" altLang="en-US" sz="2000" dirty="0"/>
              <a:t>每半小看一次手機。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7 </a:t>
            </a:r>
            <a:r>
              <a:rPr lang="zh-TW" altLang="en-US" sz="2000" dirty="0"/>
              <a:t>月</a:t>
            </a:r>
            <a:r>
              <a:rPr lang="en-US" altLang="zh-TW" sz="2000" dirty="0"/>
              <a:t>30 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4"/>
              </a:rPr>
              <a:t>http://iservice.libertytimes.com.tw/liveNews/news.php?no=838182&amp;type=%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4"/>
              </a:rPr>
              <a:t>E7%94%9F%E6%B4%BB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李開復（</a:t>
            </a:r>
            <a:r>
              <a:rPr lang="en-US" altLang="zh-TW" sz="2000" dirty="0"/>
              <a:t>2009</a:t>
            </a:r>
            <a:r>
              <a:rPr lang="zh-TW" altLang="en-US" sz="2000" dirty="0"/>
              <a:t>）。網際網路</a:t>
            </a:r>
            <a:r>
              <a:rPr lang="en-US" altLang="zh-TW" sz="2000" dirty="0"/>
              <a:t>40 </a:t>
            </a:r>
            <a:r>
              <a:rPr lang="zh-TW" altLang="en-US" sz="2000" dirty="0"/>
              <a:t>年</a:t>
            </a:r>
            <a:r>
              <a:rPr lang="en-US" altLang="zh-TW" sz="2000" dirty="0"/>
              <a:t>―</a:t>
            </a:r>
            <a:r>
              <a:rPr lang="zh-TW" altLang="en-US" sz="2000" dirty="0"/>
              <a:t>新一代網際網路向我們走來。聯合新聞網。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8 </a:t>
            </a:r>
            <a:r>
              <a:rPr lang="zh-TW" altLang="en-US" sz="2000" dirty="0"/>
              <a:t>月</a:t>
            </a:r>
            <a:r>
              <a:rPr lang="en-US" altLang="zh-TW" sz="2000" dirty="0"/>
              <a:t>27 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5"/>
              </a:rPr>
              <a:t>http://paper.udn.com/udnpaper/PIC0004/162379/web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5"/>
              </a:rPr>
              <a:t>/</a:t>
            </a:r>
            <a:r>
              <a:rPr lang="zh-TW" altLang="en-US" sz="2000" dirty="0" smtClean="0"/>
              <a:t>。</a:t>
            </a: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兒童福利聯盟文教基金會（</a:t>
            </a:r>
            <a:r>
              <a:rPr lang="en-US" altLang="zh-TW" sz="2000" dirty="0"/>
              <a:t>2013</a:t>
            </a:r>
            <a:r>
              <a:rPr lang="zh-TW" altLang="en-US" sz="2000" dirty="0"/>
              <a:t>）。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年手機及</a:t>
            </a:r>
            <a:r>
              <a:rPr lang="en-US" altLang="zh-TW" sz="2000" dirty="0"/>
              <a:t>APP </a:t>
            </a:r>
            <a:r>
              <a:rPr lang="zh-TW" altLang="en-US" sz="2000" dirty="0"/>
              <a:t>使用調查報告。</a:t>
            </a:r>
            <a:r>
              <a:rPr lang="en-US" altLang="zh-TW" sz="2000" dirty="0"/>
              <a:t>2013</a:t>
            </a:r>
            <a:r>
              <a:rPr lang="zh-TW" altLang="en-US" sz="2000" dirty="0"/>
              <a:t>年</a:t>
            </a:r>
            <a:r>
              <a:rPr lang="en-US" altLang="zh-TW" sz="2000" dirty="0"/>
              <a:t>8 </a:t>
            </a:r>
            <a:r>
              <a:rPr lang="zh-TW" altLang="en-US" sz="2000" dirty="0"/>
              <a:t>月</a:t>
            </a:r>
            <a:r>
              <a:rPr lang="en-US" altLang="zh-TW" sz="2000" dirty="0"/>
              <a:t>1 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6"/>
              </a:rPr>
              <a:t>http://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6"/>
              </a:rPr>
              <a:t>www.children.org.tw/news/advoca-cy_detail/1041</a:t>
            </a:r>
            <a:r>
              <a:rPr lang="zh-TW" altLang="en-US" sz="2000" dirty="0" smtClean="0"/>
              <a:t>。</a:t>
            </a: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TW" sz="2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引用資料</a:t>
            </a:r>
            <a:r>
              <a:rPr lang="en-US" altLang="zh-TW" dirty="0" smtClean="0"/>
              <a:t>(1/4)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51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580322"/>
            <a:ext cx="7886700" cy="45966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胡華勝（</a:t>
            </a:r>
            <a:r>
              <a:rPr lang="en-US" altLang="zh-TW" sz="2000" dirty="0"/>
              <a:t>2013</a:t>
            </a:r>
            <a:r>
              <a:rPr lang="zh-TW" altLang="en-US" sz="2000" dirty="0" smtClean="0"/>
              <a:t>）。臺灣</a:t>
            </a:r>
            <a:r>
              <a:rPr lang="zh-TW" altLang="en-US" sz="2000" dirty="0"/>
              <a:t>網路霸凌萌芽 全球</a:t>
            </a:r>
            <a:r>
              <a:rPr lang="en-US" altLang="zh-TW" sz="2000" dirty="0"/>
              <a:t>62% </a:t>
            </a:r>
            <a:r>
              <a:rPr lang="zh-TW" altLang="en-US" sz="2000" dirty="0"/>
              <a:t>有負面經驗。新頭殼</a:t>
            </a:r>
            <a:r>
              <a:rPr lang="en-US" altLang="zh-TW" sz="2000" dirty="0" err="1"/>
              <a:t>newtalk</a:t>
            </a:r>
            <a:r>
              <a:rPr lang="zh-TW" altLang="en-US" sz="2000" dirty="0"/>
              <a:t>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8 </a:t>
            </a:r>
            <a:r>
              <a:rPr lang="zh-TW" altLang="en-US" sz="2000" dirty="0"/>
              <a:t>月</a:t>
            </a:r>
            <a:r>
              <a:rPr lang="en-US" altLang="zh-TW" sz="2000" dirty="0"/>
              <a:t>12 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3"/>
              </a:rPr>
              <a:t>newtalk.tw/news/2013/06/14/37306.html</a:t>
            </a:r>
            <a:r>
              <a:rPr lang="zh-TW" altLang="en-US" sz="2000" dirty="0" smtClean="0"/>
              <a:t>。</a:t>
            </a: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 smtClean="0"/>
              <a:t>財團法人臺灣</a:t>
            </a:r>
            <a:r>
              <a:rPr lang="zh-TW" altLang="en-US" sz="2000" dirty="0"/>
              <a:t>網路資訊中心：</a:t>
            </a:r>
            <a:r>
              <a:rPr lang="en-US" altLang="zh-TW" sz="2000" dirty="0"/>
              <a:t>TWNIC</a:t>
            </a:r>
            <a:r>
              <a:rPr lang="zh-TW" altLang="en-US" sz="2000" dirty="0"/>
              <a:t>（</a:t>
            </a:r>
            <a:r>
              <a:rPr lang="en-US" altLang="zh-TW" sz="2000" dirty="0"/>
              <a:t>2012</a:t>
            </a:r>
            <a:r>
              <a:rPr lang="zh-TW" altLang="en-US" sz="2000" dirty="0"/>
              <a:t>）。</a:t>
            </a:r>
            <a:r>
              <a:rPr lang="en-US" altLang="zh-TW" sz="2000" dirty="0"/>
              <a:t>2012 </a:t>
            </a:r>
            <a:r>
              <a:rPr lang="zh-TW" altLang="en-US" sz="2000" dirty="0" smtClean="0"/>
              <a:t>年臺灣</a:t>
            </a:r>
            <a:r>
              <a:rPr lang="zh-TW" altLang="en-US" sz="2000" dirty="0"/>
              <a:t>寬頻網路使用調查摘要分析。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7 </a:t>
            </a:r>
            <a:r>
              <a:rPr lang="zh-TW" altLang="en-US" sz="2000" dirty="0"/>
              <a:t>月</a:t>
            </a:r>
            <a:r>
              <a:rPr lang="en-US" altLang="zh-TW" sz="2000" dirty="0"/>
              <a:t>17 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4"/>
              </a:rPr>
              <a:t>http://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4"/>
              </a:rPr>
              <a:t>www.twnic.net.tw/download/200307/20120709c.pdf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陳茵嵐（</a:t>
            </a:r>
            <a:r>
              <a:rPr lang="en-US" altLang="zh-TW" sz="2000" dirty="0"/>
              <a:t>2011</a:t>
            </a:r>
            <a:r>
              <a:rPr lang="zh-TW" altLang="en-US" sz="2000" dirty="0"/>
              <a:t>）。小安的雙胞胎事件簿。中小學網路素養與認知，</a:t>
            </a:r>
            <a:r>
              <a:rPr lang="en-US" altLang="zh-TW" sz="2000" dirty="0"/>
              <a:t>2013</a:t>
            </a:r>
            <a:r>
              <a:rPr lang="zh-TW" altLang="en-US" sz="2000" dirty="0"/>
              <a:t>年</a:t>
            </a:r>
            <a:r>
              <a:rPr lang="en-US" altLang="zh-TW" sz="2000" dirty="0"/>
              <a:t>8 </a:t>
            </a:r>
            <a:r>
              <a:rPr lang="zh-TW" altLang="en-US" sz="2000" dirty="0"/>
              <a:t>月</a:t>
            </a:r>
            <a:r>
              <a:rPr lang="en-US" altLang="zh-TW" sz="2000" dirty="0"/>
              <a:t>27 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5"/>
              </a:rPr>
              <a:t>http://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5"/>
              </a:rPr>
              <a:t>eteacher.edu.tw/ReadMatl.aspx?Post-ID=2393</a:t>
            </a:r>
            <a:r>
              <a:rPr lang="zh-TW" altLang="en-US" sz="2000" dirty="0" smtClean="0"/>
              <a:t>。</a:t>
            </a: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游雅嵐（</a:t>
            </a:r>
            <a:r>
              <a:rPr lang="en-US" altLang="zh-TW" sz="2000" dirty="0"/>
              <a:t>2013</a:t>
            </a:r>
            <a:r>
              <a:rPr lang="zh-TW" altLang="en-US" sz="2000" dirty="0"/>
              <a:t>）。少女性侵照遭上傳引自殺</a:t>
            </a:r>
            <a:r>
              <a:rPr lang="en-US" altLang="zh-TW" sz="2000" dirty="0"/>
              <a:t>―</a:t>
            </a:r>
            <a:r>
              <a:rPr lang="zh-TW" altLang="en-US" sz="2000" dirty="0"/>
              <a:t>加警</a:t>
            </a:r>
            <a:r>
              <a:rPr lang="en-US" altLang="zh-TW" sz="2000" dirty="0"/>
              <a:t>8 </a:t>
            </a:r>
            <a:r>
              <a:rPr lang="zh-TW" altLang="en-US" sz="2000" dirty="0"/>
              <a:t>日逮捕兩涉案男子。</a:t>
            </a:r>
            <a:r>
              <a:rPr lang="en-US" altLang="zh-TW" sz="2000" dirty="0" err="1"/>
              <a:t>NOWnews</a:t>
            </a:r>
            <a:r>
              <a:rPr lang="zh-TW" altLang="en-US" sz="2000" dirty="0"/>
              <a:t>今日新聞網。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8 </a:t>
            </a:r>
            <a:r>
              <a:rPr lang="zh-TW" altLang="en-US" sz="2000" dirty="0"/>
              <a:t>月</a:t>
            </a:r>
            <a:r>
              <a:rPr lang="en-US" altLang="zh-TW" sz="2000" dirty="0"/>
              <a:t>9 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6"/>
              </a:rPr>
              <a:t>http://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6"/>
              </a:rPr>
              <a:t>www.now-news.com/2013/08/09/91-2973137.htm#ixzz2buEOWF8x</a:t>
            </a:r>
            <a:r>
              <a:rPr lang="zh-TW" altLang="en-US" sz="2000" dirty="0" smtClean="0"/>
              <a:t>。</a:t>
            </a: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TW" sz="2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引用資料</a:t>
            </a:r>
            <a:r>
              <a:rPr lang="en-US" altLang="zh-TW" dirty="0" smtClean="0"/>
              <a:t>(2/4)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9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580322"/>
            <a:ext cx="7886700" cy="45966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黃旭田、戴智權（</a:t>
            </a:r>
            <a:r>
              <a:rPr lang="en-US" altLang="zh-TW" sz="2000" dirty="0"/>
              <a:t>2012</a:t>
            </a:r>
            <a:r>
              <a:rPr lang="zh-TW" altLang="en-US" sz="2000" dirty="0"/>
              <a:t>）。按「讚」也被告　什麼跟什麼！卓越新聞獎基金會</a:t>
            </a:r>
            <a:r>
              <a:rPr lang="en-US" altLang="zh-TW" sz="2000" dirty="0"/>
              <a:t>- </a:t>
            </a:r>
            <a:r>
              <a:rPr lang="zh-TW" altLang="en-US" sz="2000" dirty="0"/>
              <a:t>深入媒體。</a:t>
            </a:r>
            <a:r>
              <a:rPr lang="en-US" altLang="zh-TW" sz="2000" dirty="0"/>
              <a:t>2013 </a:t>
            </a:r>
            <a:r>
              <a:rPr lang="zh-TW" altLang="en-US" sz="2000" dirty="0"/>
              <a:t>年</a:t>
            </a:r>
            <a:r>
              <a:rPr lang="en-US" altLang="zh-TW" sz="2000" dirty="0"/>
              <a:t>10 </a:t>
            </a:r>
            <a:r>
              <a:rPr lang="zh-TW" altLang="en-US" sz="2000" dirty="0"/>
              <a:t>月</a:t>
            </a:r>
            <a:r>
              <a:rPr lang="en-US" altLang="zh-TW" sz="2000" dirty="0"/>
              <a:t>12 </a:t>
            </a:r>
            <a:r>
              <a:rPr lang="zh-TW" altLang="en-US" sz="2000" dirty="0"/>
              <a:t>日，取自</a:t>
            </a:r>
            <a:r>
              <a:rPr lang="en-US" altLang="zh-TW" sz="2000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altLang="zh-TW" sz="2000" dirty="0" smtClean="0">
                <a:solidFill>
                  <a:srgbClr val="FF0000"/>
                </a:solidFill>
                <a:hlinkClick r:id="rId3"/>
              </a:rPr>
              <a:t>www.feja.org.tw/modules/news007/article.php?storyid=901</a:t>
            </a:r>
            <a:r>
              <a:rPr lang="zh-TW" altLang="en-US" sz="2000" dirty="0" smtClean="0"/>
              <a:t>。</a:t>
            </a: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鄭雅文（</a:t>
            </a:r>
            <a:r>
              <a:rPr lang="en-US" altLang="zh-TW" sz="2000" dirty="0"/>
              <a:t>2013</a:t>
            </a:r>
            <a:r>
              <a:rPr lang="zh-TW" altLang="en-US" sz="2000" dirty="0"/>
              <a:t>）。網路人肉搜索 正義與否？元智大學電子報，</a:t>
            </a:r>
            <a:r>
              <a:rPr lang="en-US" altLang="zh-TW" sz="2000" dirty="0"/>
              <a:t>2013</a:t>
            </a:r>
            <a:r>
              <a:rPr lang="zh-TW" altLang="en-US" sz="2000" dirty="0"/>
              <a:t>年</a:t>
            </a:r>
            <a:r>
              <a:rPr lang="en-US" altLang="zh-TW" sz="2000" dirty="0"/>
              <a:t>10</a:t>
            </a:r>
            <a:r>
              <a:rPr lang="zh-TW" altLang="en-US" sz="2000" dirty="0"/>
              <a:t>月</a:t>
            </a:r>
            <a:r>
              <a:rPr lang="en-US" altLang="zh-TW" sz="2000" dirty="0"/>
              <a:t>12</a:t>
            </a:r>
            <a:r>
              <a:rPr lang="zh-TW" altLang="en-US" sz="2000" dirty="0"/>
              <a:t>日，取自</a:t>
            </a:r>
            <a:r>
              <a:rPr lang="en-US" altLang="zh-TW" sz="2000" u="sng" dirty="0">
                <a:solidFill>
                  <a:srgbClr val="FF0000"/>
                </a:solidFill>
                <a:hlinkClick r:id="rId4"/>
              </a:rPr>
              <a:t>http://</a:t>
            </a:r>
            <a:r>
              <a:rPr lang="en-US" altLang="zh-TW" sz="2000" u="sng" dirty="0" smtClean="0">
                <a:solidFill>
                  <a:srgbClr val="FF0000"/>
                </a:solidFill>
                <a:hlinkClick r:id="rId4"/>
              </a:rPr>
              <a:t>web2.yzu.edu.tw/e_news/677/6_student01.html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2000" dirty="0"/>
              <a:t>何宛芳（</a:t>
            </a:r>
            <a:r>
              <a:rPr lang="en-US" altLang="zh-TW" sz="2000" dirty="0"/>
              <a:t>2011</a:t>
            </a:r>
            <a:r>
              <a:rPr lang="zh-TW" altLang="en-US" sz="2000" dirty="0"/>
              <a:t>）。大好榮景來了！ </a:t>
            </a:r>
            <a:r>
              <a:rPr lang="en-US" altLang="zh-TW" sz="2000" dirty="0"/>
              <a:t>2011 </a:t>
            </a:r>
            <a:r>
              <a:rPr lang="zh-TW" altLang="en-US" sz="2000" dirty="0" smtClean="0"/>
              <a:t>臺灣</a:t>
            </a:r>
            <a:r>
              <a:rPr lang="zh-TW" altLang="en-US" sz="2000" dirty="0"/>
              <a:t>網站</a:t>
            </a:r>
            <a:r>
              <a:rPr lang="en-US" altLang="zh-TW" sz="2000" dirty="0"/>
              <a:t>100 </a:t>
            </a:r>
            <a:r>
              <a:rPr lang="zh-TW" altLang="en-US" sz="2000" dirty="0"/>
              <a:t>強揭曉。數位時代，</a:t>
            </a:r>
            <a:r>
              <a:rPr lang="en-US" altLang="zh-TW" sz="2000" dirty="0"/>
              <a:t>202</a:t>
            </a:r>
            <a:r>
              <a:rPr lang="zh-TW" altLang="en-US" sz="2000" dirty="0"/>
              <a:t>，</a:t>
            </a:r>
            <a:r>
              <a:rPr lang="en-US" altLang="zh-TW" sz="2000" dirty="0"/>
              <a:t>56-109</a:t>
            </a:r>
            <a:r>
              <a:rPr lang="zh-TW" altLang="en-US" sz="2000" dirty="0"/>
              <a:t>。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000" dirty="0"/>
              <a:t>Raymond Williams</a:t>
            </a:r>
            <a:r>
              <a:rPr lang="zh-TW" altLang="en-US" sz="2000" dirty="0"/>
              <a:t>，劉建碁譯（</a:t>
            </a:r>
            <a:r>
              <a:rPr lang="en-US" altLang="zh-TW" sz="2000" dirty="0"/>
              <a:t>2003</a:t>
            </a:r>
            <a:r>
              <a:rPr lang="zh-TW" altLang="en-US" sz="2000" dirty="0"/>
              <a:t>）。關鍵詞</a:t>
            </a:r>
            <a:r>
              <a:rPr lang="en-US" altLang="zh-TW" sz="2000" dirty="0"/>
              <a:t>―</a:t>
            </a:r>
            <a:r>
              <a:rPr lang="zh-TW" altLang="en-US" sz="2000" dirty="0"/>
              <a:t>文化與社會的詞彙</a:t>
            </a:r>
            <a:r>
              <a:rPr lang="zh-TW" altLang="en-US" sz="2000" dirty="0" smtClean="0"/>
              <a:t>。臺北市</a:t>
            </a:r>
            <a:r>
              <a:rPr lang="zh-TW" altLang="en-US" sz="2000" dirty="0"/>
              <a:t>：巨流圖書有限公司。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000" dirty="0" err="1"/>
              <a:t>Calvi</a:t>
            </a:r>
            <a:r>
              <a:rPr lang="en-US" altLang="zh-TW" sz="2000" dirty="0"/>
              <a:t>, L., &amp; </a:t>
            </a:r>
            <a:r>
              <a:rPr lang="en-US" altLang="zh-TW" sz="2000" dirty="0" err="1"/>
              <a:t>Jans</a:t>
            </a:r>
            <a:r>
              <a:rPr lang="en-US" altLang="zh-TW" sz="2000" dirty="0"/>
              <a:t>, G. (2010). Stimulating community building using mobile 2.0 technology. International Journal of Web Based </a:t>
            </a:r>
            <a:r>
              <a:rPr lang="en-US" altLang="zh-TW" sz="2000" dirty="0" err="1"/>
              <a:t>Comm</a:t>
            </a:r>
            <a:r>
              <a:rPr lang="en-US" altLang="zh-TW" sz="2000" dirty="0"/>
              <a:t>-unities, 6(1), 76-98.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TW" sz="2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引用資料</a:t>
            </a:r>
            <a:r>
              <a:rPr lang="en-US" altLang="zh-TW" dirty="0" smtClean="0"/>
              <a:t>(3/4)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2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580322"/>
            <a:ext cx="7886700" cy="45966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000" dirty="0" err="1"/>
              <a:t>Dellarocas</a:t>
            </a:r>
            <a:r>
              <a:rPr lang="en-US" altLang="zh-TW" sz="2000" dirty="0"/>
              <a:t>, C. (2006). Strategic Manipulation of Internet Opinion Forums: Implications for Consumers and Firms. Management Science, 52(10), 1577-1593.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TW" sz="2000" dirty="0" err="1"/>
              <a:t>Rosenkranz</a:t>
            </a:r>
            <a:r>
              <a:rPr lang="en-US" altLang="zh-TW" sz="2000" dirty="0"/>
              <a:t>, C., &amp; </a:t>
            </a:r>
            <a:r>
              <a:rPr lang="en-US" altLang="zh-TW" sz="2000" dirty="0" err="1"/>
              <a:t>Feddersen</a:t>
            </a:r>
            <a:r>
              <a:rPr lang="en-US" altLang="zh-TW" sz="2000" dirty="0"/>
              <a:t>, C. (2010). Managing viable virtual communities: an exploratory case study and explanatory model. International Journal of Web Based Communities, 6(1), 5-24.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TW" alt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TW" sz="2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引用資料</a:t>
            </a:r>
            <a:r>
              <a:rPr lang="en-US" altLang="zh-TW" dirty="0" smtClean="0"/>
              <a:t>(4/4)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0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問題一：</a:t>
            </a:r>
            <a:endParaRPr lang="en-US" altLang="zh-TW" dirty="0" smtClean="0"/>
          </a:p>
          <a:p>
            <a:r>
              <a:rPr lang="zh-TW" altLang="en-US" sz="2600" dirty="0"/>
              <a:t>不好玩，這樣欺負豬八戒就等於是變相的霸凌同學，如果我是他，我應該</a:t>
            </a:r>
            <a:r>
              <a:rPr lang="zh-TW" altLang="en-US" sz="2600" dirty="0" smtClean="0"/>
              <a:t>會很</a:t>
            </a:r>
            <a:r>
              <a:rPr lang="zh-TW" altLang="en-US" sz="2600" dirty="0"/>
              <a:t>難過</a:t>
            </a:r>
            <a:r>
              <a:rPr lang="zh-TW" altLang="en-US" sz="2600" dirty="0" smtClean="0"/>
              <a:t>。</a:t>
            </a:r>
            <a:endParaRPr lang="en-US" altLang="zh-TW" sz="2600" dirty="0" smtClean="0"/>
          </a:p>
          <a:p>
            <a:r>
              <a:rPr lang="zh-TW" altLang="en-US" b="1" dirty="0" smtClean="0">
                <a:solidFill>
                  <a:srgbClr val="0070C0"/>
                </a:solidFill>
              </a:rPr>
              <a:t>問題二：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r>
              <a:rPr lang="zh-TW" altLang="en-US" sz="2600" dirty="0"/>
              <a:t>我會告知老師，請老師幫忙澄清事實。</a:t>
            </a:r>
            <a:endParaRPr lang="en-US" altLang="zh-TW" sz="2600" dirty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參考答案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423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08035" y="804010"/>
            <a:ext cx="7886700" cy="211711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東海龍王壽誕，邀請唐僧師徒前往飲宴。四海龍王各自炫耀自己的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寶物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：玲瓏剔透鏡、月光寶盒、七情六慾石及蓮花寶貝。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4"/>
          <a:stretch/>
        </p:blipFill>
        <p:spPr bwMode="auto">
          <a:xfrm>
            <a:off x="2073317" y="3037653"/>
            <a:ext cx="4956136" cy="339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1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問題三：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r>
              <a:rPr lang="zh-TW" altLang="en-US" dirty="0"/>
              <a:t>我會利用社群網站裡面的功能－［提出檢舉］，舉發不實資訊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b="1" dirty="0" smtClean="0">
                <a:solidFill>
                  <a:srgbClr val="0070C0"/>
                </a:solidFill>
              </a:rPr>
              <a:t>問題四：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r>
              <a:rPr lang="zh-TW" altLang="en-US" dirty="0"/>
              <a:t>他可以拉近我跟朋友間的距離，時時可以利用動態資訊看到朋友的消息，</a:t>
            </a:r>
            <a:r>
              <a:rPr lang="zh-TW" altLang="en-US" dirty="0" smtClean="0"/>
              <a:t>也可以</a:t>
            </a:r>
            <a:r>
              <a:rPr lang="zh-TW" altLang="en-US" dirty="0"/>
              <a:t>回應他，給他按個讚。但是也要注意自己時時關注社群網站的時間，不要</a:t>
            </a:r>
            <a:r>
              <a:rPr lang="zh-TW" altLang="en-US" dirty="0" smtClean="0"/>
              <a:t>讓自己</a:t>
            </a:r>
            <a:r>
              <a:rPr lang="zh-TW" altLang="en-US" dirty="0"/>
              <a:t>太過沉迷使用。</a:t>
            </a:r>
            <a:endParaRPr lang="en-US" altLang="zh-TW" b="1" dirty="0">
              <a:solidFill>
                <a:srgbClr val="0070C0"/>
              </a:solidFill>
            </a:endParaRP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370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問題五：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sz="2600" dirty="0"/>
              <a:t>不有趣，若是不實或侮辱性的訊息，主角是我，我一定會心情很難過，</a:t>
            </a:r>
            <a:r>
              <a:rPr lang="zh-TW" altLang="en-US" sz="2600" dirty="0" smtClean="0"/>
              <a:t>相對的</a:t>
            </a:r>
            <a:r>
              <a:rPr lang="zh-TW" altLang="en-US" sz="2600" dirty="0"/>
              <a:t>也一定會傷害當事人，也不要對於這些訊息按讚，這樣會助長它的傳播</a:t>
            </a:r>
            <a:r>
              <a:rPr lang="zh-TW" altLang="en-US" dirty="0"/>
              <a:t>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875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TW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 &amp; A</a:t>
            </a:r>
            <a:endParaRPr lang="zh-TW" altLang="en-US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6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2" y="1117761"/>
            <a:ext cx="7983039" cy="535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6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00830" y="1041706"/>
            <a:ext cx="7886700" cy="1324790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瞬間，氣氛開始熱絡了起來，他們開始互相討論自己用網路社群服務的經驗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11" y="2890684"/>
            <a:ext cx="3789077" cy="27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20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貳、悟徹網路妙真理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85" y="914400"/>
            <a:ext cx="2101131" cy="26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5"/>
          <p:cNvSpPr>
            <a:spLocks noGrp="1"/>
          </p:cNvSpPr>
          <p:nvPr>
            <p:ph idx="1"/>
          </p:nvPr>
        </p:nvSpPr>
        <p:spPr>
          <a:xfrm>
            <a:off x="612775" y="1633574"/>
            <a:ext cx="7886700" cy="4351338"/>
          </a:xfrm>
        </p:spPr>
        <p:txBody>
          <a:bodyPr>
            <a:noAutofit/>
          </a:bodyPr>
          <a:lstStyle/>
          <a:p>
            <a:pPr algn="just"/>
            <a:r>
              <a:rPr lang="zh-TW" altLang="zh-TW" dirty="0" smtClean="0"/>
              <a:t>網路社群又稱為虛擬社群</a:t>
            </a:r>
            <a:endParaRPr lang="en-US" altLang="zh-TW" dirty="0" smtClean="0"/>
          </a:p>
          <a:p>
            <a:pPr algn="just"/>
            <a:r>
              <a:rPr lang="zh-TW" altLang="zh-TW" dirty="0"/>
              <a:t>正面的影</a:t>
            </a:r>
            <a:r>
              <a:rPr lang="zh-TW" altLang="zh-TW" dirty="0" smtClean="0"/>
              <a:t>響</a:t>
            </a:r>
            <a:endParaRPr lang="en-US" altLang="zh-TW" dirty="0" smtClean="0"/>
          </a:p>
          <a:p>
            <a:pPr algn="just"/>
            <a:r>
              <a:rPr lang="zh-TW" altLang="zh-TW" dirty="0"/>
              <a:t>「</a:t>
            </a:r>
            <a:r>
              <a:rPr lang="en-US" altLang="zh-TW" dirty="0"/>
              <a:t>2013</a:t>
            </a:r>
            <a:r>
              <a:rPr lang="zh-TW" altLang="zh-TW" dirty="0" smtClean="0"/>
              <a:t>年</a:t>
            </a:r>
            <a:r>
              <a:rPr lang="zh-TW" altLang="en-US" dirty="0" smtClean="0"/>
              <a:t>臺</a:t>
            </a:r>
            <a:r>
              <a:rPr lang="zh-TW" altLang="zh-TW" dirty="0" smtClean="0"/>
              <a:t>灣</a:t>
            </a:r>
            <a:r>
              <a:rPr lang="zh-TW" altLang="zh-TW" dirty="0"/>
              <a:t>網站</a:t>
            </a:r>
            <a:r>
              <a:rPr lang="en-US" altLang="zh-TW" dirty="0"/>
              <a:t>100</a:t>
            </a:r>
            <a:r>
              <a:rPr lang="zh-TW" altLang="zh-TW" dirty="0"/>
              <a:t>強</a:t>
            </a:r>
            <a:r>
              <a:rPr lang="zh-TW" altLang="zh-TW" dirty="0" smtClean="0"/>
              <a:t>」</a:t>
            </a:r>
            <a:endParaRPr lang="en-US" altLang="zh-TW" dirty="0" smtClean="0"/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en-US" altLang="zh-TW" dirty="0" smtClean="0"/>
              <a:t>Facebook</a:t>
            </a:r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zh-TW" dirty="0" smtClean="0"/>
              <a:t>無</a:t>
            </a:r>
            <a:r>
              <a:rPr lang="zh-TW" altLang="zh-TW" dirty="0"/>
              <a:t>名小</a:t>
            </a:r>
            <a:r>
              <a:rPr lang="zh-TW" altLang="zh-TW" dirty="0" smtClean="0"/>
              <a:t>站</a:t>
            </a:r>
            <a:endParaRPr lang="en-US" altLang="zh-TW" dirty="0" smtClean="0"/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zh-TW" dirty="0" smtClean="0"/>
              <a:t>伊</a:t>
            </a:r>
            <a:r>
              <a:rPr lang="zh-TW" altLang="zh-TW" dirty="0"/>
              <a:t>莉討論</a:t>
            </a:r>
            <a:r>
              <a:rPr lang="zh-TW" altLang="zh-TW" dirty="0" smtClean="0"/>
              <a:t>區</a:t>
            </a:r>
            <a:endParaRPr lang="en-US" altLang="zh-TW" dirty="0" smtClean="0"/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zh-TW" dirty="0" smtClean="0"/>
              <a:t>巴</a:t>
            </a:r>
            <a:r>
              <a:rPr lang="zh-TW" altLang="zh-TW" dirty="0"/>
              <a:t>哈姆特電玩資訊站</a:t>
            </a:r>
            <a:endParaRPr lang="zh-TW" altLang="zh-TW" dirty="0" smtClean="0"/>
          </a:p>
        </p:txBody>
      </p:sp>
      <p:sp>
        <p:nvSpPr>
          <p:cNvPr id="8" name="標題 2"/>
          <p:cNvSpPr>
            <a:spLocks noGrp="1"/>
          </p:cNvSpPr>
          <p:nvPr>
            <p:ph type="title"/>
          </p:nvPr>
        </p:nvSpPr>
        <p:spPr>
          <a:xfrm>
            <a:off x="612775" y="465138"/>
            <a:ext cx="7886700" cy="1325563"/>
          </a:xfrm>
        </p:spPr>
        <p:txBody>
          <a:bodyPr/>
          <a:lstStyle/>
          <a:p>
            <a:r>
              <a:rPr lang="zh-TW" altLang="en-US" b="1" dirty="0"/>
              <a:t>一、</a:t>
            </a:r>
            <a:r>
              <a:rPr lang="zh-TW" altLang="zh-TW" b="1" dirty="0"/>
              <a:t>網路社群服務</a:t>
            </a:r>
            <a:endParaRPr lang="en-US" altLang="zh-TW" b="1" dirty="0"/>
          </a:p>
        </p:txBody>
      </p:sp>
      <p:sp>
        <p:nvSpPr>
          <p:cNvPr id="3" name="AutoShape 2" descr="data:image/jpeg;base64,/9j/4AAQSkZJRgABAQAAAQABAAD/2wCEAAkGBw8PEg4QDQ0QDhAQEBINEAwPDRYNDQ8SFREWFhQWFBUkHCogGBwlHBUWITEhJSkrLi4uFx8zODM4NygtOi0BCgoKDg0OGxAQGjcfHCUtNywsLCwsLCwsLCwsLCstLCwsLCwsLCwsLCwsLC8sLCwsLCwtLCwsLCwsLCwsLC4sLP/AABEIAN4A4wMBEQACEQEDEQH/xAAcAAEAAgMBAQEAAAAAAAAAAAAAAQcEBQYDAgj/xABPEAABAgMBBhEKBAMGBwAAAAAAAQIDBBESBQYVIzGSBxYhQVFSU1RhcXJzkaGywdETFCIyM0KBsbPhJEN0k2KU4xc0VYLD8CVjZIOitML/xAAZAQEAAwEBAAAAAAAAAAAAAAAAAQMEAgX/xAAqEQEAAgEDAwQBBQEBAQAAAAAAAQIDERIxEzJRBBQhQVIiYXGh4fAzQv/aAAwDAQACEQMRAD8AvEAAAAAAAAAAAAAAAAAAAAAAAAAAAAAAAAAAAAAAAAAAAAAAAAAAAAAAAAAAAAAAAAAAAAAAAAAAYkzdOXhLSLMQoa7V8VrXdFSYrM8QjWGPphkt9wf3EOtlvBuhGmGS33B/cQdO3g3QaYZLfcH9xBst4N0J0wyW+4P7iDZbwboNMMlvuDnoNlvBug0wyW+4Oeg2W8G6DTBJb7g56DZbwboNMElvuFnoNlvBug0wSW+4WehGy3g3QaYJPfcLPQbLeDdBpgk99ws9Bst4N0GmCT31Cz0Gy3g3QnD8nvqFnoNlvBugw/J76hZ6DZbwboS27smuSbg/GK1Bst4N0M6FFa9Ksc16bZrkcnSc6JfYAAAAAAAAAAA1F8F8MGSalv04jkqyA1fSXhVfdTh6KndKTZza0Qr66F8E7OOVttzWrkgwasbT+JcrvitDTFK1VTaZecvcNy+u9G8DUqom5tZjbiQtdz1+KJ3Eb5TtTgWDsvzvsRvk2wnAsHZfnfYb5NpgWFsvzvsN8mkJwNB2X532G+TbBgaFsvzvsN8m0wNB2X532G+TSE4GhbLs77DfJonA0LZfnfYb5NIMDQtl+d9huk2wYGhfxZ32G6U7U4Hhfx532G+TaYHhbLs77DfKNpgeFsuzvsN0mj4iXFb7r3JxoijebWI6Ujy624bnJT8yE5Wr8dc61ieUaTDfXEvze1UZOJbbk8u1tHt5TUypxavGV2xeHcX8u3gxWvajmORzXJVrmrVFTgUzrH2AAAAAAABq747sNk4Loiojnr6EKGvvPXZ4EyrxHdKbp0c2nSFWwWRZuK58Ryuc5bUSKvd8kTWNfxWFPLfMbCl2azWplVcqr3lfzLrhrJm7q5ITaJtnaq9B3FPKNzCddOOv5i/CiE7YRrKMIxt1d0jbBrJhGNurukbYNZThGNurukbYNZThGNurukbYNZMIxt1d0jbBrKcIxt1d0jbBrJhGNurukbYNZThGNurukbYNZThGNurukbYNZMIRt1d0jbBqnCEbdXdI2wnUwhG3V3SNsI1lOEI26O6SNsGsvaFdaM3K5HJsOTvI2wnVtJO6jImovoO2FyLxKczXRMS87o3MR1XQ0o7KrdZ33FbEw9r0burLREhRVxL3U1fynqvrcCbPTs1ZKaxrHKa20WMZVoAAAAAACrb+roLMTawmrVsHEtRMivWivXjrRP8AKa8VdK6qbzrLIloTYEPV1EalpztldciZ1k4c5PzrozqrqNT1W6yJ4lsRo5mWNUlCagAJqBNQAE1ICoE1AkABNQPqGiu1Gorl2ESqge6SUZckCL8ITvAjWPKdJT5jH3vG/Zd4DdHlOkoiSkVqK50GI1EyudDc1qfGg1hGjxqSN9cafV+LevpInorsoV2r9uolj3clbKpEamo7UcnDsik/RaHeXoXQWYlmK5avhqsF666q2lFzVb1lGSulllZ1huit0AAAAABTdyV8tMPiu13PjLxudXvN1viujPHzLLvimKNaxPeWq8SHNITZoKljkqBICoE1AmoEgKgTUABNSBtrgXCjTrlSH6ENq0fGclWt4ET3l4Di94q6rXVYFzL1ZOAiYpIz9eJGxi/BuROgz2yWlbFYhu2tREoiIiJrIlEK3SQAGjv2/uUx/wBv6zCzF3Q5vwq01qXpBiqxzXJlRaiR0841IkJ1NdtpOiqFMfEu54ZmhvGWs0zWxb0Th9JF7ugjPHCcbtzOsAAAABCgU9et+Yv8LUNuRnq8743YxqfwJ81JpwWas7QATUgTUBUCQFQJqBNQJA9pOXdGfDhM9aI5GN2KqtKrwJlImdI1THyuS5kgyWhMgwko1iUrruXXcvCq6phtMzOsr4jRlEJAAADRX8f3KY44X1mFmLvhzfhVlTWoTUDq7nrWFDrtEQpnlZHD30OPazPIb2lIzcQY3emdaAAAACFAp29X8zib3m3Iz1eV8ftU5tPmpNOC3LV1O0FQJqBIACakCagKgSBNQOn0O5dHzdpU9lCe9OUqoz5OcVZp/S7pys8yLgAB8RIjWpV7kamy5UagGO66ksmWZgpxxmp3k7Z8I1hob87py8SUjMhzEF71WHRjIzXOWkVirREWuRC3FWYtw5vMaK3qaVJUDq7m+yh8lCm3KyOGRoce1meQ3tKRm4gx8u+M60AAAAEKBTl6n5nEzvN2Rnq8b41xqc2nzUmnBZq6nTlNQASmoE1AVAkABNSBNQOz0MUx0wv/ACmp0v8AsUZ+IWY+VimZaAAKfvpnXxpqYWI6qQ4r4LG6zWscrUomtWlfibccaVhRadZao7cpqBNQBA6y5nsofJQptysjhkaG/tZrkN7SkZuIMfLvzOtAAAABDtcCgrw5x9IiK60iNh5dVdfXPSzRGrLjn4e98l0WJGaj6txbVrlT1nHNK/CbT8sOHGa71XIvEp1oh6AKkCagTUABNQlNQFQJA7fQuTGTXNw+04z5+IWY1hmZaAAKTuwv4ia/URvqON9eIZ55YtSUFQCuRMqonCq0AxI91YLPftLsN1es6iso1dPc26Sugwla2zViZdVSm1fl3E/CdBmO98xPq9yuxUPKuT03D1MaVgxcytkxrwAAAAQ7XA/Pd4qakTkQ+89PMyY+HjfemPbzTe04Y+C3LSIhY5e8OaiNyPXiXVQjSDVksuo9PWa1eojanV7suq33mKnFqkbU6vZt0YS+8qcbVI2yaw9mzcNfzG9NCNJTq9GxWrkcnSg0NX0ipsp0gZ9xLn+dR4UBHpD8orkt2bdmjHOyVSvq7JxadsapiNZ0dd/Zu7fyfy39Qp9x+yzp/u3t6l7CyDozljpG8ojW0SF5OzZVV2y1yleTJv8Ap1Wujoyp2AAOGm9D90SJEieeIlt74lnzetLTlWlberlNEZ9I00Vzj/djv0OYnuzzE45RV/1CevHhHTny0F9t5sxIy0WaW6LYiMVjfIslPJK63Eaz1vKLSlquTWLceWt7bdP7cWpNY11V3Ee53rOV3GtTSq1fFkCwLiJ+HgchDNbuWxwy9BVPxE/zcPtuI9V2wnDzK3DEvAAAABDtcD8/3jpqROSzvPTzMmPh433Jj2803tOJx8F+WksljgsgLICyAsgLICyBNAOk0N64TkdX3ouv/wBNFKs//nP/AH27x90L9PMawAAAAAAHDaMMazINbukzDZ0Ne/8A+DR6WNbqs0/pUtZPQZiyB31xUxEHkIZr9y6vDL0F0x89zcPtuOfVcQYeZWyYmgAAAAEO1wKDvJTUiclneepmY8bxvsbjm823tOJxcF+WlsljksgLICyAsgLICyAsgdLobt/4nJccb/1opTn/APOf++3ePvhfB5jWAAAAAAArjRojYqSh7aK+JmMs/wCoa/SR8zKjNxCqbJuUFkDvLjJiIPIQy37pW14Zeg2mPnubh9txz6vthOHmVrGJoAAAABCgUPeWntOSzvPUzMeN431pjm823tOJxcF+WloWOCgCgCgCgCgCgCgGyvcup5lMwZlIflfJW18lb8natQ3M9ai09auTWOMlN9Zq6rbSdXc/2su/w1P53+kZvZx+X9f6t68+HR3l34rdJ0dqyqQPJNY6qR/LWrSuTaNp6vWU5sPTiPnV3jybvp1ZQtAAFbz2ii6FFjQsHI7ycWJCteeWbVh6trTyWpWmQ2V9JrETu/r/AFnnNpOmjx/tZd/hqfzv9In2cfl/X+nXnw5e/K+lbprAVZdIHkUiIiJG8tatq2q+q2nqIX4sXT1+dVd77nOULXBQDu7jJiIPIQzX7pXV4ZWg8mPnebZ23HPq+2E4eZWoYWgAAAAEKBRd5qe05LO89XMx43hfUmObzbe04nFwi/LT2SxyWQFkBZAWQFkBZAWQFkBZAsPQcTGTvNwu08x+s4hfg5laJhaAAB+d7tt/Ezf6mP8AVcexTtj+GG3MsOydILICyAsgdzcdMRB5CGW/dK6vDK0IEx87zbO2459X2wnBzK0TC0AAAAAhQKPvPT2nJZ3nq5mLG8L6Exzebb83E4uC/LUWSxwWQFkBZAWQFkBZAWQFkBZAsHQfTGTvNwu08x+s4hfg5lZxhaQAB+fLtJ+Jm/1Eb6rj2KdsfwwW5lh2TpBZAWQFkDtrkJiYPIQy37pXV4ZWhGmPnebZ23HPq+2E4OZWeYWkAAAAEKBSV6Ke05LO89bMxY3jfOmObzafNxOLtRflqbJY4LICyAsgLICyAsgLICyAsgd9oRpjJzm4XaeY/WcQ0en5lZhgaQABQF2W/iJr9RG+q49mnbH8MFuZYlk6clkBZAWQO0uSmJg8hDLfulfXhlaE6Y6c5tnbcc+s7YTg5lZhgaQAAAAQoFLXpJ7Tks7z1szDjeN8yY1ObT5uJxdpflqbJa4LICyAsgLICyAsgLICyAsgd7oTJjJzm4XaeYvWcQ0en5lZJgaQABQl2E/ETX6iN9Rx7NO2P4efbmWJZO0FkBZAWQOzuSmJhchDJfuldXhk6FSY6c5tnbcc+s7YdYOZWUYGkAAAAEKBTV6ie05LO89fMw43jfImNTm0+ak4u1F+WqoWOCgCgCgCgCgCgCgCgCgHdaFKYyb5ELtPMXreIaPT8yscwNQAAom66fiJn9RG+o49qnbH8PPtzLEodOSgCgCgHY3KTEwuQhlv3SvrwydC1MdN8hnbcc+s7YT6fmVjnntQAAAAIUCnb1k9pyWnr5mDG8r5G41vIT5qTh7TJy1VktcFkBZAWQFkBZAWQFkBZAWQO50LExk3yIfacYvW8Q0en5lYh57UAAKNus3HzPPxfqOPbx9kfw863dLEsnSCyAsgLIHYXMSkGFyEUyX7pX14ZGhf7ab5tnaU59b2wn0/MrFPPagAAAAAKcuM1YUd0N2X0oS8bV+x7GT9VdXn0+J0ZN8cvVGPT3fRXiXIc4Z+nWSPtobJoVFkBZAWQFkBZAWQFkBZAWQO20L0xk1yIfacYfW8Q0+n5lYR57UAAKRus3HzPPxfqOPbx9kfw863dLFsnbksgLIH3Cgq5zWplcqIRM6QmHVzSpChOp7rLKdFEMlY3WXT8Qy9C+CtqbfrUhMRdlavVe7pOPWz8Vh16f7d+YGoAAAAACrL8pFZebe9qUbFXzhi61VX0047VV/zIet6a2/Hp4+GHNXbfVmQnMjw+ByUVNhTiYmtnUfqhzU5JuhOVrvg7WVDTW0WjVTMaPCydOSyAsgLICyAsgLICyAsgdpoZJjJrkQ+04xet4q0+m5l355zWAAKWuq3HzHPxfqOPcx9kfw823dLFsnTksgLIG8uHc9Uxr0ovuIvzKMt/qFtK/b4u/NVpCbrek7j1kJxV+zJb6dzeNc9YEqxXJR0ZVjqmwioiM/8URfip5/qr7sn8fDVhrpV0JnWgAAAAAaa+m4qTkFWtokVnpwnLs67V4F8F1i/Bl6dtfr7V5ce+P3VvJTD5d7mvaqUWy+Guo5FTvPUtWLxrDDWZrLeuZCjs1nNXX10XuUz/NJXfFoaiZuI9NWGqPTYXUcXVyx9q5pP0wnSMVMsJ3RUs318uNso8zibm7NUbq+TSTzOJubs1Rur5NJPM4m5uzVG6vk0k8zibm7NUbq+TSTzOJubs1Rur5NJPM4m5uzVG6vk0k8zibm7NUbq+TSX3Cgx2VsJFZXLZtNr0ETNZ5TGsPSs1to+e/xI0x/sfqKzW2j57/EaY/2P1FZrbR89/iNMf7H6nispFXVWG9VXVVVRVVTrdVGko8zibm7NUbq+TSXrCuXGd7ipwu1EInJWExWW1krjtZR0Rbbtj3U8Sm2WZ4WVpEcvu6V0UhorWUV/U3jIpj3fM8Fr6PG9W4bpyLaiIvkWOtRXL765bCcevwcaHXqM0Y66RyjFj3z88LSRDyG8AAAAAAAA0V8V7UOb9Nq+TjIlEiUq19MiPTX48qGnB6icfxzCnJii/wA/bg5uQmpJ3psczWtp6UJ3xyfBdU9Gt6ZY+P8AWSa2pyyIF2t0Z8W+BzOHwmMnlktutBXXVONqnHSs66kPrCkHbrmqOlY3wYUg7dc1R0rG+DCkHbrmqOlY3wYUg7dc1R0rG+DCkHbrmqOlY3wYUg7dc1R0rG+DCkHbrmqOlY3wYUg7dc1R0rG+DCkHbrmqOlY3wYUg7dc1R0rG+DCkHbrmqOlY3wYUg7dc1R0rG+DCkHbLmqOlY3w8ol2IaeqjnfChMYbI6kMCYunFieixLNdREbqvUtjFWPmXM3mW1uLefGjKj5isCHlsr7Z/Enu8a6vAUZfV1r8V+Z/pZjwTPzPxDv5SVhwWNhwmIxjUojU/3qrwnm2tNp1nlsiIiNIexykAAAAAAAAAQ5EXUVKouoqLqooGui3Ak3LVZWFXgZZToQujPkj/AOlc4qT9PjS5Jb1Z1+I9xl/I6VPBpckt6s6/Ee4y/kdKng0uSW9WdfiPcZfyOlTwaXJLerOvxHuMv5HSp4NLklvVnX4j3GX8jpU8GlyS3qzr8R7jL+R0qeDS5Jb1Z1+I9xl/I6VPBpckt6s6/Ee4y/kdKng0uSW9WdfiPcZfyOlTwaXJLerOvxHuMv5HSp4NLklvVnX4j3GX8jpU8GlyS3qzr8R7jL+R0qeDS5Jb1Z1+I9xl/I6VPBpckt6s6/Ee4y/kdKng0uSW9WdfiPcZfyOlTwy5S58CD7GDDh8LWIjl41yqcWyWt3Tq6ila8Qyjh0AAAAAAAAAAAAAAAAAAAAAAAAAAAAAAAAAAAAAAAAAAAAAAAAAAAAAAAAAAAAAAAAAAAAAAAA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data:image/jpeg;base64,/9j/4AAQSkZJRgABAQAAAQABAAD/2wCEAAkGBw8PEg4QDQ0QDhAQEBINEAwPDRYNDQ8SFREWFhQWFBUkHCogGBwlHBUWITEhJSkrLi4uFx8zODM4NygtOi0BCgoKDg0OGxAQGjcfHCUtNywsLCwsLCwsLCwsLCstLCwsLCwsLCwsLCwsLC8sLCwsLCwtLCwsLCwsLCwsLC4sLP/AABEIAN4A4wMBEQACEQEDEQH/xAAcAAEAAgMBAQEAAAAAAAAAAAAAAQcEBQYDAgj/xABPEAABAgMBBhEKBAMGBwAAAAAAAQIDBBESBQYVIzGSBxYhQVFSU1RhcXJzkaGywdETFCIyM0KBsbPhJEN0k2KU4xc0VYLD8CVjZIOitML/xAAZAQEAAwEBAAAAAAAAAAAAAAAAAQMEAgX/xAAqEQEAAgEDAwQBBQEBAQAAAAAAAQIDERIxEzJRBBQhQVIiYXGh4fAzQv/aAAwDAQACEQMRAD8AvEAAAAAAAAAAAAAAAAAAAAAAAAAAAAAAAAAAAAAAAAAAAAAAAAAAAAAAAAAAAAAAAAAAAAAAAAAAYkzdOXhLSLMQoa7V8VrXdFSYrM8QjWGPphkt9wf3EOtlvBuhGmGS33B/cQdO3g3QaYZLfcH9xBst4N0J0wyW+4P7iDZbwboNMMlvuDnoNlvBug0wyW+4Oeg2W8G6DTBJb7g56DZbwboNMElvuFnoNlvBug0wSW+4WehGy3g3QaYJPfcLPQbLeDdBpgk99ws9Bst4N0GmCT31Cz0Gy3g3QnD8nvqFnoNlvBugw/J76hZ6DZbwboS27smuSbg/GK1Bst4N0M6FFa9Ksc16bZrkcnSc6JfYAAAAAAAAAAA1F8F8MGSalv04jkqyA1fSXhVfdTh6KndKTZza0Qr66F8E7OOVttzWrkgwasbT+JcrvitDTFK1VTaZecvcNy+u9G8DUqom5tZjbiQtdz1+KJ3Eb5TtTgWDsvzvsRvk2wnAsHZfnfYb5NpgWFsvzvsN8mkJwNB2X532G+TbBgaFsvzvsN8m0wNB2X532G+TSE4GhbLs77DfJonA0LZfnfYb5NIMDQtl+d9huk2wYGhfxZ32G6U7U4Hhfx532G+TaYHhbLs77DfKNpgeFsuzvsN0mj4iXFb7r3JxoijebWI6Ujy624bnJT8yE5Wr8dc61ieUaTDfXEvze1UZOJbbk8u1tHt5TUypxavGV2xeHcX8u3gxWvajmORzXJVrmrVFTgUzrH2AAAAAAABq747sNk4Loiojnr6EKGvvPXZ4EyrxHdKbp0c2nSFWwWRZuK58Ryuc5bUSKvd8kTWNfxWFPLfMbCl2azWplVcqr3lfzLrhrJm7q5ITaJtnaq9B3FPKNzCddOOv5i/CiE7YRrKMIxt1d0jbBrJhGNurukbYNZThGNurukbYNZThGNurukbYNZMIxt1d0jbBrKcIxt1d0jbBrJhGNurukbYNZThGNurukbYNZThGNurukbYNZMIRt1d0jbBqnCEbdXdI2wnUwhG3V3SNsI1lOEI26O6SNsGsvaFdaM3K5HJsOTvI2wnVtJO6jImovoO2FyLxKczXRMS87o3MR1XQ0o7KrdZ33FbEw9r0burLREhRVxL3U1fynqvrcCbPTs1ZKaxrHKa20WMZVoAAAAAACrb+roLMTawmrVsHEtRMivWivXjrRP8AKa8VdK6qbzrLIloTYEPV1EalpztldciZ1k4c5PzrozqrqNT1W6yJ4lsRo5mWNUlCagAJqBNQAE1ICoE1AkABNQPqGiu1Gorl2ESqge6SUZckCL8ITvAjWPKdJT5jH3vG/Zd4DdHlOkoiSkVqK50GI1EyudDc1qfGg1hGjxqSN9cafV+LevpInorsoV2r9uolj3clbKpEamo7UcnDsik/RaHeXoXQWYlmK5avhqsF666q2lFzVb1lGSulllZ1huit0AAAAABTdyV8tMPiu13PjLxudXvN1viujPHzLLvimKNaxPeWq8SHNITZoKljkqBICoE1AmoEgKgTUABNSBtrgXCjTrlSH6ENq0fGclWt4ET3l4Di94q6rXVYFzL1ZOAiYpIz9eJGxi/BuROgz2yWlbFYhu2tREoiIiJrIlEK3SQAGjv2/uUx/wBv6zCzF3Q5vwq01qXpBiqxzXJlRaiR0841IkJ1NdtpOiqFMfEu54ZmhvGWs0zWxb0Th9JF7ugjPHCcbtzOsAAAABCgU9et+Yv8LUNuRnq8743YxqfwJ81JpwWas7QATUgTUBUCQFQJqBNQJA9pOXdGfDhM9aI5GN2KqtKrwJlImdI1THyuS5kgyWhMgwko1iUrruXXcvCq6phtMzOsr4jRlEJAAADRX8f3KY44X1mFmLvhzfhVlTWoTUDq7nrWFDrtEQpnlZHD30OPazPIb2lIzcQY3emdaAAAACFAp29X8zib3m3Iz1eV8ftU5tPmpNOC3LV1O0FQJqBIACakCagKgSBNQOn0O5dHzdpU9lCe9OUqoz5OcVZp/S7pys8yLgAB8RIjWpV7kamy5UagGO66ksmWZgpxxmp3k7Z8I1hob87py8SUjMhzEF71WHRjIzXOWkVirREWuRC3FWYtw5vMaK3qaVJUDq7m+yh8lCm3KyOGRoce1meQ3tKRm4gx8u+M60AAAAEKBTl6n5nEzvN2Rnq8b41xqc2nzUmnBZq6nTlNQASmoE1AVAkABNSBNQOz0MUx0wv/ACmp0v8AsUZ+IWY+VimZaAAKfvpnXxpqYWI6qQ4r4LG6zWscrUomtWlfibccaVhRadZao7cpqBNQBA6y5nsofJQptysjhkaG/tZrkN7SkZuIMfLvzOtAAAABDtcCgrw5x9IiK60iNh5dVdfXPSzRGrLjn4e98l0WJGaj6txbVrlT1nHNK/CbT8sOHGa71XIvEp1oh6AKkCagTUABNQlNQFQJA7fQuTGTXNw+04z5+IWY1hmZaAAKTuwv4ia/URvqON9eIZ55YtSUFQCuRMqonCq0AxI91YLPftLsN1es6iso1dPc26Sugwla2zViZdVSm1fl3E/CdBmO98xPq9yuxUPKuT03D1MaVgxcytkxrwAAAAQ7XA/Pd4qakTkQ+89PMyY+HjfemPbzTe04Y+C3LSIhY5e8OaiNyPXiXVQjSDVksuo9PWa1eojanV7suq33mKnFqkbU6vZt0YS+8qcbVI2yaw9mzcNfzG9NCNJTq9GxWrkcnSg0NX0ipsp0gZ9xLn+dR4UBHpD8orkt2bdmjHOyVSvq7JxadsapiNZ0dd/Zu7fyfy39Qp9x+yzp/u3t6l7CyDozljpG8ojW0SF5OzZVV2y1yleTJv8Ap1Wujoyp2AAOGm9D90SJEieeIlt74lnzetLTlWlberlNEZ9I00Vzj/djv0OYnuzzE45RV/1CevHhHTny0F9t5sxIy0WaW6LYiMVjfIslPJK63Eaz1vKLSlquTWLceWt7bdP7cWpNY11V3Ee53rOV3GtTSq1fFkCwLiJ+HgchDNbuWxwy9BVPxE/zcPtuI9V2wnDzK3DEvAAAABDtcD8/3jpqROSzvPTzMmPh433Jj2803tOJx8F+WksljgsgLICyAsgLICyBNAOk0N64TkdX3ouv/wBNFKs//nP/AH27x90L9PMawAAAAAAHDaMMazINbukzDZ0Ne/8A+DR6WNbqs0/pUtZPQZiyB31xUxEHkIZr9y6vDL0F0x89zcPtuOfVcQYeZWyYmgAAAAEO1wKDvJTUiclneepmY8bxvsbjm823tOJxcF+WlsljksgLICyAsgLICyAsgdLobt/4nJccb/1opTn/APOf++3ePvhfB5jWAAAAAAArjRojYqSh7aK+JmMs/wCoa/SR8zKjNxCqbJuUFkDvLjJiIPIQy37pW14Zeg2mPnubh9txz6vthOHmVrGJoAAAABCgUPeWntOSzvPUzMeN431pjm823tOJxcF+WloWOCgCgCgCgCgCgCgGyvcup5lMwZlIflfJW18lb8natQ3M9ai09auTWOMlN9Zq6rbSdXc/2su/w1P53+kZvZx+X9f6t68+HR3l34rdJ0dqyqQPJNY6qR/LWrSuTaNp6vWU5sPTiPnV3jybvp1ZQtAAFbz2ii6FFjQsHI7ycWJCteeWbVh6trTyWpWmQ2V9JrETu/r/AFnnNpOmjx/tZd/hqfzv9In2cfl/X+nXnw5e/K+lbprAVZdIHkUiIiJG8tatq2q+q2nqIX4sXT1+dVd77nOULXBQDu7jJiIPIQzX7pXV4ZWg8mPnebZ23HPq+2E4eZWoYWgAAAAEKBRd5qe05LO89XMx43hfUmObzbe04nFwi/LT2SxyWQFkBZAWQFkBZAWQFkBZAsPQcTGTvNwu08x+s4hfg5laJhaAAB+d7tt/Ezf6mP8AVcexTtj+GG3MsOydILICyAsgdzcdMRB5CGW/dK6vDK0IEx87zbO2459X2wnBzK0TC0AAAAAhQKPvPT2nJZ3nq5mLG8L6Exzebb83E4uC/LUWSxwWQFkBZAWQFkBZAWQFkBZAsHQfTGTvNwu08x+s4hfg5lZxhaQAB+fLtJ+Jm/1Eb6rj2KdsfwwW5lh2TpBZAWQFkDtrkJiYPIQy37pXV4ZWhGmPnebZ23HPq+2E4OZWeYWkAAAAEKBSV6Ke05LO89bMxY3jfOmObzafNxOLtRflqbJY4LICyAsgLICyAsgLICyAsgd9oRpjJzm4XaeY/WcQ0en5lZhgaQABQF2W/iJr9RG+q49mnbH8MFuZYlk6clkBZAWQO0uSmJg8hDLfulfXhlaE6Y6c5tnbcc+s7YTg5lZhgaQAAAAQoFLXpJ7Tks7z1szDjeN8yY1ObT5uJxdpflqbJa4LICyAsgLICyAsgLICyAsgd7oTJjJzm4XaeYvWcQ0en5lZJgaQABQl2E/ETX6iN9Rx7NO2P4efbmWJZO0FkBZAWQOzuSmJhchDJfuldXhk6FSY6c5tnbcc+s7YdYOZWUYGkAAAAEKBTV6ie05LO89fMw43jfImNTm0+ak4u1F+WqoWOCgCgCgCgCgCgCgCgCgHdaFKYyb5ELtPMXreIaPT8yscwNQAAom66fiJn9RG+o49qnbH8PPtzLEodOSgCgCgHY3KTEwuQhlv3SvrwydC1MdN8hnbcc+s7YT6fmVjnntQAAAAIUCnb1k9pyWnr5mDG8r5G41vIT5qTh7TJy1VktcFkBZAWQFkBZAWQFkBZAWQO50LExk3yIfacYvW8Q0en5lYh57UAAKNus3HzPPxfqOPbx9kfw863dLEsnSCyAsgLIHYXMSkGFyEUyX7pX14ZGhf7ab5tnaU59b2wn0/MrFPPagAAAAAKcuM1YUd0N2X0oS8bV+x7GT9VdXn0+J0ZN8cvVGPT3fRXiXIc4Z+nWSPtobJoVFkBZAWQFkBZAWQFkBZAWQO20L0xk1yIfacYfW8Q0+n5lYR57UAAKRus3HzPPxfqOPbx9kfw863dLFsnbksgLIH3Cgq5zWplcqIRM6QmHVzSpChOp7rLKdFEMlY3WXT8Qy9C+CtqbfrUhMRdlavVe7pOPWz8Vh16f7d+YGoAAAAACrL8pFZebe9qUbFXzhi61VX0047VV/zIet6a2/Hp4+GHNXbfVmQnMjw+ByUVNhTiYmtnUfqhzU5JuhOVrvg7WVDTW0WjVTMaPCydOSyAsgLICyAsgLICyAsgdpoZJjJrkQ+04xet4q0+m5l355zWAAKWuq3HzHPxfqOPcx9kfw823dLFsnTksgLIG8uHc9Uxr0ovuIvzKMt/qFtK/b4u/NVpCbrek7j1kJxV+zJb6dzeNc9YEqxXJR0ZVjqmwioiM/8URfip5/qr7sn8fDVhrpV0JnWgAAAAAaa+m4qTkFWtokVnpwnLs67V4F8F1i/Bl6dtfr7V5ce+P3VvJTD5d7mvaqUWy+Guo5FTvPUtWLxrDDWZrLeuZCjs1nNXX10XuUz/NJXfFoaiZuI9NWGqPTYXUcXVyx9q5pP0wnSMVMsJ3RUs318uNso8zibm7NUbq+TSTzOJubs1Rur5NJPM4m5uzVG6vk0k8zibm7NUbq+TSTzOJubs1Rur5NJPM4m5uzVG6vk0k8zibm7NUbq+TSX3Cgx2VsJFZXLZtNr0ETNZ5TGsPSs1to+e/xI0x/sfqKzW2j57/EaY/2P1FZrbR89/iNMf7H6nispFXVWG9VXVVVRVVTrdVGko8zibm7NUbq+TSXrCuXGd7ipwu1EInJWExWW1krjtZR0Rbbtj3U8Sm2WZ4WVpEcvu6V0UhorWUV/U3jIpj3fM8Fr6PG9W4bpyLaiIvkWOtRXL765bCcevwcaHXqM0Y66RyjFj3z88LSRDyG8AAAAAAAA0V8V7UOb9Nq+TjIlEiUq19MiPTX48qGnB6icfxzCnJii/wA/bg5uQmpJ3psczWtp6UJ3xyfBdU9Gt6ZY+P8AWSa2pyyIF2t0Z8W+BzOHwmMnlktutBXXVONqnHSs66kPrCkHbrmqOlY3wYUg7dc1R0rG+DCkHbrmqOlY3wYUg7dc1R0rG+DCkHbrmqOlY3wYUg7dc1R0rG+DCkHbrmqOlY3wYUg7dc1R0rG+DCkHbrmqOlY3wYUg7dc1R0rG+DCkHbrmqOlY3wYUg7dc1R0rG+DCkHbLmqOlY3w8ol2IaeqjnfChMYbI6kMCYunFieixLNdREbqvUtjFWPmXM3mW1uLefGjKj5isCHlsr7Z/Enu8a6vAUZfV1r8V+Z/pZjwTPzPxDv5SVhwWNhwmIxjUojU/3qrwnm2tNp1nlsiIiNIexykAAAAAAAAAQ5EXUVKouoqLqooGui3Ak3LVZWFXgZZToQujPkj/AOlc4qT9PjS5Jb1Z1+I9xl/I6VPBpckt6s6/Ee4y/kdKng0uSW9WdfiPcZfyOlTwaXJLerOvxHuMv5HSp4NLklvVnX4j3GX8jpU8GlyS3qzr8R7jL+R0qeDS5Jb1Z1+I9xl/I6VPBpckt6s6/Ee4y/kdKng0uSW9WdfiPcZfyOlTwaXJLerOvxHuMv5HSp4NLklvVnX4j3GX8jpU8GlyS3qzr8R7jL+R0qeDS5Jb1Z1+I9xl/I6VPBpckt6s6/Ee4y/kdKng0uSW9WdfiPcZfyOlTwy5S58CD7GDDh8LWIjl41yqcWyWt3Tq6ila8Qyjh0AAAAAAAAAAAAAAAAAAAAAAAAAAAAAAAAAAAAAAAAAAAAAAAAAAAAAAAAAAAAAAAAAAAAAAAAA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data:image/jpeg;base64,/9j/4AAQSkZJRgABAQAAAQABAAD/2wCEAAkGBwgHBhUIBwgWFRQVGRsUFBgXGBsXFxocIB0iGx4YGBUYHigmGCYlHx8UITEtJSosLi8uGyAzO0E4NykvLywBCgoKDg0OGhAQGysmICYwLTAsLC43LSwsLCwrNDcsLyw3Lyw3LCw3NCwsLywsLCwsLC0sLCwsLywsLCw0LCwsLP/AABEIAOEA4QMBEQACEQEDEQH/xAAcAAEAAQUBAQAAAAAAAAAAAAAABwECAwYIBQT/xABCEAEAAgACBAgKCAQHAQAAAAAAAQIDBAUGBxESMjQ2QXKRsRMWITFxc5KywdJRUlNVYYGDoRQjNcIVIlRiY6KjM//EABkBAQADAQEAAAAAAAAAAAAAAAABBAUDAv/EACgRAQABAwMCBwADAQAAAAAAAAABAgMxBBEyUXESExQhM1KxIkJhQf/aAAwDAQACEQMRAD8A2PX/AF2zWHnbaK0Pi8CKeTExI40z01rPRu6Z8+/97+n08THiqV7lyd9oR1i4uJjX4eNiTaZ882mZntleiIjCutSAAAAAAAAAAAAAAAAAAAAAAAK1taluFS0xP0x5JQN11L15zmRzlcnpbHnEwbTFeFad9qTPTwp8sx9O9Vv6amqN6cu1u7MTtKXfCU+vHazNlpzdjYlsbGti4k75tM2n0zO+W7EbRsz1qQAAAAAAAAAAAAAAAAAAAAAAAABTzg9rxn0r/qrdsuPk0dHvxy8Z2eAAAAAAAAAAAAAAAAAAAAAAAAAAAAAAAAAAAAAAAAAAAAAAAAAAAAAAAAAAAAAAAAAAAAAAAAAAH2aL0Vn9L4/gNG5W2Jbp3eaPTafJH5vFddNEb1SmKZnDedF7Lce8RfSukIr9NcOOFPt28kdkqletj+sO0WOsthy+zjV7Cj+ZhXv1rzHu7nCdXcl0izS+rxC1Y+7P/TF+d59Td6/ifKo6KW1B1ZnzaN3fqYnzJ9Vd6/h5VHRhvs71ct5stePRiW+Mp9Vc6o8ml4mtOoWh9G6Cxc/lLYkWw68KIm2+PP074dbWprqrimXiu1TETMIxaCuAAAAAAAAAAAAAAAAAAAA2jUrVDG1ixvD5iZpgVnda3Tafq0+M9CtfvxbjaMulu34uyZNHaPymjMrGVyOBFKR0R3zPTP4yzKqpqneVuIiI2h9LykAAAB4OvfNDM9T4w7WPkpeLnGUENhSAAAAAAAAAAAAAAAAAAAejq7ojF05pimQwp3cKd9p+rWPLNvh6ZhzuXIopmp6pp8U7J9yOUwMhlK5XK4cVpSODWIY1VU1TvK7EbRtDOhIAAAADwde+aGZ6nxh2sfJS8XOMoIbCkAAAAAAAAAAAAAAAAAAAlPZFouMLIYmlMSvlvPg6dWvn7Zn/AKs7WV7zFKzYp9t0hKTuAAAAAA8HXvmhmep8YdrHyUvFzjKCGwpAAAAAAAAAAAAAAAAAAKAnvUrKxlNVMvhbvLOHF59Nv8097GvzvcldtxtTD23J7AAfFpjSmV0Po+2dz191a9sz0REdMy90UTXO0IqqimN5RbpTaXpfM4kxo/DphV6PJw7/AJzPk/ZoUaOiM+6tN6qcPKnXjWaZ3/4tb2MP5HT01rp+vHm19VPHfWb73t7GH8h6e19f08yvqw53WzT+eytsrm9JTalo3WrwaRvj0xWJTTYt0zvEE3Kp9pl4rs8AAAAAAAAAAAAAAAAAAKW4oOjdGVimjcOkdFKx+0MOrMr8YfS8pAARhtizt5zGBkInyRFsWY/GZ4Md1u1oaKn2mpWvziEcrzgAAAAAAAAAAAAAAAAAAAAAAtvxZB0hkOQ4fUr3MKrMr8YZ0JAARFte5yYfqK+/dpaPhPdVv8mjrjiAAAAAAAAAAAAAAAAAAAAAAtvxZB0hkOQ4fUr3MKrMr8YZ0JAARFte5yYfqK+/dpaPhPdVv8mjrjiAAAAAAAAAAAAAAAAAAArFLWjfWsz+SNxXweJ9nPZJvBseDxPs57JN4NlLYeJwZ/lz2SbwbOjchyHD6te5h1ZX4wzoSAAiPa5S1tY8Oa1mf5Nej/fdpaOf4T3Vb/JpHg8T7OeyVveHHY8HifZz2SbwbHg8T7OeyTeDZSaWrG+1Zj8jcUSAAAAAAAAAAAAAAAJj2Uc1P1b/AAZer+Rbs8W5KrqAAAAAAAAAAjrbHj7sll8vv897X7I3f3Su6KPeZcL+IRe0VYAAAAAAAAAAAAAABMeyjmp+rf4MvV/It2eLclV1AAAAAAAAAARPtgx+FprBy+/i4U29q0x/a0dFH8ZlWvz7xDQl1wAAAAAAAAAAAAAAATHso5qfq3+DL1fyLdni3JVdQAAAAAAAAAEKbTcfw2t+JG/iVpT9t/fMtXSxtbhUvcmqrLkAAAAAAAAAAAAAAAmPZRzU/Vv8GXq/kW7PFuSq6gAAAAAAAAAIB1vx/wCJ1ozOJ/y2r7M8H4NmzG1ulRrneqXkOryAAAAAAAAAAAAAAA9XRmsumdFZb+G0dn5pTfNt0VpPlnzzvtWZcqrNFU71Q9RXVHtEvr8d9Zvve3sYfyPPp7X1/U+ZX1PHfWb73t7GH8h6e19f08yvqpbXjWaK/wBXt7GH8h6a19f082vqnDKXtiZSl7zvmaxM9jJnK7DMgAARttJ1i0xojTlMvo3PTh1nCi0xFaT5eFaN/wDmrPREL2ltUV0TNUf9V7tdUT7S1Px31m+97exh/Is+ntfX9cvMr6njvrN9729jD+Q9Pa+v6eZX1PHfWb72t7GH8h6e19f08yvq8HFxL42LOLi232tM2tP0zM75ntdojb2eFqQ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BW9ZpeaWjyxO6UCiQAAAAAAAAAAABbfiyDpDIchw+pXuYVWZX4wzoSAAiLa9zkw/UV9+7S0fCe6rf5NHXHEAAAAABQH2f4ZnPsJePHCfDLa9oWqWZyOkL6TyODNsHEmbW4Mb5pafPviOiZ3zv/AB3K+mvxVT4Zy63bcxO8NIW3FUAAAAAAAAAAAFt+LIOkMhyHD6le5hVZlfjDOhIACItr3OTD9RX37tLR8J7qt/k0dccQAAAAFAbLqbqpmtP52uJi4U1y9Zib3mN0Wj6tfpmfN+Cvfvxbj/XS3bmqf8TV/B5b7GGV4pW9oZcT/wCc+hEJQJrb/XMT0z3tizwhSr5PHdngAAAAAAAAAABbfiyDpDIchw+pXuYVWZX4wzoSAAiLa9zkw/UV9+7S0fCe6rf5NHXHEAAAAB9eif6hT0vFeE05dB5HkdfQxasr0M6Ev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8" descr="data:image/jpeg;base64,/9j/4AAQSkZJRgABAQAAAQABAAD/2wCEAAkGBwgHBhUIBwgWFRQVGRsUFBgXGBsXFxocIB0iGx4YGBUYHigmGCYlHx8UITEtJSosLi8uGyAzO0E4NykvLywBCgoKDg0OGhAQGysmICYwLTAsLC43LSwsLCwrNDcsLyw3Lyw3LCw3NCwsLywsLCwsLC0sLCwsLywsLCw0LCwsLP/AABEIAOEA4QMBEQACEQEDEQH/xAAcAAEAAQUBAQAAAAAAAAAAAAAABwECAwYIBQT/xABCEAEAAgACBAgKCAQHAQAAAAAAAQIDBAUGBxESMjQ2QXKRsRMWITFxc5KywdJRUlNVYYGDoRQjNcIVIlRiY6KjM//EABkBAQADAQEAAAAAAAAAAAAAAAABBAUDAv/EACgRAQABAwMCBwADAQAAAAAAAAABAgMxBBEyUXESExQhM1KxIkJhQf/aAAwDAQACEQMRAD8A2PX/AF2zWHnbaK0Pi8CKeTExI40z01rPRu6Z8+/97+n08THiqV7lyd9oR1i4uJjX4eNiTaZ882mZntleiIjCutSAAAAAAAAAAAAAAAAAAAAAAAK1taluFS0xP0x5JQN11L15zmRzlcnpbHnEwbTFeFad9qTPTwp8sx9O9Vv6amqN6cu1u7MTtKXfCU+vHazNlpzdjYlsbGti4k75tM2n0zO+W7EbRsz1qQAAAAAAAAAAAAAAAAAAAAAAAABTzg9rxn0r/qrdsuPk0dHvxy8Z2eAAAAAAAAAAAAAAAAAAAAAAAAAAAAAAAAAAAAAAAAAAAAAAAAAAAAAAAAAAAAAAAAAAAAAAAAAAH2aL0Vn9L4/gNG5W2Jbp3eaPTafJH5vFddNEb1SmKZnDedF7Lce8RfSukIr9NcOOFPt28kdkqletj+sO0WOsthy+zjV7Cj+ZhXv1rzHu7nCdXcl0izS+rxC1Y+7P/TF+d59Td6/ifKo6KW1B1ZnzaN3fqYnzJ9Vd6/h5VHRhvs71ct5stePRiW+Mp9Vc6o8ml4mtOoWh9G6Cxc/lLYkWw68KIm2+PP074dbWprqrimXiu1TETMIxaCuAAAAAAAAAAAAAAAAAAAA2jUrVDG1ixvD5iZpgVnda3Tafq0+M9CtfvxbjaMulu34uyZNHaPymjMrGVyOBFKR0R3zPTP4yzKqpqneVuIiI2h9LykAAAB4OvfNDM9T4w7WPkpeLnGUENhSAAAAAAAAAAAAAAAAAAAejq7ojF05pimQwp3cKd9p+rWPLNvh6ZhzuXIopmp6pp8U7J9yOUwMhlK5XK4cVpSODWIY1VU1TvK7EbRtDOhIAAAADwde+aGZ6nxh2sfJS8XOMoIbCkAAAAAAAAAAAAAAAAAAAlPZFouMLIYmlMSvlvPg6dWvn7Zn/AKs7WV7zFKzYp9t0hKTuAAAAAA8HXvmhmep8YdrHyUvFzjKCGwpAAAAAAAAAAAAAAAAAAKAnvUrKxlNVMvhbvLOHF59Nv8097GvzvcldtxtTD23J7AAfFpjSmV0Po+2dz191a9sz0REdMy90UTXO0IqqimN5RbpTaXpfM4kxo/DphV6PJw7/AJzPk/ZoUaOiM+6tN6qcPKnXjWaZ3/4tb2MP5HT01rp+vHm19VPHfWb73t7GH8h6e19f08yvqw53WzT+eytsrm9JTalo3WrwaRvj0xWJTTYt0zvEE3Kp9pl4rs8AAAAAAAAAAAAAAAAAAKW4oOjdGVimjcOkdFKx+0MOrMr8YfS8pAARhtizt5zGBkInyRFsWY/GZ4Md1u1oaKn2mpWvziEcrzgAAAAAAAAAAAAAAAAAAAAAAtvxZB0hkOQ4fUr3MKrMr8YZ0JAARFte5yYfqK+/dpaPhPdVv8mjrjiAAAAAAAAAAAAAAAAAAAAAAtvxZB0hkOQ4fUr3MKrMr8YZ0JAARFte5yYfqK+/dpaPhPdVv8mjrjiAAAAAAAAAAAAAAAAAAArFLWjfWsz+SNxXweJ9nPZJvBseDxPs57JN4NlLYeJwZ/lz2SbwbOjchyHD6te5h1ZX4wzoSAAiPa5S1tY8Oa1mf5Nej/fdpaOf4T3Vb/JpHg8T7OeyVveHHY8HifZz2SbwbHg8T7OeyTeDZSaWrG+1Zj8jcUSAAAAAAAAAAAAAAAJj2Uc1P1b/AAZer+Rbs8W5KrqAAAAAAAAAAjrbHj7sll8vv897X7I3f3Su6KPeZcL+IRe0VYAAAAAAAAAAAAAABMeyjmp+rf4MvV/It2eLclV1AAAAAAAAAARPtgx+FprBy+/i4U29q0x/a0dFH8ZlWvz7xDQl1wAAAAAAAAAAAAAAATHso5qfq3+DL1fyLdni3JVdQAAAAAAAAAEKbTcfw2t+JG/iVpT9t/fMtXSxtbhUvcmqrLkAAAAAAAAAAAAAAAmPZRzU/Vv8GXq/kW7PFuSq6gAAAAAAAAAIB1vx/wCJ1ozOJ/y2r7M8H4NmzG1ulRrneqXkOryAAAAAAAAAAAAAAA9XRmsumdFZb+G0dn5pTfNt0VpPlnzzvtWZcqrNFU71Q9RXVHtEvr8d9Zvve3sYfyPPp7X1/U+ZX1PHfWb73t7GH8h6e19f08yvqpbXjWaK/wBXt7GH8h6a19f082vqnDKXtiZSl7zvmaxM9jJnK7DMgAARttJ1i0xojTlMvo3PTh1nCi0xFaT5eFaN/wDmrPREL2ltUV0TNUf9V7tdUT7S1Px31m+97exh/Is+ntfX9cvMr6njvrN9729jD+Q9Pa+v6eZX1PHfWb72t7GH8h6e19f08yvq8HFxL42LOLi232tM2tP0zM75ntdojb2eFqQ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BW9ZpeaWjyxO6UCiQAAAAAAAAAAABbfiyDpDIchw+pXuYVWZX4wzoSAAiLa9zkw/UV9+7S0fCe6rf5NHXHEAAAAABQH2f4ZnPsJePHCfDLa9oWqWZyOkL6TyODNsHEmbW4Mb5pafPviOiZ3zv/AB3K+mvxVT4Zy63bcxO8NIW3FUAAAAAAAAAAAFt+LIOkMhyHD6le5hVZlfjDOhIACItr3OTD9RX37tLR8J7qt/k0dccQAAAAFAbLqbqpmtP52uJi4U1y9Zib3mN0Wj6tfpmfN+Cvfvxbj/XS3bmqf8TV/B5b7GGV4pW9oZcT/wCc+hEJQJrb/XMT0z3tizwhSr5PHdngAAAAAAAAAABbfiyDpDIchw+pXuYVWZX4wzoSAAiLa9zkw/UV9+7S0fCe6rf5NHXHEAAAAB9eif6hT0vFeE05dB5HkdfQxasr0M6Ev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10" descr="data:image/jpeg;base64,/9j/4AAQSkZJRgABAQAAAQABAAD/2wCEAAkGBwgHBhUIBwgWFRQVGRsUFBgXGBsXFxocIB0iGx4YGBUYHigmGCYlHx8UITEtJSosLi8uGyAzO0E4NykvLywBCgoKDg0OGhAQGysmICYwLTAsLC43LSwsLCwrNDcsLyw3Lyw3LCw3NCwsLywsLCwsLC0sLCwsLywsLCw0LCwsLP/AABEIAOEA4QMBEQACEQEDEQH/xAAcAAEAAQUBAQAAAAAAAAAAAAAABwECAwYIBQT/xABCEAEAAgACBAgKCAQHAQAAAAAAAQIDBAUGBxESMjQ2QXKRsRMWITFxc5KywdJRUlNVYYGDoRQjNcIVIlRiY6KjM//EABkBAQADAQEAAAAAAAAAAAAAAAABBAUDAv/EACgRAQABAwMCBwADAQAAAAAAAAABAgMxBBEyUXESExQhM1KxIkJhQf/aAAwDAQACEQMRAD8A2PX/AF2zWHnbaK0Pi8CKeTExI40z01rPRu6Z8+/97+n08THiqV7lyd9oR1i4uJjX4eNiTaZ882mZntleiIjCutSAAAAAAAAAAAAAAAAAAAAAAAK1taluFS0xP0x5JQN11L15zmRzlcnpbHnEwbTFeFad9qTPTwp8sx9O9Vv6amqN6cu1u7MTtKXfCU+vHazNlpzdjYlsbGti4k75tM2n0zO+W7EbRsz1qQAAAAAAAAAAAAAAAAAAAAAAAABTzg9rxn0r/qrdsuPk0dHvxy8Z2eAAAAAAAAAAAAAAAAAAAAAAAAAAAAAAAAAAAAAAAAAAAAAAAAAAAAAAAAAAAAAAAAAAAAAAAAAAH2aL0Vn9L4/gNG5W2Jbp3eaPTafJH5vFddNEb1SmKZnDedF7Lce8RfSukIr9NcOOFPt28kdkqletj+sO0WOsthy+zjV7Cj+ZhXv1rzHu7nCdXcl0izS+rxC1Y+7P/TF+d59Td6/ifKo6KW1B1ZnzaN3fqYnzJ9Vd6/h5VHRhvs71ct5stePRiW+Mp9Vc6o8ml4mtOoWh9G6Cxc/lLYkWw68KIm2+PP074dbWprqrimXiu1TETMIxaCuAAAAAAAAAAAAAAAAAAAA2jUrVDG1ixvD5iZpgVnda3Tafq0+M9CtfvxbjaMulu34uyZNHaPymjMrGVyOBFKR0R3zPTP4yzKqpqneVuIiI2h9LykAAAB4OvfNDM9T4w7WPkpeLnGUENhSAAAAAAAAAAAAAAAAAAAejq7ojF05pimQwp3cKd9p+rWPLNvh6ZhzuXIopmp6pp8U7J9yOUwMhlK5XK4cVpSODWIY1VU1TvK7EbRtDOhIAAAADwde+aGZ6nxh2sfJS8XOMoIbCkAAAAAAAAAAAAAAAAAAAlPZFouMLIYmlMSvlvPg6dWvn7Zn/AKs7WV7zFKzYp9t0hKTuAAAAAA8HXvmhmep8YdrHyUvFzjKCGwpAAAAAAAAAAAAAAAAAAKAnvUrKxlNVMvhbvLOHF59Nv8097GvzvcldtxtTD23J7AAfFpjSmV0Po+2dz191a9sz0REdMy90UTXO0IqqimN5RbpTaXpfM4kxo/DphV6PJw7/AJzPk/ZoUaOiM+6tN6qcPKnXjWaZ3/4tb2MP5HT01rp+vHm19VPHfWb73t7GH8h6e19f08yvqw53WzT+eytsrm9JTalo3WrwaRvj0xWJTTYt0zvEE3Kp9pl4rs8AAAAAAAAAAAAAAAAAAKW4oOjdGVimjcOkdFKx+0MOrMr8YfS8pAARhtizt5zGBkInyRFsWY/GZ4Md1u1oaKn2mpWvziEcrzgAAAAAAAAAAAAAAAAAAAAAAtvxZB0hkOQ4fUr3MKrMr8YZ0JAARFte5yYfqK+/dpaPhPdVv8mjrjiAAAAAAAAAAAAAAAAAAAAAAtvxZB0hkOQ4fUr3MKrMr8YZ0JAARFte5yYfqK+/dpaPhPdVv8mjrjiAAAAAAAAAAAAAAAAAAArFLWjfWsz+SNxXweJ9nPZJvBseDxPs57JN4NlLYeJwZ/lz2SbwbOjchyHD6te5h1ZX4wzoSAAiPa5S1tY8Oa1mf5Nej/fdpaOf4T3Vb/JpHg8T7OeyVveHHY8HifZz2SbwbHg8T7OeyTeDZSaWrG+1Zj8jcUSAAAAAAAAAAAAAAAJj2Uc1P1b/AAZer+Rbs8W5KrqAAAAAAAAAAjrbHj7sll8vv897X7I3f3Su6KPeZcL+IRe0VYAAAAAAAAAAAAAABMeyjmp+rf4MvV/It2eLclV1AAAAAAAAAARPtgx+FprBy+/i4U29q0x/a0dFH8ZlWvz7xDQl1wAAAAAAAAAAAAAAATHso5qfq3+DL1fyLdni3JVdQAAAAAAAAAEKbTcfw2t+JG/iVpT9t/fMtXSxtbhUvcmqrLkAAAAAAAAAAAAAAAmPZRzU/Vv8GXq/kW7PFuSq6gAAAAAAAAAIB1vx/wCJ1ozOJ/y2r7M8H4NmzG1ulRrneqXkOryAAAAAAAAAAAAAAA9XRmsumdFZb+G0dn5pTfNt0VpPlnzzvtWZcqrNFU71Q9RXVHtEvr8d9Zvve3sYfyPPp7X1/U+ZX1PHfWb73t7GH8h6e19f08yvqpbXjWaK/wBXt7GH8h6a19f082vqnDKXtiZSl7zvmaxM9jJnK7DMgAARttJ1i0xojTlMvo3PTh1nCi0xFaT5eFaN/wDmrPREL2ltUV0TNUf9V7tdUT7S1Px31m+97exh/Is+ntfX9cvMr6njvrN9729jD+Q9Pa+v6eZX1PHfWb72t7GH8h6e19f08yvq8HFxL42LOLi232tM2tP0zM75ntdojb2eFqQ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BW9ZpeaWjyxO6UCiQAAAAAAAAAAABbfiyDpDIchw+pXuYVWZX4wzoSAAiLa9zkw/UV9+7S0fCe6rf5NHXHEAAAAABQH2f4ZnPsJePHCfDLa9oWqWZyOkL6TyODNsHEmbW4Mb5pafPviOiZ3zv/AB3K+mvxVT4Zy63bcxO8NIW3FUAAAAAAAAAAAFt+LIOkMhyHD6le5hVZlfjDOhIACItr3OTD9RX37tLR8J7qt/k0dccQAAAAFAbLqbqpmtP52uJi4U1y9Zib3mN0Wj6tfpmfN+Cvfvxbj/XS3bmqf8TV/B5b7GGV4pW9oZcT/wCc+hEJQJrb/XMT0z3tizwhSr5PHdngAAAAAAAAAABbfiyDpDIchw+pXuYVWZX4wzoSAAiLa9zkw/UV9+7S0fCe6rf5NHXHEAAAAB9eif6hT0vFeE05dB5HkdfQxasr0M6Ev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AutoShape 12" descr="data:image/jpeg;base64,/9j/4AAQSkZJRgABAQAAAQABAAD/2wCEAAkGBwgHBhUIBwgWFRQVGRsUFBgXGBsXFxocIB0iGx4YGBUYHigmGCYlHx8UITEtJSosLi8uGyAzO0E4NykvLywBCgoKDg0OGhAQGysmICYwLTAsLC43LSwsLCwrNDcsLyw3Lyw3LCw3NCwsLywsLCwsLC0sLCwsLywsLCw0LCwsLP/AABEIAOEA4QMBEQACEQEDEQH/xAAcAAEAAQUBAQAAAAAAAAAAAAAABwECAwYIBQT/xABCEAEAAgACBAgKCAQHAQAAAAAAAQIDBAUGBxESMjQ2QXKRsRMWITFxc5KywdJRUlNVYYGDoRQjNcIVIlRiY6KjM//EABkBAQADAQEAAAAAAAAAAAAAAAABBAUDAv/EACgRAQABAwMCBwADAQAAAAAAAAABAgMxBBEyUXESExQhM1KxIkJhQf/aAAwDAQACEQMRAD8A2PX/AF2zWHnbaK0Pi8CKeTExI40z01rPRu6Z8+/97+n08THiqV7lyd9oR1i4uJjX4eNiTaZ882mZntleiIjCutSAAAAAAAAAAAAAAAAAAAAAAAK1taluFS0xP0x5JQN11L15zmRzlcnpbHnEwbTFeFad9qTPTwp8sx9O9Vv6amqN6cu1u7MTtKXfCU+vHazNlpzdjYlsbGti4k75tM2n0zO+W7EbRsz1qQAAAAAAAAAAAAAAAAAAAAAAAABTzg9rxn0r/qrdsuPk0dHvxy8Z2eAAAAAAAAAAAAAAAAAAAAAAAAAAAAAAAAAAAAAAAAAAAAAAAAAAAAAAAAAAAAAAAAAAAAAAAAAAH2aL0Vn9L4/gNG5W2Jbp3eaPTafJH5vFddNEb1SmKZnDedF7Lce8RfSukIr9NcOOFPt28kdkqletj+sO0WOsthy+zjV7Cj+ZhXv1rzHu7nCdXcl0izS+rxC1Y+7P/TF+d59Td6/ifKo6KW1B1ZnzaN3fqYnzJ9Vd6/h5VHRhvs71ct5stePRiW+Mp9Vc6o8ml4mtOoWh9G6Cxc/lLYkWw68KIm2+PP074dbWprqrimXiu1TETMIxaCuAAAAAAAAAAAAAAAAAAAA2jUrVDG1ixvD5iZpgVnda3Tafq0+M9CtfvxbjaMulu34uyZNHaPymjMrGVyOBFKR0R3zPTP4yzKqpqneVuIiI2h9LykAAAB4OvfNDM9T4w7WPkpeLnGUENhSAAAAAAAAAAAAAAAAAAAejq7ojF05pimQwp3cKd9p+rWPLNvh6ZhzuXIopmp6pp8U7J9yOUwMhlK5XK4cVpSODWIY1VU1TvK7EbRtDOhIAAAADwde+aGZ6nxh2sfJS8XOMoIbCkAAAAAAAAAAAAAAAAAAAlPZFouMLIYmlMSvlvPg6dWvn7Zn/AKs7WV7zFKzYp9t0hKTuAAAAAA8HXvmhmep8YdrHyUvFzjKCGwpAAAAAAAAAAAAAAAAAAKAnvUrKxlNVMvhbvLOHF59Nv8097GvzvcldtxtTD23J7AAfFpjSmV0Po+2dz191a9sz0REdMy90UTXO0IqqimN5RbpTaXpfM4kxo/DphV6PJw7/AJzPk/ZoUaOiM+6tN6qcPKnXjWaZ3/4tb2MP5HT01rp+vHm19VPHfWb73t7GH8h6e19f08yvqw53WzT+eytsrm9JTalo3WrwaRvj0xWJTTYt0zvEE3Kp9pl4rs8AAAAAAAAAAAAAAAAAAKW4oOjdGVimjcOkdFKx+0MOrMr8YfS8pAARhtizt5zGBkInyRFsWY/GZ4Md1u1oaKn2mpWvziEcrzgAAAAAAAAAAAAAAAAAAAAAAtvxZB0hkOQ4fUr3MKrMr8YZ0JAARFte5yYfqK+/dpaPhPdVv8mjrjiAAAAAAAAAAAAAAAAAAAAAAtvxZB0hkOQ4fUr3MKrMr8YZ0JAARFte5yYfqK+/dpaPhPdVv8mjrjiAAAAAAAAAAAAAAAAAAArFLWjfWsz+SNxXweJ9nPZJvBseDxPs57JN4NlLYeJwZ/lz2SbwbOjchyHD6te5h1ZX4wzoSAAiPa5S1tY8Oa1mf5Nej/fdpaOf4T3Vb/JpHg8T7OeyVveHHY8HifZz2SbwbHg8T7OeyTeDZSaWrG+1Zj8jcUSAAAAAAAAAAAAAAAJj2Uc1P1b/AAZer+Rbs8W5KrqAAAAAAAAAAjrbHj7sll8vv897X7I3f3Su6KPeZcL+IRe0VYAAAAAAAAAAAAAABMeyjmp+rf4MvV/It2eLclV1AAAAAAAAAARPtgx+FprBy+/i4U29q0x/a0dFH8ZlWvz7xDQl1wAAAAAAAAAAAAAAATHso5qfq3+DL1fyLdni3JVdQAAAAAAAAAEKbTcfw2t+JG/iVpT9t/fMtXSxtbhUvcmqrLkAAAAAAAAAAAAAAAmPZRzU/Vv8GXq/kW7PFuSq6gAAAAAAAAAIB1vx/wCJ1ozOJ/y2r7M8H4NmzG1ulRrneqXkOryAAAAAAAAAAAAAAA9XRmsumdFZb+G0dn5pTfNt0VpPlnzzvtWZcqrNFU71Q9RXVHtEvr8d9Zvve3sYfyPPp7X1/U+ZX1PHfWb73t7GH8h6e19f08yvqpbXjWaK/wBXt7GH8h6a19f082vqnDKXtiZSl7zvmaxM9jJnK7DMgAARttJ1i0xojTlMvo3PTh1nCi0xFaT5eFaN/wDmrPREL2ltUV0TNUf9V7tdUT7S1Px31m+97exh/Is+ntfX9cvMr6njvrN9729jD+Q9Pa+v6eZX1PHfWb72t7GH8h6e19f08yvq8HFxL42LOLi232tM2tP0zM75ntdojb2eFqQ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BW9ZpeaWjyxO6UCiQAAAAAAAAAAABbfiyDpDIchw+pXuYVWZX4wzoSAAiLa9zkw/UV9+7S0fCe6rf5NHXHEAAAAABQH2f4ZnPsJePHCfDLa9oWqWZyOkL6TyODNsHEmbW4Mb5pafPviOiZ3zv/AB3K+mvxVT4Zy63bcxO8NIW3FUAAAAAAAAAAAFt+LIOkMhyHD6le5hVZlfjDOhIACItr3OTD9RX37tLR8J7qt/k0dccQAAAAFAbLqbqpmtP52uJi4U1y9Zib3mN0Wj6tfpmfN+Cvfvxbj/XS3bmqf8TV/B5b7GGV4pW9oZcT/wCc+hEJQJrb/XMT0z3tizwhSr5PHdngAAAAAAAAAABbfiyDpDIchw+pXuYVWZX4wzoSAAiLa9zkw/UV9+7S0fCe6rf5NHXHEAAAAB9eif6hT0vFeE05dB5HkdfQxasr0M6Ev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2" name="Picture 2" descr="http://www.informationsecuritybuzz.com/securitybuzz/wp-content/uploads/is3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r="16744"/>
          <a:stretch/>
        </p:blipFill>
        <p:spPr bwMode="auto">
          <a:xfrm>
            <a:off x="5017310" y="3962681"/>
            <a:ext cx="664980" cy="6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studentclub.tku.edu.tw/~acce/5th/wretch/image/gto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7"/>
          <a:stretch/>
        </p:blipFill>
        <p:spPr bwMode="auto">
          <a:xfrm>
            <a:off x="6609984" y="3809243"/>
            <a:ext cx="1347788" cy="82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i423.photobucket.com/albums/pp312/Freedy0/BlogUsed/Eyny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45" y="5003188"/>
            <a:ext cx="1708394" cy="1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fbcdn-profile-a.akamaihd.net/hprofile-ak-prn1/50556_165448721819_2441628_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15692" r="7551" b="14616"/>
          <a:stretch/>
        </p:blipFill>
        <p:spPr bwMode="auto">
          <a:xfrm>
            <a:off x="6609984" y="5067069"/>
            <a:ext cx="1274884" cy="103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8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575143"/>
            <a:ext cx="7886700" cy="5633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b="1" dirty="0" smtClean="0">
                <a:solidFill>
                  <a:srgbClr val="C00000"/>
                </a:solidFill>
              </a:rPr>
              <a:t>二、</a:t>
            </a:r>
            <a:r>
              <a:rPr lang="zh-TW" altLang="zh-TW" sz="3200" b="1" dirty="0" smtClean="0">
                <a:solidFill>
                  <a:srgbClr val="C00000"/>
                </a:solidFill>
              </a:rPr>
              <a:t>社群網站對生活及社會的衝擊</a:t>
            </a:r>
            <a:endParaRPr lang="en-US" altLang="zh-TW" sz="3200" b="1" dirty="0" smtClean="0">
              <a:solidFill>
                <a:srgbClr val="C00000"/>
              </a:solidFill>
            </a:endParaRPr>
          </a:p>
          <a:p>
            <a:pPr lvl="1"/>
            <a:r>
              <a:rPr lang="en-US" altLang="zh-TW" dirty="0" smtClean="0">
                <a:solidFill>
                  <a:schemeClr val="accent5"/>
                </a:solidFill>
              </a:rPr>
              <a:t>Dropbox</a:t>
            </a:r>
            <a:r>
              <a:rPr lang="zh-TW" altLang="en-US" dirty="0" smtClean="0">
                <a:solidFill>
                  <a:schemeClr val="accent5"/>
                </a:solidFill>
              </a:rPr>
              <a:t>、</a:t>
            </a:r>
            <a:r>
              <a:rPr lang="en-US" altLang="zh-TW" dirty="0" smtClean="0">
                <a:solidFill>
                  <a:schemeClr val="accent5"/>
                </a:solidFill>
              </a:rPr>
              <a:t>Google+</a:t>
            </a:r>
            <a:r>
              <a:rPr lang="zh-TW" altLang="en-US" dirty="0" smtClean="0">
                <a:solidFill>
                  <a:schemeClr val="accent5"/>
                </a:solidFill>
              </a:rPr>
              <a:t>、</a:t>
            </a:r>
            <a:r>
              <a:rPr lang="en-US" altLang="zh-TW" dirty="0" smtClean="0">
                <a:solidFill>
                  <a:schemeClr val="accent5"/>
                </a:solidFill>
              </a:rPr>
              <a:t>BOX </a:t>
            </a:r>
            <a:r>
              <a:rPr lang="zh-TW" altLang="en-US" dirty="0" smtClean="0">
                <a:solidFill>
                  <a:schemeClr val="accent5"/>
                </a:solidFill>
              </a:rPr>
              <a:t>雲端硬碟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lvl="1" algn="just"/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2035770"/>
            <a:ext cx="5821680" cy="40990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98410" y="631949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smtClean="0"/>
              <a:t>10-1</a:t>
            </a:r>
            <a:r>
              <a:rPr lang="zh-TW" altLang="en-US" dirty="0"/>
              <a:t>　</a:t>
            </a:r>
            <a:r>
              <a:rPr lang="en-US" altLang="zh-TW" dirty="0" err="1"/>
              <a:t>Dropbox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94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670555"/>
            <a:ext cx="7886700" cy="5633624"/>
          </a:xfrm>
        </p:spPr>
        <p:txBody>
          <a:bodyPr>
            <a:noAutofit/>
          </a:bodyPr>
          <a:lstStyle/>
          <a:p>
            <a:pPr lvl="1" algn="just"/>
            <a:r>
              <a:rPr lang="zh-TW" altLang="en-US" dirty="0" smtClean="0">
                <a:solidFill>
                  <a:schemeClr val="accent5"/>
                </a:solidFill>
              </a:rPr>
              <a:t>手機</a:t>
            </a:r>
            <a:r>
              <a:rPr lang="zh-TW" altLang="en-US" dirty="0">
                <a:solidFill>
                  <a:schemeClr val="accent5"/>
                </a:solidFill>
              </a:rPr>
              <a:t>通訊軟體在生活上的應用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 algn="just"/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763395" y="1293981"/>
            <a:ext cx="5751820" cy="4687719"/>
            <a:chOff x="1914525" y="2554456"/>
            <a:chExt cx="4873625" cy="4003675"/>
          </a:xfrm>
        </p:grpSpPr>
        <p:pic>
          <p:nvPicPr>
            <p:cNvPr id="4" name="irc_mi" descr="http://photo.sofun.tw/2011/10/raidcall-logo.jpg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1" t="6766" r="8693" b="4869"/>
            <a:stretch>
              <a:fillRect/>
            </a:stretch>
          </p:blipFill>
          <p:spPr bwMode="auto">
            <a:xfrm>
              <a:off x="1914525" y="2706856"/>
              <a:ext cx="1470025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53" t="25433" r="41411" b="8093"/>
            <a:stretch>
              <a:fillRect/>
            </a:stretch>
          </p:blipFill>
          <p:spPr bwMode="auto">
            <a:xfrm>
              <a:off x="3441700" y="3354556"/>
              <a:ext cx="2025650" cy="219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rc_mi" descr="http://gadgetsteria.com/wp-content/uploads/2012/08/whatsapp-icon-e1345752144498.png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6" t="12204" r="13220" b="12881"/>
            <a:stretch>
              <a:fillRect/>
            </a:stretch>
          </p:blipFill>
          <p:spPr bwMode="auto">
            <a:xfrm>
              <a:off x="5156200" y="5183356"/>
              <a:ext cx="1333500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rc_mi" descr="http://2.bp.blogspot.com/-w6gRjTHcMjE/Uh-yFHqydBI/AAAAAAAAAc8/bI34QFO83Cc/s1600/Skype.jpg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800" y="5297656"/>
              <a:ext cx="2857500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rc_mi" descr="https://encrypted-tbn2.gstatic.com/images?q=tbn:ANd9GcR1NfGkWWVMxY0M5D7t5iDXKFVakYopO7WDqeVKl1c6hOlFxM4I"/>
            <p:cNvPicPr>
              <a:picLocks noChangeAspect="1" noChangeArrowheads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7" t="11861" r="1355" b="1118"/>
            <a:stretch>
              <a:fillRect/>
            </a:stretch>
          </p:blipFill>
          <p:spPr bwMode="auto">
            <a:xfrm>
              <a:off x="5273675" y="2554456"/>
              <a:ext cx="1514475" cy="13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5184510" y="624614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 smtClean="0"/>
              <a:t>10-2</a:t>
            </a:r>
            <a:r>
              <a:rPr lang="zh-TW" altLang="en-US" dirty="0"/>
              <a:t>　</a:t>
            </a:r>
            <a:r>
              <a:rPr lang="zh-TW" altLang="en-US" dirty="0" smtClean="0"/>
              <a:t>手機</a:t>
            </a:r>
            <a:r>
              <a:rPr lang="zh-TW" altLang="en-US" dirty="0"/>
              <a:t>通訊軟體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1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簡報樣式-20131211">
  <a:themeElements>
    <a:clrScheme name="自訂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30A0"/>
      </a:hlink>
      <a:folHlink>
        <a:srgbClr val="7030A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沉穩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計算機概論.投影片範本.potx" id="{388A6415-17F8-4AFF-8809-7931B429B839}" vid="{BDD08744-6387-4054-8AF6-1BE8EF8ADA0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簡報樣式-20131211</Template>
  <TotalTime>904</TotalTime>
  <Words>1079</Words>
  <Application>Microsoft Office PowerPoint</Application>
  <PresentationFormat>如螢幕大小 (4:3)</PresentationFormat>
  <Paragraphs>140</Paragraphs>
  <Slides>32</Slides>
  <Notes>22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簡報樣式-20131211</vt:lpstr>
      <vt:lpstr>PowerPoint 簡報</vt:lpstr>
      <vt:lpstr>壹、靈根孕育源流出</vt:lpstr>
      <vt:lpstr>PowerPoint 簡報</vt:lpstr>
      <vt:lpstr>PowerPoint 簡報</vt:lpstr>
      <vt:lpstr>PowerPoint 簡報</vt:lpstr>
      <vt:lpstr>貳、悟徹網路妙真理</vt:lpstr>
      <vt:lpstr>一、網路社群服務</vt:lpstr>
      <vt:lpstr>PowerPoint 簡報</vt:lpstr>
      <vt:lpstr>PowerPoint 簡報</vt:lpstr>
      <vt:lpstr>PowerPoint 簡報</vt:lpstr>
      <vt:lpstr>PowerPoint 簡報</vt:lpstr>
      <vt:lpstr>PowerPoint 簡報</vt:lpstr>
      <vt:lpstr>參、資訊山下定心猿</vt:lpstr>
      <vt:lpstr>一、網路霸凌</vt:lpstr>
      <vt:lpstr>PowerPoint 簡報</vt:lpstr>
      <vt:lpstr>PowerPoint 簡報</vt:lpstr>
      <vt:lpstr>肆、功成圓滿見真如</vt:lpstr>
      <vt:lpstr>問題情境：豬八戒的雙胞胎事件簿</vt:lpstr>
      <vt:lpstr>PowerPoint 簡報</vt:lpstr>
      <vt:lpstr>PowerPoint 簡報</vt:lpstr>
      <vt:lpstr>PowerPoint 簡報</vt:lpstr>
      <vt:lpstr>PowerPoint 簡報</vt:lpstr>
      <vt:lpstr>伍、西天取經傳正念</vt:lpstr>
      <vt:lpstr>延伸資料</vt:lpstr>
      <vt:lpstr>引用資料(1/4)</vt:lpstr>
      <vt:lpstr>引用資料(2/4)</vt:lpstr>
      <vt:lpstr>引用資料(3/4)</vt:lpstr>
      <vt:lpstr>引用資料(4/4)</vt:lpstr>
      <vt:lpstr>參考答案</vt:lpstr>
      <vt:lpstr>PowerPoint 簡報</vt:lpstr>
      <vt:lpstr>PowerPoint 簡報</vt:lpstr>
      <vt:lpstr>Q &amp;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</dc:creator>
  <cp:lastModifiedBy>mingchilee</cp:lastModifiedBy>
  <cp:revision>207</cp:revision>
  <dcterms:created xsi:type="dcterms:W3CDTF">2013-09-10T06:15:03Z</dcterms:created>
  <dcterms:modified xsi:type="dcterms:W3CDTF">2014-01-13T13:47:09Z</dcterms:modified>
</cp:coreProperties>
</file>