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68" r:id="rId5"/>
    <p:sldId id="266" r:id="rId6"/>
    <p:sldId id="267" r:id="rId7"/>
    <p:sldId id="264" r:id="rId8"/>
    <p:sldId id="262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A5C58-72A2-40AD-9D7E-EAA8542688C9}" type="datetimeFigureOut">
              <a:rPr lang="zh-TW" altLang="en-US" smtClean="0"/>
              <a:t>2017/3/13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C8179-EF98-4480-9CD0-AE9B513D5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69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164B63-D079-4100-838A-8DDE575DE533}" type="datetimeFigureOut">
              <a:rPr lang="zh-TW" altLang="en-US" smtClean="0"/>
              <a:t>2017/3/13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164B63-D079-4100-838A-8DDE575DE533}" type="datetimeFigureOut">
              <a:rPr lang="zh-TW" altLang="en-US" smtClean="0"/>
              <a:t>2017/3/13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2017/3/13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164B63-D079-4100-838A-8DDE575DE533}" type="datetimeFigureOut">
              <a:rPr lang="zh-TW" altLang="en-US" smtClean="0"/>
              <a:t>2017/3/13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164B63-D079-4100-838A-8DDE575DE533}" type="datetimeFigureOut">
              <a:rPr lang="zh-TW" altLang="en-US" smtClean="0"/>
              <a:t>2017/3/13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2017/3/13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2017/3/13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164B63-D079-4100-838A-8DDE575DE533}" type="datetimeFigureOut">
              <a:rPr lang="zh-TW" altLang="en-US" smtClean="0"/>
              <a:t>2017/3/13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164B63-D079-4100-838A-8DDE575DE533}" type="datetimeFigureOut">
              <a:rPr lang="zh-TW" altLang="en-US" smtClean="0"/>
              <a:t>2017/3/13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6477000" cy="1828800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 smtClean="0"/>
              <a:t>105</a:t>
            </a:r>
            <a:r>
              <a:rPr lang="zh-TW" altLang="en-US" sz="4800" dirty="0" smtClean="0"/>
              <a:t>學年</a:t>
            </a:r>
            <a:r>
              <a:rPr lang="zh-TW" altLang="en-US" sz="4800" dirty="0"/>
              <a:t>下</a:t>
            </a:r>
            <a:r>
              <a:rPr lang="zh-TW" altLang="en-US" sz="4800" dirty="0" smtClean="0"/>
              <a:t>學期第</a:t>
            </a:r>
            <a:r>
              <a:rPr lang="zh-TW" altLang="en-US" sz="4800" dirty="0"/>
              <a:t>一</a:t>
            </a:r>
            <a:r>
              <a:rPr lang="zh-TW" altLang="en-US" sz="4800" dirty="0" smtClean="0"/>
              <a:t>次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午餐供應委員會議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400800" cy="913656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/>
              <a:t>106.3.14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24251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會議討論事項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988840"/>
            <a:ext cx="8153400" cy="4107160"/>
          </a:xfrm>
        </p:spPr>
        <p:txBody>
          <a:bodyPr/>
          <a:lstStyle/>
          <a:p>
            <a:r>
              <a:rPr lang="en-US" altLang="zh-TW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2</a:t>
            </a:r>
            <a:r>
              <a:rPr lang="en-US" altLang="zh-TW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-3</a:t>
            </a:r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月</a:t>
            </a:r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午餐供餐檢討</a:t>
            </a:r>
            <a:endParaRPr lang="en-US" altLang="zh-TW" sz="3200" b="1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r>
              <a:rPr lang="zh-TW" altLang="en-US" sz="3200" b="1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家長監</a:t>
            </a:r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廚意見及回覆</a:t>
            </a:r>
            <a:endParaRPr lang="en-US" altLang="zh-TW" sz="3200" b="1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家長委員及各學年意見</a:t>
            </a:r>
            <a:endParaRPr lang="en-US" altLang="zh-TW" sz="3200" b="1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審核</a:t>
            </a:r>
            <a:r>
              <a:rPr lang="en-US" altLang="zh-TW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106</a:t>
            </a:r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年</a:t>
            </a:r>
            <a:r>
              <a:rPr lang="en-US" altLang="zh-TW" sz="3200" b="1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4</a:t>
            </a:r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月</a:t>
            </a:r>
            <a:r>
              <a:rPr lang="en-US" altLang="zh-TW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~106</a:t>
            </a:r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年</a:t>
            </a:r>
            <a:r>
              <a:rPr lang="en-US" altLang="zh-TW" sz="3200" b="1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5</a:t>
            </a:r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月菜單</a:t>
            </a:r>
            <a:endParaRPr lang="en-US" altLang="zh-TW" sz="3200" b="1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臨時動議</a:t>
            </a:r>
            <a:endParaRPr lang="en-US" altLang="zh-TW" sz="3200" b="1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b="1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272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chemeClr val="bg2">
                    <a:lumMod val="25000"/>
                  </a:schemeClr>
                </a:solidFill>
              </a:rPr>
              <a:t>2~3</a:t>
            </a:r>
            <a:r>
              <a:rPr lang="zh-TW" altLang="en-US" b="1" dirty="0" smtClean="0">
                <a:solidFill>
                  <a:schemeClr val="bg2">
                    <a:lumMod val="25000"/>
                  </a:schemeClr>
                </a:solidFill>
              </a:rPr>
              <a:t>月</a:t>
            </a:r>
            <a:r>
              <a:rPr lang="zh-TW" altLang="en-US" b="1" dirty="0">
                <a:solidFill>
                  <a:schemeClr val="bg2">
                    <a:lumMod val="25000"/>
                  </a:schemeClr>
                </a:solidFill>
              </a:rPr>
              <a:t>午餐供餐</a:t>
            </a:r>
            <a:r>
              <a:rPr lang="zh-TW" altLang="en-US" b="1" dirty="0" smtClean="0">
                <a:solidFill>
                  <a:schemeClr val="bg2">
                    <a:lumMod val="25000"/>
                  </a:schemeClr>
                </a:solidFill>
              </a:rPr>
              <a:t>檢討</a:t>
            </a:r>
            <a:endParaRPr lang="zh-TW" alt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教育局補助本學期</a:t>
            </a:r>
            <a:endParaRPr lang="en-US" altLang="zh-TW" sz="3600" b="1" dirty="0" smtClean="0">
              <a:solidFill>
                <a:srgbClr val="00206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 學生午餐一週供應</a:t>
            </a:r>
            <a:endParaRPr lang="en-US" altLang="zh-TW" sz="3600" b="1" dirty="0" smtClean="0">
              <a:solidFill>
                <a:srgbClr val="00206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一次有機米，直接</a:t>
            </a:r>
            <a:endParaRPr lang="en-US" altLang="zh-TW" sz="3600" b="1" dirty="0" smtClean="0">
              <a:solidFill>
                <a:srgbClr val="00206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列入午餐菜單。</a:t>
            </a:r>
            <a:endParaRPr lang="en-US" altLang="zh-TW" sz="3600" b="1" dirty="0">
              <a:solidFill>
                <a:srgbClr val="00206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廚房地板磁磚脫落已於</a:t>
            </a:r>
            <a:endParaRPr lang="en-US" altLang="zh-TW" sz="3600" b="1" dirty="0" smtClean="0">
              <a:solidFill>
                <a:srgbClr val="00206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 </a:t>
            </a:r>
            <a:r>
              <a:rPr lang="en-US" altLang="zh-TW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2/26</a:t>
            </a:r>
            <a:r>
              <a:rPr lang="zh-TW" altLang="en-US" sz="3600" b="1" dirty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修補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完成。</a:t>
            </a:r>
            <a:endParaRPr lang="en-US" altLang="zh-TW" sz="3600" b="1" dirty="0" smtClean="0">
              <a:solidFill>
                <a:srgbClr val="00206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靜電機底盤破損目前</a:t>
            </a:r>
            <a:endParaRPr lang="en-US" altLang="zh-TW" sz="3600" b="1" dirty="0" smtClean="0">
              <a:solidFill>
                <a:srgbClr val="00206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已經報修處理中</a:t>
            </a:r>
            <a:r>
              <a:rPr lang="zh-TW" altLang="en-US" sz="3600" b="1" dirty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。</a:t>
            </a:r>
            <a:endParaRPr lang="en-US" altLang="zh-TW" sz="3600" b="1" dirty="0" smtClean="0">
              <a:solidFill>
                <a:srgbClr val="00206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 </a:t>
            </a:r>
            <a:endParaRPr lang="en-US" altLang="zh-TW" sz="3600" b="1" dirty="0" smtClean="0">
              <a:solidFill>
                <a:srgbClr val="00206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b="1" dirty="0" smtClean="0">
              <a:solidFill>
                <a:srgbClr val="00206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endParaRPr lang="en-US" altLang="zh-TW" sz="3600" dirty="0"/>
          </a:p>
        </p:txBody>
      </p:sp>
      <p:pic>
        <p:nvPicPr>
          <p:cNvPr id="1026" name="Picture 2" descr="C:\Users\yuyin\Desktop\會議照片\IMAG42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84784"/>
            <a:ext cx="3203848" cy="435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8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bg2">
                    <a:lumMod val="25000"/>
                  </a:schemeClr>
                </a:solidFill>
              </a:rPr>
              <a:t>2~3</a:t>
            </a:r>
            <a:r>
              <a:rPr lang="zh-TW" altLang="en-US" b="1" dirty="0">
                <a:solidFill>
                  <a:schemeClr val="bg2">
                    <a:lumMod val="25000"/>
                  </a:schemeClr>
                </a:solidFill>
              </a:rPr>
              <a:t>月午餐供餐檢討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幼兒園大象班腸胃型感冒群聚，衛生局來校查核，抽檢廚房工作人員糞便檢體，檢驗正常。</a:t>
            </a:r>
            <a:endParaRPr lang="en-US" altLang="zh-TW" b="1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 </a:t>
            </a:r>
            <a:r>
              <a:rPr lang="en-US" altLang="zh-TW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(</a:t>
            </a:r>
            <a:r>
              <a:rPr lang="zh-TW" altLang="en-US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如有異常可能會影響到全校停餐</a:t>
            </a:r>
            <a:r>
              <a:rPr lang="en-US" altLang="zh-TW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)</a:t>
            </a:r>
            <a:endParaRPr lang="zh-TW" altLang="en-US" b="1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802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家長監廚意見</a:t>
            </a:r>
            <a:endParaRPr lang="zh-TW" altLang="en-US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21929526"/>
              </p:ext>
            </p:extLst>
          </p:nvPr>
        </p:nvGraphicFramePr>
        <p:xfrm>
          <a:off x="395537" y="1556792"/>
          <a:ext cx="8640959" cy="49707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96143"/>
                <a:gridCol w="3600400"/>
                <a:gridCol w="3744416"/>
              </a:tblGrid>
              <a:tr h="305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日期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監廚意見</a:t>
                      </a:r>
                      <a:endParaRPr lang="zh-TW" sz="20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廠商答覆</a:t>
                      </a:r>
                      <a:endParaRPr lang="zh-TW" sz="20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702478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106/02/20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雞腿直接泡熱水退冰，不知是否合乎規定？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可能現場作業人員答覆有誤，週一的肉品我們皆用適溫的水退冰。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6112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手套落地，撿起直接穿戴並工作，無更換。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已告知工作人員並改善。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126094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不知洗米人員是否可戴手套洗米煮食，全程徒手摸餐具並接觸米，直接放入烹煮。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洗米時戴手套若發現米中有異物則不易挑起</a:t>
                      </a:r>
                      <a:r>
                        <a:rPr lang="zh-TW" sz="2000" b="1" kern="100" dirty="0" smtClean="0">
                          <a:effectLst/>
                        </a:rPr>
                        <a:t>。工作人員</a:t>
                      </a:r>
                      <a:r>
                        <a:rPr lang="zh-TW" sz="2000" b="1" kern="100" dirty="0">
                          <a:effectLst/>
                        </a:rPr>
                        <a:t>皆在進廚房前有進行正確的洗手程序，手部也會進行酒精消毒。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4755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地板剝落尚未修補，積水無法清理。</a:t>
                      </a:r>
                      <a:endParaRPr lang="zh-TW" sz="20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已修補完成。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3056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</a:rPr>
                        <a:t>開封的油鹽沒有蓋蓋子，請改善。</a:t>
                      </a:r>
                      <a:endParaRPr lang="zh-TW" sz="20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已告知廚師並改善。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8712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effectLst/>
                        </a:rPr>
                        <a:t>106/02/22</a:t>
                      </a:r>
                      <a:endParaRPr lang="zh-TW" sz="20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烹調區有部份地磚脫落，是否計畫修補？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已修補完成。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 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37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家長監廚意見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17664856"/>
              </p:ext>
            </p:extLst>
          </p:nvPr>
        </p:nvGraphicFramePr>
        <p:xfrm>
          <a:off x="251519" y="1628800"/>
          <a:ext cx="8640960" cy="49685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28193"/>
                <a:gridCol w="4761785"/>
                <a:gridCol w="2150982"/>
              </a:tblGrid>
              <a:tr h="7097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106/02/22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感念營養師和廚房工作人員的辛勞，為全校教職員及師生的健康把關。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謝謝您們的讚美，我們會繼續努力並且繼續維持！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 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70979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廚房設計、動線、物品擺設、設備裝置良好，謝謝有這機會可以參觀。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64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effectLst/>
                        </a:rPr>
                        <a:t>106/03/08</a:t>
                      </a:r>
                      <a:endParaRPr lang="zh-TW" sz="20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很乾淨的環境，用心地處理食材，客製化精神，愉快的工作氣氛，孩子必定喜歡的餐點，非常感謝！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84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effectLst/>
                        </a:rPr>
                        <a:t>106/03/10</a:t>
                      </a:r>
                      <a:endParaRPr lang="zh-TW" sz="2000" b="1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</a:rPr>
                        <a:t>廚工真的很專業，確實掌握乾淨與清潔的環境，烹調菜色，色香味俱全。</a:t>
                      </a:r>
                      <a:r>
                        <a:rPr lang="en-US" sz="2000" b="1" kern="100" dirty="0">
                          <a:effectLst/>
                        </a:rPr>
                        <a:t/>
                      </a:r>
                      <a:br>
                        <a:rPr lang="en-US" sz="2000" b="1" kern="100" dirty="0">
                          <a:effectLst/>
                        </a:rPr>
                      </a:br>
                      <a:r>
                        <a:rPr lang="zh-TW" sz="2000" b="1" kern="100" dirty="0">
                          <a:effectLst/>
                        </a:rPr>
                        <a:t>今天的滷豆乾還有灑腰果粉，太特別了！光看就好吃！謝謝主廚大哥讓我試吃豆乾、咖哩，真好吃！</a:t>
                      </a:r>
                      <a:r>
                        <a:rPr lang="en-US" sz="2000" b="1" kern="100" dirty="0">
                          <a:effectLst/>
                        </a:rPr>
                        <a:t/>
                      </a:r>
                      <a:br>
                        <a:rPr lang="en-US" sz="2000" b="1" kern="100" dirty="0">
                          <a:effectLst/>
                        </a:rPr>
                      </a:br>
                      <a:r>
                        <a:rPr lang="zh-TW" sz="2000" b="1" kern="100" dirty="0">
                          <a:effectLst/>
                        </a:rPr>
                        <a:t>難怪小朋友都說營養午餐好好吃！謝謝幸福廚房的大哥大姐！</a:t>
                      </a:r>
                      <a:endParaRPr lang="zh-TW" sz="20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33475" y="2568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040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404664"/>
            <a:ext cx="8153400" cy="5691336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chemeClr val="tx2">
                    <a:lumMod val="75000"/>
                  </a:schemeClr>
                </a:solidFill>
              </a:rPr>
              <a:t>家長委員及各學年</a:t>
            </a:r>
            <a:r>
              <a:rPr lang="zh-TW" altLang="en-US" sz="4400" b="1" dirty="0" smtClean="0">
                <a:solidFill>
                  <a:schemeClr val="tx2">
                    <a:lumMod val="75000"/>
                  </a:schemeClr>
                </a:solidFill>
              </a:rPr>
              <a:t>意見</a:t>
            </a:r>
            <a:endParaRPr lang="en-US" altLang="zh-TW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59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tx2">
                    <a:lumMod val="75000"/>
                  </a:schemeClr>
                </a:solidFill>
              </a:rPr>
              <a:t>審核</a:t>
            </a:r>
            <a:r>
              <a:rPr lang="en-US" altLang="zh-TW" b="1" dirty="0" smtClean="0">
                <a:solidFill>
                  <a:schemeClr val="tx2">
                    <a:lumMod val="75000"/>
                  </a:schemeClr>
                </a:solidFill>
              </a:rPr>
              <a:t>106</a:t>
            </a:r>
            <a:r>
              <a:rPr lang="zh-TW" altLang="en-US" b="1" dirty="0" smtClean="0">
                <a:solidFill>
                  <a:schemeClr val="tx2">
                    <a:lumMod val="75000"/>
                  </a:schemeClr>
                </a:solidFill>
              </a:rPr>
              <a:t>年</a:t>
            </a:r>
            <a:r>
              <a:rPr lang="en-US" altLang="zh-TW" b="1" dirty="0" smtClean="0">
                <a:solidFill>
                  <a:schemeClr val="tx2">
                    <a:lumMod val="75000"/>
                  </a:schemeClr>
                </a:solidFill>
              </a:rPr>
              <a:t>4-5</a:t>
            </a:r>
            <a:r>
              <a:rPr lang="zh-TW" altLang="en-US" b="1" dirty="0" smtClean="0">
                <a:solidFill>
                  <a:schemeClr val="tx2">
                    <a:lumMod val="75000"/>
                  </a:schemeClr>
                </a:solidFill>
              </a:rPr>
              <a:t>月</a:t>
            </a:r>
            <a:r>
              <a:rPr lang="zh-TW" altLang="en-US" b="1" dirty="0" smtClean="0">
                <a:solidFill>
                  <a:schemeClr val="tx2">
                    <a:lumMod val="75000"/>
                  </a:schemeClr>
                </a:solidFill>
              </a:rPr>
              <a:t>菜單</a:t>
            </a:r>
            <a:endParaRPr lang="zh-TW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08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683</TotalTime>
  <Words>425</Words>
  <Application>Microsoft Office PowerPoint</Application>
  <PresentationFormat>如螢幕大小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中庸</vt:lpstr>
      <vt:lpstr>105學年下學期第一次 午餐供應委員會議</vt:lpstr>
      <vt:lpstr>會議討論事項</vt:lpstr>
      <vt:lpstr>2~3月午餐供餐檢討</vt:lpstr>
      <vt:lpstr>2~3月午餐供餐檢討</vt:lpstr>
      <vt:lpstr>家長監廚意見</vt:lpstr>
      <vt:lpstr>家長監廚意見</vt:lpstr>
      <vt:lpstr>PowerPoint 簡報</vt:lpstr>
      <vt:lpstr>審核106年4-5月菜單</vt:lpstr>
    </vt:vector>
  </TitlesOfParts>
  <Company>haps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102學年上學期第二次 午餐供應委員會議</dc:title>
  <dc:creator>陳雨音</dc:creator>
  <cp:lastModifiedBy>陳雨音</cp:lastModifiedBy>
  <cp:revision>60</cp:revision>
  <dcterms:created xsi:type="dcterms:W3CDTF">2013-12-16T05:18:28Z</dcterms:created>
  <dcterms:modified xsi:type="dcterms:W3CDTF">2017-03-13T07:19:41Z</dcterms:modified>
</cp:coreProperties>
</file>