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0"/>
  </p:notesMasterIdLst>
  <p:sldIdLst>
    <p:sldId id="256" r:id="rId2"/>
    <p:sldId id="257" r:id="rId3"/>
    <p:sldId id="258" r:id="rId4"/>
    <p:sldId id="268" r:id="rId5"/>
    <p:sldId id="266" r:id="rId6"/>
    <p:sldId id="267" r:id="rId7"/>
    <p:sldId id="264" r:id="rId8"/>
    <p:sldId id="262" r:id="rId9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6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3A5C58-72A2-40AD-9D7E-EAA8542688C9}" type="datetimeFigureOut">
              <a:rPr lang="zh-TW" altLang="en-US" smtClean="0"/>
              <a:t>2017/3/13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3C8179-EF98-4480-9CD0-AE9B513D5E9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3769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3F164B63-D079-4100-838A-8DDE575DE533}" type="datetimeFigureOut">
              <a:rPr lang="zh-TW" altLang="en-US" smtClean="0"/>
              <a:t>2017/3/13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2BED42F-9C71-43F5-AB8C-AD52ED89C70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B63-D079-4100-838A-8DDE575DE533}" type="datetimeFigureOut">
              <a:rPr lang="zh-TW" altLang="en-US" smtClean="0"/>
              <a:t>2017/3/13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ED42F-9C71-43F5-AB8C-AD52ED89C70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3F164B63-D079-4100-838A-8DDE575DE533}" type="datetimeFigureOut">
              <a:rPr lang="zh-TW" altLang="en-US" smtClean="0"/>
              <a:t>2017/3/13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矩形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C2BED42F-9C71-43F5-AB8C-AD52ED89C70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B63-D079-4100-838A-8DDE575DE533}" type="datetimeFigureOut">
              <a:rPr lang="zh-TW" altLang="en-US" smtClean="0"/>
              <a:t>2017/3/13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2BED42F-9C71-43F5-AB8C-AD52ED89C70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7" name="矩形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2" name="日期版面配置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B63-D079-4100-838A-8DDE575DE533}" type="datetimeFigureOut">
              <a:rPr lang="zh-TW" altLang="en-US" smtClean="0"/>
              <a:t>2017/3/13</a:t>
            </a:fld>
            <a:endParaRPr lang="zh-TW" altLang="en-US"/>
          </a:p>
        </p:txBody>
      </p:sp>
      <p:sp>
        <p:nvSpPr>
          <p:cNvPr id="13" name="投影片編號版面配置區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C2BED42F-9C71-43F5-AB8C-AD52ED89C70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4" name="頁尾版面配置區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8" name="日期版面配置區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F164B63-D079-4100-838A-8DDE575DE533}" type="datetimeFigureOut">
              <a:rPr lang="zh-TW" altLang="en-US" smtClean="0"/>
              <a:t>2017/3/13</a:t>
            </a:fld>
            <a:endParaRPr lang="zh-TW" altLang="en-US"/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C2BED42F-9C71-43F5-AB8C-AD52ED89C70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2" name="頁尾版面配置區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F164B63-D079-4100-838A-8DDE575DE533}" type="datetimeFigureOut">
              <a:rPr lang="zh-TW" altLang="en-US" smtClean="0"/>
              <a:t>2017/3/13</a:t>
            </a:fld>
            <a:endParaRPr lang="zh-TW" altLang="en-US"/>
          </a:p>
        </p:txBody>
      </p:sp>
      <p:sp>
        <p:nvSpPr>
          <p:cNvPr id="12" name="投影片編號版面配置區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C2BED42F-9C71-43F5-AB8C-AD52ED89C70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4" name="頁尾版面配置區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zh-TW" altLang="en-US"/>
          </a:p>
        </p:txBody>
      </p:sp>
      <p:sp>
        <p:nvSpPr>
          <p:cNvPr id="16" name="文字版面配置區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5" name="文字版面配置區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B63-D079-4100-838A-8DDE575DE533}" type="datetimeFigureOut">
              <a:rPr lang="zh-TW" altLang="en-US" smtClean="0"/>
              <a:t>2017/3/13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2BED42F-9C71-43F5-AB8C-AD52ED89C70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B63-D079-4100-838A-8DDE575DE533}" type="datetimeFigureOut">
              <a:rPr lang="zh-TW" altLang="en-US" smtClean="0"/>
              <a:t>2017/3/13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2BED42F-9C71-43F5-AB8C-AD52ED89C70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B63-D079-4100-838A-8DDE575DE533}" type="datetimeFigureOut">
              <a:rPr lang="zh-TW" altLang="en-US" smtClean="0"/>
              <a:t>2017/3/13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2BED42F-9C71-43F5-AB8C-AD52ED89C70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矩形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1" name="矩形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日期版面配置區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3F164B63-D079-4100-838A-8DDE575DE533}" type="datetimeFigureOut">
              <a:rPr lang="zh-TW" altLang="en-US" smtClean="0"/>
              <a:t>2017/3/13</a:t>
            </a:fld>
            <a:endParaRPr lang="zh-TW" altLang="en-US"/>
          </a:p>
        </p:txBody>
      </p:sp>
      <p:sp>
        <p:nvSpPr>
          <p:cNvPr id="13" name="投影片編號版面配置區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C2BED42F-9C71-43F5-AB8C-AD52ED89C70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4" name="頁尾版面配置區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F164B63-D079-4100-838A-8DDE575DE533}" type="datetimeFigureOut">
              <a:rPr lang="zh-TW" altLang="en-US" smtClean="0"/>
              <a:t>2017/3/13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矩形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2BED42F-9C71-43F5-AB8C-AD52ED89C70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331640" y="1196752"/>
            <a:ext cx="6477000" cy="1828800"/>
          </a:xfrm>
        </p:spPr>
        <p:txBody>
          <a:bodyPr>
            <a:normAutofit/>
          </a:bodyPr>
          <a:lstStyle/>
          <a:p>
            <a:pPr algn="ctr"/>
            <a:r>
              <a:rPr lang="en-US" altLang="zh-TW" sz="4800" dirty="0" smtClean="0"/>
              <a:t>105</a:t>
            </a:r>
            <a:r>
              <a:rPr lang="zh-TW" altLang="en-US" sz="4800" dirty="0" smtClean="0"/>
              <a:t>學年</a:t>
            </a:r>
            <a:r>
              <a:rPr lang="zh-TW" altLang="en-US" sz="4800" dirty="0"/>
              <a:t>下</a:t>
            </a:r>
            <a:r>
              <a:rPr lang="zh-TW" altLang="en-US" sz="4800" dirty="0" smtClean="0"/>
              <a:t>學期第</a:t>
            </a:r>
            <a:r>
              <a:rPr lang="zh-TW" altLang="en-US" sz="4800" dirty="0"/>
              <a:t>一</a:t>
            </a:r>
            <a:r>
              <a:rPr lang="zh-TW" altLang="en-US" sz="4800" dirty="0" smtClean="0"/>
              <a:t>次</a:t>
            </a:r>
            <a:r>
              <a:rPr lang="en-US" altLang="zh-TW" sz="4800" dirty="0" smtClean="0"/>
              <a:t/>
            </a:r>
            <a:br>
              <a:rPr lang="en-US" altLang="zh-TW" sz="4800" dirty="0" smtClean="0"/>
            </a:br>
            <a:r>
              <a:rPr lang="zh-TW" altLang="en-US" sz="4800" dirty="0" smtClean="0"/>
              <a:t>午餐供應委員會議</a:t>
            </a:r>
            <a:endParaRPr lang="zh-TW" altLang="en-US" sz="48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75656" y="4293096"/>
            <a:ext cx="6400800" cy="913656"/>
          </a:xfrm>
        </p:spPr>
        <p:txBody>
          <a:bodyPr>
            <a:normAutofit/>
          </a:bodyPr>
          <a:lstStyle/>
          <a:p>
            <a:pPr algn="ctr"/>
            <a:r>
              <a:rPr lang="en-US" altLang="zh-TW" dirty="0" smtClean="0"/>
              <a:t>106.3.14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2242511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/>
              <a:t>會議討論事項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612648" y="1988840"/>
            <a:ext cx="8153400" cy="4107160"/>
          </a:xfrm>
        </p:spPr>
        <p:txBody>
          <a:bodyPr/>
          <a:lstStyle/>
          <a:p>
            <a:r>
              <a:rPr lang="en-US" altLang="zh-TW" sz="3200" b="1" dirty="0" smtClean="0">
                <a:latin typeface="華康標楷體" panose="03000509000000000000" pitchFamily="65" charset="-120"/>
                <a:ea typeface="華康標楷體" panose="03000509000000000000" pitchFamily="65" charset="-120"/>
              </a:rPr>
              <a:t>2</a:t>
            </a:r>
            <a:r>
              <a:rPr lang="en-US" altLang="zh-TW" sz="3200" b="1" dirty="0" smtClean="0">
                <a:latin typeface="華康標楷體" panose="03000509000000000000" pitchFamily="65" charset="-120"/>
                <a:ea typeface="華康標楷體" panose="03000509000000000000" pitchFamily="65" charset="-120"/>
              </a:rPr>
              <a:t>-3</a:t>
            </a:r>
            <a:r>
              <a:rPr lang="zh-TW" altLang="en-US" sz="3200" b="1" dirty="0" smtClean="0">
                <a:latin typeface="華康標楷體" panose="03000509000000000000" pitchFamily="65" charset="-120"/>
                <a:ea typeface="華康標楷體" panose="03000509000000000000" pitchFamily="65" charset="-120"/>
              </a:rPr>
              <a:t>月</a:t>
            </a:r>
            <a:r>
              <a:rPr lang="zh-TW" altLang="en-US" sz="3200" b="1" dirty="0" smtClean="0">
                <a:latin typeface="華康標楷體" panose="03000509000000000000" pitchFamily="65" charset="-120"/>
                <a:ea typeface="華康標楷體" panose="03000509000000000000" pitchFamily="65" charset="-120"/>
              </a:rPr>
              <a:t>午餐供餐檢討</a:t>
            </a:r>
            <a:endParaRPr lang="en-US" altLang="zh-TW" sz="3200" b="1" dirty="0" smtClean="0">
              <a:latin typeface="華康標楷體" panose="03000509000000000000" pitchFamily="65" charset="-120"/>
              <a:ea typeface="華康標楷體" panose="03000509000000000000" pitchFamily="65" charset="-120"/>
            </a:endParaRPr>
          </a:p>
          <a:p>
            <a:r>
              <a:rPr lang="zh-TW" altLang="en-US" sz="3200" b="1" dirty="0">
                <a:latin typeface="華康標楷體" panose="03000509000000000000" pitchFamily="65" charset="-120"/>
                <a:ea typeface="華康標楷體" panose="03000509000000000000" pitchFamily="65" charset="-120"/>
              </a:rPr>
              <a:t>家長監</a:t>
            </a:r>
            <a:r>
              <a:rPr lang="zh-TW" altLang="en-US" sz="3200" b="1" dirty="0" smtClean="0">
                <a:latin typeface="華康標楷體" panose="03000509000000000000" pitchFamily="65" charset="-120"/>
                <a:ea typeface="華康標楷體" panose="03000509000000000000" pitchFamily="65" charset="-120"/>
              </a:rPr>
              <a:t>廚意見及回覆</a:t>
            </a:r>
            <a:endParaRPr lang="en-US" altLang="zh-TW" sz="3200" b="1" dirty="0" smtClean="0">
              <a:latin typeface="華康標楷體" panose="03000509000000000000" pitchFamily="65" charset="-120"/>
              <a:ea typeface="華康標楷體" panose="03000509000000000000" pitchFamily="65" charset="-120"/>
            </a:endParaRPr>
          </a:p>
          <a:p>
            <a:r>
              <a:rPr lang="zh-TW" altLang="en-US" sz="3200" b="1" dirty="0" smtClean="0">
                <a:latin typeface="華康標楷體" panose="03000509000000000000" pitchFamily="65" charset="-120"/>
                <a:ea typeface="華康標楷體" panose="03000509000000000000" pitchFamily="65" charset="-120"/>
              </a:rPr>
              <a:t>家長委員及各學年意見</a:t>
            </a:r>
            <a:endParaRPr lang="en-US" altLang="zh-TW" sz="3200" b="1" dirty="0" smtClean="0">
              <a:latin typeface="華康標楷體" panose="03000509000000000000" pitchFamily="65" charset="-120"/>
              <a:ea typeface="華康標楷體" panose="03000509000000000000" pitchFamily="65" charset="-120"/>
            </a:endParaRPr>
          </a:p>
          <a:p>
            <a:r>
              <a:rPr lang="zh-TW" altLang="en-US" sz="3200" b="1" dirty="0" smtClean="0">
                <a:latin typeface="華康標楷體" panose="03000509000000000000" pitchFamily="65" charset="-120"/>
                <a:ea typeface="華康標楷體" panose="03000509000000000000" pitchFamily="65" charset="-120"/>
              </a:rPr>
              <a:t>審核</a:t>
            </a:r>
            <a:r>
              <a:rPr lang="en-US" altLang="zh-TW" sz="3200" b="1" dirty="0" smtClean="0">
                <a:latin typeface="華康標楷體" panose="03000509000000000000" pitchFamily="65" charset="-120"/>
                <a:ea typeface="華康標楷體" panose="03000509000000000000" pitchFamily="65" charset="-120"/>
              </a:rPr>
              <a:t>106</a:t>
            </a:r>
            <a:r>
              <a:rPr lang="zh-TW" altLang="en-US" sz="3200" b="1" dirty="0" smtClean="0">
                <a:latin typeface="華康標楷體" panose="03000509000000000000" pitchFamily="65" charset="-120"/>
                <a:ea typeface="華康標楷體" panose="03000509000000000000" pitchFamily="65" charset="-120"/>
              </a:rPr>
              <a:t>年</a:t>
            </a:r>
            <a:r>
              <a:rPr lang="en-US" altLang="zh-TW" sz="3200" b="1" dirty="0">
                <a:latin typeface="華康標楷體" panose="03000509000000000000" pitchFamily="65" charset="-120"/>
                <a:ea typeface="華康標楷體" panose="03000509000000000000" pitchFamily="65" charset="-120"/>
              </a:rPr>
              <a:t>4</a:t>
            </a:r>
            <a:r>
              <a:rPr lang="zh-TW" altLang="en-US" sz="3200" b="1" dirty="0" smtClean="0">
                <a:latin typeface="華康標楷體" panose="03000509000000000000" pitchFamily="65" charset="-120"/>
                <a:ea typeface="華康標楷體" panose="03000509000000000000" pitchFamily="65" charset="-120"/>
              </a:rPr>
              <a:t>月</a:t>
            </a:r>
            <a:r>
              <a:rPr lang="en-US" altLang="zh-TW" sz="3200" b="1" dirty="0" smtClean="0">
                <a:latin typeface="華康標楷體" panose="03000509000000000000" pitchFamily="65" charset="-120"/>
                <a:ea typeface="華康標楷體" panose="03000509000000000000" pitchFamily="65" charset="-120"/>
              </a:rPr>
              <a:t>~106</a:t>
            </a:r>
            <a:r>
              <a:rPr lang="zh-TW" altLang="en-US" sz="3200" b="1" dirty="0" smtClean="0">
                <a:latin typeface="華康標楷體" panose="03000509000000000000" pitchFamily="65" charset="-120"/>
                <a:ea typeface="華康標楷體" panose="03000509000000000000" pitchFamily="65" charset="-120"/>
              </a:rPr>
              <a:t>年</a:t>
            </a:r>
            <a:r>
              <a:rPr lang="en-US" altLang="zh-TW" sz="3200" b="1" dirty="0">
                <a:latin typeface="華康標楷體" panose="03000509000000000000" pitchFamily="65" charset="-120"/>
                <a:ea typeface="華康標楷體" panose="03000509000000000000" pitchFamily="65" charset="-120"/>
              </a:rPr>
              <a:t>5</a:t>
            </a:r>
            <a:r>
              <a:rPr lang="zh-TW" altLang="en-US" sz="3200" b="1" dirty="0" smtClean="0">
                <a:latin typeface="華康標楷體" panose="03000509000000000000" pitchFamily="65" charset="-120"/>
                <a:ea typeface="華康標楷體" panose="03000509000000000000" pitchFamily="65" charset="-120"/>
              </a:rPr>
              <a:t>月菜單</a:t>
            </a:r>
            <a:endParaRPr lang="en-US" altLang="zh-TW" sz="3200" b="1" dirty="0" smtClean="0">
              <a:latin typeface="華康標楷體" panose="03000509000000000000" pitchFamily="65" charset="-120"/>
              <a:ea typeface="華康標楷體" panose="03000509000000000000" pitchFamily="65" charset="-120"/>
            </a:endParaRPr>
          </a:p>
          <a:p>
            <a:r>
              <a:rPr lang="zh-TW" altLang="en-US" sz="3200" b="1" dirty="0" smtClean="0">
                <a:latin typeface="華康標楷體" panose="03000509000000000000" pitchFamily="65" charset="-120"/>
                <a:ea typeface="華康標楷體" panose="03000509000000000000" pitchFamily="65" charset="-120"/>
              </a:rPr>
              <a:t>臨時動議</a:t>
            </a:r>
            <a:endParaRPr lang="en-US" altLang="zh-TW" sz="3200" b="1" dirty="0" smtClean="0">
              <a:latin typeface="華康標楷體" panose="03000509000000000000" pitchFamily="65" charset="-120"/>
              <a:ea typeface="華康標楷體" panose="03000509000000000000" pitchFamily="65" charset="-120"/>
            </a:endParaRPr>
          </a:p>
          <a:p>
            <a:pPr marL="0" indent="0">
              <a:buNone/>
            </a:pPr>
            <a:endParaRPr lang="en-US" altLang="zh-TW" sz="3200" b="1" dirty="0" smtClean="0">
              <a:latin typeface="華康標楷體" panose="03000509000000000000" pitchFamily="65" charset="-120"/>
              <a:ea typeface="華康標楷體" panose="03000509000000000000" pitchFamily="65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127262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b="1" dirty="0" smtClean="0">
                <a:solidFill>
                  <a:schemeClr val="bg2">
                    <a:lumMod val="25000"/>
                  </a:schemeClr>
                </a:solidFill>
              </a:rPr>
              <a:t>2~3</a:t>
            </a:r>
            <a:r>
              <a:rPr lang="zh-TW" altLang="en-US" b="1" dirty="0" smtClean="0">
                <a:solidFill>
                  <a:schemeClr val="bg2">
                    <a:lumMod val="25000"/>
                  </a:schemeClr>
                </a:solidFill>
              </a:rPr>
              <a:t>月</a:t>
            </a:r>
            <a:r>
              <a:rPr lang="zh-TW" altLang="en-US" b="1" dirty="0">
                <a:solidFill>
                  <a:schemeClr val="bg2">
                    <a:lumMod val="25000"/>
                  </a:schemeClr>
                </a:solidFill>
              </a:rPr>
              <a:t>午餐供餐</a:t>
            </a:r>
            <a:r>
              <a:rPr lang="zh-TW" altLang="en-US" b="1" dirty="0" smtClean="0">
                <a:solidFill>
                  <a:schemeClr val="bg2">
                    <a:lumMod val="25000"/>
                  </a:schemeClr>
                </a:solidFill>
              </a:rPr>
              <a:t>檢討</a:t>
            </a:r>
            <a:endParaRPr lang="zh-TW" altLang="en-US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539552" y="1844824"/>
            <a:ext cx="8153400" cy="4495800"/>
          </a:xfrm>
        </p:spPr>
        <p:txBody>
          <a:bodyPr>
            <a:normAutofit fontScale="92500" lnSpcReduction="20000"/>
          </a:bodyPr>
          <a:lstStyle/>
          <a:p>
            <a:r>
              <a:rPr lang="zh-TW" altLang="en-US" sz="3600" b="1" dirty="0" smtClean="0">
                <a:solidFill>
                  <a:srgbClr val="002060"/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教育局補助本學期</a:t>
            </a:r>
            <a:endParaRPr lang="en-US" altLang="zh-TW" sz="3600" b="1" dirty="0" smtClean="0">
              <a:solidFill>
                <a:srgbClr val="002060"/>
              </a:solidFill>
              <a:latin typeface="華康標楷體" panose="03000509000000000000" pitchFamily="65" charset="-120"/>
              <a:ea typeface="華康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600" b="1" dirty="0" smtClean="0">
                <a:solidFill>
                  <a:srgbClr val="002060"/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  學生午餐一週供應</a:t>
            </a:r>
            <a:endParaRPr lang="en-US" altLang="zh-TW" sz="3600" b="1" dirty="0" smtClean="0">
              <a:solidFill>
                <a:srgbClr val="002060"/>
              </a:solidFill>
              <a:latin typeface="華康標楷體" panose="03000509000000000000" pitchFamily="65" charset="-120"/>
              <a:ea typeface="華康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600" b="1" dirty="0">
                <a:solidFill>
                  <a:srgbClr val="002060"/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 </a:t>
            </a:r>
            <a:r>
              <a:rPr lang="zh-TW" altLang="en-US" sz="3600" b="1" dirty="0" smtClean="0">
                <a:solidFill>
                  <a:srgbClr val="002060"/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 一次有機米，直接</a:t>
            </a:r>
            <a:endParaRPr lang="en-US" altLang="zh-TW" sz="3600" b="1" dirty="0" smtClean="0">
              <a:solidFill>
                <a:srgbClr val="002060"/>
              </a:solidFill>
              <a:latin typeface="華康標楷體" panose="03000509000000000000" pitchFamily="65" charset="-120"/>
              <a:ea typeface="華康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600" b="1" dirty="0">
                <a:solidFill>
                  <a:srgbClr val="002060"/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 </a:t>
            </a:r>
            <a:r>
              <a:rPr lang="zh-TW" altLang="en-US" sz="3600" b="1" dirty="0" smtClean="0">
                <a:solidFill>
                  <a:srgbClr val="002060"/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 列入午餐菜單。</a:t>
            </a:r>
            <a:endParaRPr lang="en-US" altLang="zh-TW" sz="3600" b="1" dirty="0">
              <a:solidFill>
                <a:srgbClr val="002060"/>
              </a:solidFill>
              <a:latin typeface="華康標楷體" panose="03000509000000000000" pitchFamily="65" charset="-120"/>
              <a:ea typeface="華康標楷體" panose="03000509000000000000" pitchFamily="65" charset="-120"/>
            </a:endParaRPr>
          </a:p>
          <a:p>
            <a:r>
              <a:rPr lang="zh-TW" altLang="en-US" sz="3600" b="1" dirty="0" smtClean="0">
                <a:solidFill>
                  <a:srgbClr val="002060"/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廚房地板磁磚脫落已於</a:t>
            </a:r>
            <a:endParaRPr lang="en-US" altLang="zh-TW" sz="3600" b="1" dirty="0" smtClean="0">
              <a:solidFill>
                <a:srgbClr val="002060"/>
              </a:solidFill>
              <a:latin typeface="華康標楷體" panose="03000509000000000000" pitchFamily="65" charset="-120"/>
              <a:ea typeface="華康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600" b="1" dirty="0" smtClean="0">
                <a:solidFill>
                  <a:srgbClr val="002060"/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  </a:t>
            </a:r>
            <a:r>
              <a:rPr lang="en-US" altLang="zh-TW" sz="3600" b="1" dirty="0" smtClean="0">
                <a:solidFill>
                  <a:srgbClr val="002060"/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2/26</a:t>
            </a:r>
            <a:r>
              <a:rPr lang="zh-TW" altLang="en-US" sz="3600" b="1" dirty="0">
                <a:solidFill>
                  <a:srgbClr val="002060"/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修補</a:t>
            </a:r>
            <a:r>
              <a:rPr lang="zh-TW" altLang="en-US" sz="3600" b="1" dirty="0" smtClean="0">
                <a:solidFill>
                  <a:srgbClr val="002060"/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完成。</a:t>
            </a:r>
            <a:endParaRPr lang="en-US" altLang="zh-TW" sz="3600" b="1" dirty="0" smtClean="0">
              <a:solidFill>
                <a:srgbClr val="002060"/>
              </a:solidFill>
              <a:latin typeface="華康標楷體" panose="03000509000000000000" pitchFamily="65" charset="-120"/>
              <a:ea typeface="華康標楷體" panose="03000509000000000000" pitchFamily="65" charset="-120"/>
            </a:endParaRPr>
          </a:p>
          <a:p>
            <a:r>
              <a:rPr lang="zh-TW" altLang="en-US" sz="3600" b="1" dirty="0" smtClean="0">
                <a:solidFill>
                  <a:srgbClr val="002060"/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靜電機底盤破損目前</a:t>
            </a:r>
            <a:endParaRPr lang="en-US" altLang="zh-TW" sz="3600" b="1" dirty="0" smtClean="0">
              <a:solidFill>
                <a:srgbClr val="002060"/>
              </a:solidFill>
              <a:latin typeface="華康標楷體" panose="03000509000000000000" pitchFamily="65" charset="-120"/>
              <a:ea typeface="華康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600" b="1" dirty="0">
                <a:solidFill>
                  <a:srgbClr val="002060"/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 </a:t>
            </a:r>
            <a:r>
              <a:rPr lang="zh-TW" altLang="en-US" sz="3600" b="1" dirty="0" smtClean="0">
                <a:solidFill>
                  <a:srgbClr val="002060"/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已經報修處理中</a:t>
            </a:r>
            <a:r>
              <a:rPr lang="zh-TW" altLang="en-US" sz="3600" b="1" dirty="0">
                <a:solidFill>
                  <a:srgbClr val="002060"/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。</a:t>
            </a:r>
            <a:endParaRPr lang="en-US" altLang="zh-TW" sz="3600" b="1" dirty="0" smtClean="0">
              <a:solidFill>
                <a:srgbClr val="002060"/>
              </a:solidFill>
              <a:latin typeface="華康標楷體" panose="03000509000000000000" pitchFamily="65" charset="-120"/>
              <a:ea typeface="華康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600" b="1" dirty="0">
                <a:solidFill>
                  <a:srgbClr val="002060"/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 </a:t>
            </a:r>
            <a:r>
              <a:rPr lang="zh-TW" altLang="en-US" sz="3600" b="1" dirty="0" smtClean="0">
                <a:solidFill>
                  <a:srgbClr val="002060"/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  </a:t>
            </a:r>
            <a:endParaRPr lang="en-US" altLang="zh-TW" sz="3600" b="1" dirty="0" smtClean="0">
              <a:solidFill>
                <a:srgbClr val="002060"/>
              </a:solidFill>
              <a:latin typeface="華康標楷體" panose="03000509000000000000" pitchFamily="65" charset="-120"/>
              <a:ea typeface="華康標楷體" panose="03000509000000000000" pitchFamily="65" charset="-120"/>
            </a:endParaRPr>
          </a:p>
          <a:p>
            <a:pPr marL="0" indent="0">
              <a:buNone/>
            </a:pPr>
            <a:endParaRPr lang="en-US" altLang="zh-TW" sz="3600" b="1" dirty="0" smtClean="0">
              <a:solidFill>
                <a:srgbClr val="002060"/>
              </a:solidFill>
              <a:latin typeface="華康標楷體" panose="03000509000000000000" pitchFamily="65" charset="-120"/>
              <a:ea typeface="華康標楷體" panose="03000509000000000000" pitchFamily="65" charset="-120"/>
            </a:endParaRPr>
          </a:p>
          <a:p>
            <a:endParaRPr lang="en-US" altLang="zh-TW" sz="3600" dirty="0"/>
          </a:p>
        </p:txBody>
      </p:sp>
      <p:pic>
        <p:nvPicPr>
          <p:cNvPr id="1026" name="Picture 2" descr="C:\Users\yuyin\Desktop\會議照片\IMAG429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1484784"/>
            <a:ext cx="3203848" cy="4354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4834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solidFill>
                  <a:schemeClr val="bg2">
                    <a:lumMod val="25000"/>
                  </a:schemeClr>
                </a:solidFill>
              </a:rPr>
              <a:t>2~3</a:t>
            </a:r>
            <a:r>
              <a:rPr lang="zh-TW" altLang="en-US" b="1" dirty="0">
                <a:solidFill>
                  <a:schemeClr val="bg2">
                    <a:lumMod val="25000"/>
                  </a:schemeClr>
                </a:solidFill>
              </a:rPr>
              <a:t>月午餐供餐檢討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b="1" dirty="0" smtClean="0">
                <a:latin typeface="華康標楷體" panose="03000509000000000000" pitchFamily="65" charset="-120"/>
                <a:ea typeface="華康標楷體" panose="03000509000000000000" pitchFamily="65" charset="-120"/>
              </a:rPr>
              <a:t>幼兒園大象班腸胃型感冒群聚，衛生局來校查核，抽檢廚房工作人員糞便檢體，檢驗正常。</a:t>
            </a:r>
            <a:endParaRPr lang="en-US" altLang="zh-TW" b="1" dirty="0" smtClean="0">
              <a:latin typeface="華康標楷體" panose="03000509000000000000" pitchFamily="65" charset="-120"/>
              <a:ea typeface="華康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b="1" dirty="0" smtClean="0">
                <a:latin typeface="華康標楷體" panose="03000509000000000000" pitchFamily="65" charset="-120"/>
                <a:ea typeface="華康標楷體" panose="03000509000000000000" pitchFamily="65" charset="-120"/>
              </a:rPr>
              <a:t> </a:t>
            </a:r>
            <a:r>
              <a:rPr lang="en-US" altLang="zh-TW" b="1" dirty="0" smtClean="0">
                <a:latin typeface="華康標楷體" panose="03000509000000000000" pitchFamily="65" charset="-120"/>
                <a:ea typeface="華康標楷體" panose="03000509000000000000" pitchFamily="65" charset="-120"/>
              </a:rPr>
              <a:t>(</a:t>
            </a:r>
            <a:r>
              <a:rPr lang="zh-TW" altLang="en-US" b="1" dirty="0" smtClean="0">
                <a:latin typeface="華康標楷體" panose="03000509000000000000" pitchFamily="65" charset="-120"/>
                <a:ea typeface="華康標楷體" panose="03000509000000000000" pitchFamily="65" charset="-120"/>
              </a:rPr>
              <a:t>如有異常可能會影響到全校停餐</a:t>
            </a:r>
            <a:r>
              <a:rPr lang="en-US" altLang="zh-TW" b="1" dirty="0" smtClean="0">
                <a:latin typeface="華康標楷體" panose="03000509000000000000" pitchFamily="65" charset="-120"/>
                <a:ea typeface="華康標楷體" panose="03000509000000000000" pitchFamily="65" charset="-120"/>
              </a:rPr>
              <a:t>)</a:t>
            </a:r>
            <a:endParaRPr lang="zh-TW" altLang="en-US" b="1" dirty="0">
              <a:latin typeface="華康標楷體" panose="03000509000000000000" pitchFamily="65" charset="-120"/>
              <a:ea typeface="華康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380252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/>
              <a:t>家長監廚意見</a:t>
            </a:r>
            <a:endParaRPr lang="zh-TW" altLang="en-US" b="1" dirty="0"/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321929526"/>
              </p:ext>
            </p:extLst>
          </p:nvPr>
        </p:nvGraphicFramePr>
        <p:xfrm>
          <a:off x="395537" y="1556792"/>
          <a:ext cx="8640959" cy="497078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296143"/>
                <a:gridCol w="3600400"/>
                <a:gridCol w="3744416"/>
              </a:tblGrid>
              <a:tr h="3056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b="1" kern="100" dirty="0">
                          <a:effectLst/>
                        </a:rPr>
                        <a:t>日期</a:t>
                      </a:r>
                      <a:endParaRPr lang="zh-TW" sz="2000" b="1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b="1" kern="100">
                          <a:effectLst/>
                        </a:rPr>
                        <a:t>監廚意見</a:t>
                      </a:r>
                      <a:endParaRPr lang="zh-TW" sz="2000" b="1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b="1" kern="100">
                          <a:effectLst/>
                        </a:rPr>
                        <a:t>廠商答覆</a:t>
                      </a:r>
                      <a:endParaRPr lang="zh-TW" sz="2000" b="1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/>
                </a:tc>
              </a:tr>
              <a:tr h="702478"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effectLst/>
                        </a:rPr>
                        <a:t>106/02/20</a:t>
                      </a:r>
                      <a:endParaRPr lang="zh-TW" sz="2000" b="1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2000" b="1" kern="100" dirty="0">
                          <a:effectLst/>
                        </a:rPr>
                        <a:t>雞腿直接泡熱水退冰，不知是否合乎規定？</a:t>
                      </a:r>
                      <a:endParaRPr lang="zh-TW" sz="2000" b="1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2000" b="1" kern="100" dirty="0">
                          <a:effectLst/>
                        </a:rPr>
                        <a:t>可能現場作業人員答覆有誤，週一的肉品我們皆用適溫的水退冰。</a:t>
                      </a:r>
                      <a:endParaRPr lang="zh-TW" sz="2000" b="1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/>
                </a:tc>
              </a:tr>
              <a:tr h="61126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2000" b="1" kern="100" dirty="0">
                          <a:effectLst/>
                        </a:rPr>
                        <a:t>手套落地，撿起直接穿戴並工作，無更換。</a:t>
                      </a:r>
                      <a:endParaRPr lang="zh-TW" sz="2000" b="1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2000" b="1" kern="100" dirty="0">
                          <a:effectLst/>
                        </a:rPr>
                        <a:t>已告知工作人員並改善。</a:t>
                      </a:r>
                      <a:endParaRPr lang="zh-TW" sz="2000" b="1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/>
                </a:tc>
              </a:tr>
              <a:tr h="126094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2000" b="1" kern="100" dirty="0">
                          <a:effectLst/>
                        </a:rPr>
                        <a:t>不知洗米人員是否可戴手套洗米煮食，全程徒手摸餐具並接觸米，直接放入烹煮。</a:t>
                      </a:r>
                      <a:endParaRPr lang="zh-TW" sz="2000" b="1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2000" b="1" kern="100" dirty="0">
                          <a:effectLst/>
                        </a:rPr>
                        <a:t>洗米時戴手套若發現米中有異物則不易挑起</a:t>
                      </a:r>
                      <a:r>
                        <a:rPr lang="zh-TW" sz="2000" b="1" kern="100" dirty="0" smtClean="0">
                          <a:effectLst/>
                        </a:rPr>
                        <a:t>。工作人員</a:t>
                      </a:r>
                      <a:r>
                        <a:rPr lang="zh-TW" sz="2000" b="1" kern="100" dirty="0">
                          <a:effectLst/>
                        </a:rPr>
                        <a:t>皆在進廚房前有進行正確的洗手程序，手部也會進行酒精消毒。</a:t>
                      </a:r>
                      <a:endParaRPr lang="zh-TW" sz="2000" b="1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/>
                </a:tc>
              </a:tr>
              <a:tr h="47550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2000" b="1" kern="100">
                          <a:effectLst/>
                        </a:rPr>
                        <a:t>地板剝落尚未修補，積水無法清理。</a:t>
                      </a:r>
                      <a:endParaRPr lang="zh-TW" sz="2000" b="1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2000" b="1" kern="100" dirty="0">
                          <a:effectLst/>
                        </a:rPr>
                        <a:t>已修補完成。</a:t>
                      </a:r>
                      <a:endParaRPr lang="zh-TW" sz="2000" b="1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/>
                </a:tc>
              </a:tr>
              <a:tr h="30563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2000" b="1" kern="100">
                          <a:effectLst/>
                        </a:rPr>
                        <a:t>開封的油鹽沒有蓋蓋子，請改善。</a:t>
                      </a:r>
                      <a:endParaRPr lang="zh-TW" sz="2000" b="1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2000" b="1" kern="100" dirty="0">
                          <a:effectLst/>
                        </a:rPr>
                        <a:t>已告知廚師並改善。</a:t>
                      </a:r>
                      <a:endParaRPr lang="zh-TW" sz="2000" b="1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/>
                </a:tc>
              </a:tr>
              <a:tr h="8712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100">
                          <a:effectLst/>
                        </a:rPr>
                        <a:t>106/02/22</a:t>
                      </a:r>
                      <a:endParaRPr lang="zh-TW" sz="2000" b="1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2000" b="1" kern="100" dirty="0">
                          <a:effectLst/>
                        </a:rPr>
                        <a:t>烹調區有部份地磚脫落，是否計畫修補？</a:t>
                      </a:r>
                      <a:endParaRPr lang="zh-TW" sz="2000" b="1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2000" b="1" kern="100" dirty="0">
                          <a:effectLst/>
                        </a:rPr>
                        <a:t>已修補完成。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effectLst/>
                        </a:rPr>
                        <a:t> </a:t>
                      </a:r>
                      <a:endParaRPr lang="zh-TW" sz="2000" b="1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63708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/>
              <a:t>家長監廚意見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817664856"/>
              </p:ext>
            </p:extLst>
          </p:nvPr>
        </p:nvGraphicFramePr>
        <p:xfrm>
          <a:off x="251519" y="1628800"/>
          <a:ext cx="8640960" cy="496855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728193"/>
                <a:gridCol w="4761785"/>
                <a:gridCol w="2150982"/>
              </a:tblGrid>
              <a:tr h="709793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effectLst/>
                        </a:rPr>
                        <a:t>106/02/22</a:t>
                      </a:r>
                      <a:endParaRPr lang="zh-TW" sz="2000" b="1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2000" b="1" kern="100" dirty="0">
                          <a:effectLst/>
                        </a:rPr>
                        <a:t>感念營養師和廚房工作人員的辛勞，為全校教職員及師生的健康把關。</a:t>
                      </a:r>
                      <a:endParaRPr lang="zh-TW" sz="2000" b="1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2000" b="1" kern="100" dirty="0">
                          <a:effectLst/>
                        </a:rPr>
                        <a:t>謝謝您們的讚美，我們會繼續努力並且繼續維持！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effectLst/>
                        </a:rPr>
                        <a:t> </a:t>
                      </a:r>
                      <a:endParaRPr lang="zh-TW" sz="2000" b="1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/>
                </a:tc>
              </a:tr>
              <a:tr h="70979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2000" b="1" kern="100" dirty="0">
                          <a:effectLst/>
                        </a:rPr>
                        <a:t>廚房設計、動線、物品擺設、設備裝置良好，謝謝有這機會可以參觀。</a:t>
                      </a:r>
                      <a:endParaRPr lang="zh-TW" sz="2000" b="1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10646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100">
                          <a:effectLst/>
                        </a:rPr>
                        <a:t>106/03/08</a:t>
                      </a:r>
                      <a:endParaRPr lang="zh-TW" sz="2000" b="1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2000" b="1" kern="100" dirty="0">
                          <a:effectLst/>
                        </a:rPr>
                        <a:t>很乾淨的環境，用心地處理食材，客製化精神，愉快的工作氣氛，孩子必定喜歡的餐點，非常感謝！</a:t>
                      </a:r>
                      <a:endParaRPr lang="zh-TW" sz="2000" b="1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4842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100">
                          <a:effectLst/>
                        </a:rPr>
                        <a:t>106/03/10</a:t>
                      </a:r>
                      <a:endParaRPr lang="zh-TW" sz="2000" b="1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2000" b="1" kern="100" dirty="0">
                          <a:effectLst/>
                        </a:rPr>
                        <a:t>廚工真的很專業，確實掌握乾淨與清潔的環境，烹調菜色，色香味俱全。</a:t>
                      </a:r>
                      <a:r>
                        <a:rPr lang="en-US" sz="2000" b="1" kern="100" dirty="0">
                          <a:effectLst/>
                        </a:rPr>
                        <a:t/>
                      </a:r>
                      <a:br>
                        <a:rPr lang="en-US" sz="2000" b="1" kern="100" dirty="0">
                          <a:effectLst/>
                        </a:rPr>
                      </a:br>
                      <a:r>
                        <a:rPr lang="zh-TW" sz="2000" b="1" kern="100" dirty="0">
                          <a:effectLst/>
                        </a:rPr>
                        <a:t>今天的滷豆乾還有灑腰果粉，太特別了！光看就好吃！謝謝主廚大哥讓我試吃豆乾、咖哩，真好吃！</a:t>
                      </a:r>
                      <a:r>
                        <a:rPr lang="en-US" sz="2000" b="1" kern="100" dirty="0">
                          <a:effectLst/>
                        </a:rPr>
                        <a:t/>
                      </a:r>
                      <a:br>
                        <a:rPr lang="en-US" sz="2000" b="1" kern="100" dirty="0">
                          <a:effectLst/>
                        </a:rPr>
                      </a:br>
                      <a:r>
                        <a:rPr lang="zh-TW" sz="2000" b="1" kern="100" dirty="0">
                          <a:effectLst/>
                        </a:rPr>
                        <a:t>難怪小朋友都說營養午餐好好吃！謝謝幸福廚房的大哥大姐！</a:t>
                      </a:r>
                      <a:endParaRPr lang="zh-TW" sz="2000" b="1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133475" y="25685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90405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612648" y="404664"/>
            <a:ext cx="8153400" cy="5691336"/>
          </a:xfrm>
        </p:spPr>
        <p:txBody>
          <a:bodyPr>
            <a:normAutofit/>
          </a:bodyPr>
          <a:lstStyle/>
          <a:p>
            <a:r>
              <a:rPr lang="zh-TW" altLang="en-US" sz="4400" b="1" dirty="0">
                <a:solidFill>
                  <a:schemeClr val="tx2">
                    <a:lumMod val="75000"/>
                  </a:schemeClr>
                </a:solidFill>
              </a:rPr>
              <a:t>家長委員及各學年</a:t>
            </a:r>
            <a:r>
              <a:rPr lang="zh-TW" altLang="en-US" sz="4400" b="1" dirty="0" smtClean="0">
                <a:solidFill>
                  <a:schemeClr val="tx2">
                    <a:lumMod val="75000"/>
                  </a:schemeClr>
                </a:solidFill>
              </a:rPr>
              <a:t>意見</a:t>
            </a:r>
            <a:endParaRPr lang="en-US" altLang="zh-TW" sz="44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7592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>
                <a:solidFill>
                  <a:schemeClr val="tx2">
                    <a:lumMod val="75000"/>
                  </a:schemeClr>
                </a:solidFill>
              </a:rPr>
              <a:t>審核</a:t>
            </a:r>
            <a:r>
              <a:rPr lang="en-US" altLang="zh-TW" b="1" dirty="0" smtClean="0">
                <a:solidFill>
                  <a:schemeClr val="tx2">
                    <a:lumMod val="75000"/>
                  </a:schemeClr>
                </a:solidFill>
              </a:rPr>
              <a:t>106</a:t>
            </a:r>
            <a:r>
              <a:rPr lang="zh-TW" altLang="en-US" b="1" dirty="0" smtClean="0">
                <a:solidFill>
                  <a:schemeClr val="tx2">
                    <a:lumMod val="75000"/>
                  </a:schemeClr>
                </a:solidFill>
              </a:rPr>
              <a:t>年</a:t>
            </a:r>
            <a:r>
              <a:rPr lang="en-US" altLang="zh-TW" b="1" dirty="0" smtClean="0">
                <a:solidFill>
                  <a:schemeClr val="tx2">
                    <a:lumMod val="75000"/>
                  </a:schemeClr>
                </a:solidFill>
              </a:rPr>
              <a:t>4-5</a:t>
            </a:r>
            <a:r>
              <a:rPr lang="zh-TW" altLang="en-US" b="1" dirty="0" smtClean="0">
                <a:solidFill>
                  <a:schemeClr val="tx2">
                    <a:lumMod val="75000"/>
                  </a:schemeClr>
                </a:solidFill>
              </a:rPr>
              <a:t>月</a:t>
            </a:r>
            <a:r>
              <a:rPr lang="zh-TW" altLang="en-US" b="1" dirty="0" smtClean="0">
                <a:solidFill>
                  <a:schemeClr val="tx2">
                    <a:lumMod val="75000"/>
                  </a:schemeClr>
                </a:solidFill>
              </a:rPr>
              <a:t>菜單</a:t>
            </a:r>
            <a:endParaRPr lang="zh-TW" altLang="en-US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9081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中庸">
  <a:themeElements>
    <a:clrScheme name="中庸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中庸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中庸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683</TotalTime>
  <Words>425</Words>
  <Application>Microsoft Office PowerPoint</Application>
  <PresentationFormat>如螢幕大小 (4:3)</PresentationFormat>
  <Paragraphs>52</Paragraphs>
  <Slides>8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9" baseType="lpstr">
      <vt:lpstr>中庸</vt:lpstr>
      <vt:lpstr>105學年下學期第一次 午餐供應委員會議</vt:lpstr>
      <vt:lpstr>會議討論事項</vt:lpstr>
      <vt:lpstr>2~3月午餐供餐檢討</vt:lpstr>
      <vt:lpstr>2~3月午餐供餐檢討</vt:lpstr>
      <vt:lpstr>家長監廚意見</vt:lpstr>
      <vt:lpstr>家長監廚意見</vt:lpstr>
      <vt:lpstr>PowerPoint 簡報</vt:lpstr>
      <vt:lpstr>審核106年4-5月菜單</vt:lpstr>
    </vt:vector>
  </TitlesOfParts>
  <Company>haps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102學年上學期第二次 午餐供應委員會議</dc:title>
  <dc:creator>陳雨音</dc:creator>
  <cp:lastModifiedBy>陳雨音</cp:lastModifiedBy>
  <cp:revision>60</cp:revision>
  <dcterms:created xsi:type="dcterms:W3CDTF">2013-12-16T05:18:28Z</dcterms:created>
  <dcterms:modified xsi:type="dcterms:W3CDTF">2017-03-13T07:19:41Z</dcterms:modified>
</cp:coreProperties>
</file>