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9" r:id="rId3"/>
    <p:sldId id="295" r:id="rId4"/>
    <p:sldId id="280" r:id="rId5"/>
    <p:sldId id="259" r:id="rId6"/>
    <p:sldId id="281" r:id="rId7"/>
    <p:sldId id="288" r:id="rId8"/>
    <p:sldId id="260" r:id="rId9"/>
    <p:sldId id="29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97" r:id="rId21"/>
    <p:sldId id="298" r:id="rId22"/>
    <p:sldId id="289" r:id="rId23"/>
    <p:sldId id="290" r:id="rId24"/>
    <p:sldId id="291" r:id="rId25"/>
    <p:sldId id="292" r:id="rId26"/>
    <p:sldId id="296" r:id="rId27"/>
    <p:sldId id="293" r:id="rId28"/>
    <p:sldId id="277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186BC-37E2-4D09-B2FC-F913F0ABBB77}" type="datetimeFigureOut">
              <a:rPr lang="zh-TW" altLang="en-US" smtClean="0"/>
              <a:t>2014/2/26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94103-FF52-4D38-B690-1EECE96818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92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無所不在的學習，包含閱讀時間不限制，教材採多元方式製作</a:t>
            </a:r>
            <a:r>
              <a:rPr lang="en-US" altLang="zh-TW" dirty="0" smtClean="0"/>
              <a:t>(</a:t>
            </a:r>
            <a:r>
              <a:rPr lang="zh-TW" altLang="en-US" dirty="0" smtClean="0"/>
              <a:t>紙本、光碟、網站、</a:t>
            </a:r>
            <a:r>
              <a:rPr lang="en-US" altLang="zh-TW" dirty="0" smtClean="0"/>
              <a:t>APP</a:t>
            </a:r>
            <a:r>
              <a:rPr lang="zh-TW" altLang="en-US" dirty="0" smtClean="0"/>
              <a:t>下載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，讀者包括：學生、家長、老師及社會人士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4103-FF52-4D38-B690-1EECE968183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57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4103-FF52-4D38-B690-1EECE968183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22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4103-FF52-4D38-B690-1EECE968183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22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0A46-1A27-4DF0-BF8D-22A7A7834FBE}" type="datetimeFigureOut">
              <a:rPr lang="zh-TW" altLang="en-US" smtClean="0"/>
              <a:t>2014/2/26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EFBD-F7E5-4033-BD6E-3327B8D22116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8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0A46-1A27-4DF0-BF8D-22A7A7834FBE}" type="datetimeFigureOut">
              <a:rPr lang="zh-TW" altLang="en-US" smtClean="0"/>
              <a:t>2014/2/26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EFBD-F7E5-4033-BD6E-3327B8D22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71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0A46-1A27-4DF0-BF8D-22A7A7834FBE}" type="datetimeFigureOut">
              <a:rPr lang="zh-TW" altLang="en-US" smtClean="0"/>
              <a:t>2014/2/26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EFBD-F7E5-4033-BD6E-3327B8D22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70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5" y="260648"/>
            <a:ext cx="8448939" cy="63367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0A46-1A27-4DF0-BF8D-22A7A7834FBE}" type="datetimeFigureOut">
              <a:rPr lang="zh-TW" altLang="en-US" smtClean="0"/>
              <a:t>2014/2/26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EFBD-F7E5-4033-BD6E-3327B8D22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3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0A46-1A27-4DF0-BF8D-22A7A7834FBE}" type="datetimeFigureOut">
              <a:rPr lang="zh-TW" altLang="en-US" smtClean="0"/>
              <a:t>2014/2/26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EFBD-F7E5-4033-BD6E-3327B8D22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80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0A46-1A27-4DF0-BF8D-22A7A7834FBE}" type="datetimeFigureOut">
              <a:rPr lang="zh-TW" altLang="en-US" smtClean="0"/>
              <a:t>2014/2/26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EFBD-F7E5-4033-BD6E-3327B8D22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44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0A46-1A27-4DF0-BF8D-22A7A7834FBE}" type="datetimeFigureOut">
              <a:rPr lang="zh-TW" altLang="en-US" smtClean="0"/>
              <a:t>2014/2/26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EFBD-F7E5-4033-BD6E-3327B8D22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21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0A46-1A27-4DF0-BF8D-22A7A7834FBE}" type="datetimeFigureOut">
              <a:rPr lang="zh-TW" altLang="en-US" smtClean="0"/>
              <a:t>2014/2/26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EFBD-F7E5-4033-BD6E-3327B8D22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6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0A46-1A27-4DF0-BF8D-22A7A7834FBE}" type="datetimeFigureOut">
              <a:rPr lang="zh-TW" altLang="en-US" smtClean="0"/>
              <a:t>2014/2/26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EFBD-F7E5-4033-BD6E-3327B8D22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00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0A46-1A27-4DF0-BF8D-22A7A7834FBE}" type="datetimeFigureOut">
              <a:rPr lang="zh-TW" altLang="en-US" smtClean="0"/>
              <a:t>2014/2/26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EFBD-F7E5-4033-BD6E-3327B8D22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38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0A46-1A27-4DF0-BF8D-22A7A7834FBE}" type="datetimeFigureOut">
              <a:rPr lang="zh-TW" altLang="en-US" smtClean="0"/>
              <a:t>2014/2/26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EFBD-F7E5-4033-BD6E-3327B8D22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72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80A46-1A27-4DF0-BF8D-22A7A7834FBE}" type="datetimeFigureOut">
              <a:rPr lang="zh-TW" altLang="en-US" smtClean="0"/>
              <a:t>2014/2/26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EFBD-F7E5-4033-BD6E-3327B8D221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89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Unit%208%5Cebook-web%5Cindex.html" TargetMode="Externa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Unit%208%5C%E5%96%AE%E5%85%838-%E5%8B%95%E7%95%AB1204.exe" TargetMode="Externa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Unit%208%5Cebook08-1204.apk" TargetMode="External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le.bjes.tp.edu.tw/" TargetMode="External"/><Relationship Id="rId4" Type="http://schemas.openxmlformats.org/officeDocument/2006/relationships/hyperlink" Target="http://etfamily.tp.edu.tw/ile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資訊素養與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倫理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國小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版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臺北市立大學 資訊科學系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助理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教授 盧東華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21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教材內容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1.</a:t>
            </a:r>
            <a:r>
              <a:rPr lang="zh-TW" altLang="zh-TW" b="1" dirty="0" smtClean="0">
                <a:solidFill>
                  <a:srgbClr val="C00000"/>
                </a:solidFill>
              </a:rPr>
              <a:t>偽</a:t>
            </a:r>
            <a:r>
              <a:rPr lang="zh-TW" altLang="zh-TW" b="1" dirty="0">
                <a:solidFill>
                  <a:srgbClr val="C00000"/>
                </a:solidFill>
              </a:rPr>
              <a:t>基解密</a:t>
            </a:r>
            <a:r>
              <a:rPr lang="en-US" altLang="zh-TW" b="1" dirty="0">
                <a:solidFill>
                  <a:srgbClr val="C00000"/>
                </a:solidFill>
              </a:rPr>
              <a:t>-</a:t>
            </a:r>
            <a:r>
              <a:rPr lang="zh-TW" altLang="zh-TW" b="1" dirty="0">
                <a:solidFill>
                  <a:srgbClr val="C00000"/>
                </a:solidFill>
              </a:rPr>
              <a:t>網站識</a:t>
            </a:r>
            <a:r>
              <a:rPr lang="zh-TW" altLang="zh-TW" b="1" dirty="0" smtClean="0">
                <a:solidFill>
                  <a:srgbClr val="C00000"/>
                </a:solidFill>
              </a:rPr>
              <a:t>讀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zh-TW" dirty="0" smtClean="0"/>
              <a:t>【學習</a:t>
            </a:r>
            <a:r>
              <a:rPr lang="zh-TW" altLang="zh-TW" dirty="0"/>
              <a:t>重點</a:t>
            </a:r>
            <a:r>
              <a:rPr lang="zh-TW" altLang="zh-TW" dirty="0" smtClean="0"/>
              <a:t>】</a:t>
            </a:r>
            <a:endParaRPr lang="en-US" altLang="zh-TW" sz="2800" dirty="0"/>
          </a:p>
          <a:p>
            <a:r>
              <a:rPr lang="zh-TW" altLang="en-US" dirty="0" smtClean="0"/>
              <a:t>能養成對網路資訊求證的習慣。</a:t>
            </a:r>
            <a:endParaRPr lang="en-US" altLang="zh-TW" dirty="0" smtClean="0"/>
          </a:p>
          <a:p>
            <a:r>
              <a:rPr lang="zh-TW" altLang="en-US" dirty="0" smtClean="0"/>
              <a:t>能</a:t>
            </a:r>
            <a:r>
              <a:rPr lang="zh-TW" altLang="zh-TW" dirty="0" smtClean="0"/>
              <a:t>辨識</a:t>
            </a:r>
            <a:r>
              <a:rPr lang="zh-TW" altLang="en-US" dirty="0" smtClean="0"/>
              <a:t>搜尋引擎資訊的正確性。</a:t>
            </a:r>
            <a:endParaRPr lang="en-US" altLang="zh-TW" dirty="0" smtClean="0"/>
          </a:p>
          <a:p>
            <a:r>
              <a:rPr lang="zh-TW" altLang="en-US" dirty="0" smtClean="0"/>
              <a:t>能從網址辦識網站性質、評估資訊可信度。</a:t>
            </a: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348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教材內容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2.</a:t>
            </a:r>
            <a:r>
              <a:rPr lang="zh-TW" altLang="zh-TW" b="1" dirty="0" smtClean="0">
                <a:solidFill>
                  <a:srgbClr val="C00000"/>
                </a:solidFill>
              </a:rPr>
              <a:t>電</a:t>
            </a:r>
            <a:r>
              <a:rPr lang="zh-TW" altLang="zh-TW" b="1" dirty="0">
                <a:solidFill>
                  <a:srgbClr val="C00000"/>
                </a:solidFill>
              </a:rPr>
              <a:t>郵大放送</a:t>
            </a:r>
            <a:r>
              <a:rPr lang="en-US" altLang="zh-TW" b="1" dirty="0">
                <a:solidFill>
                  <a:srgbClr val="C00000"/>
                </a:solidFill>
              </a:rPr>
              <a:t>-</a:t>
            </a:r>
            <a:r>
              <a:rPr lang="zh-TW" altLang="zh-TW" b="1" dirty="0">
                <a:solidFill>
                  <a:srgbClr val="C00000"/>
                </a:solidFill>
              </a:rPr>
              <a:t>網路</a:t>
            </a:r>
            <a:r>
              <a:rPr lang="zh-TW" altLang="zh-TW" b="1" dirty="0" smtClean="0">
                <a:solidFill>
                  <a:srgbClr val="C00000"/>
                </a:solidFill>
              </a:rPr>
              <a:t>禮儀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zh-TW" dirty="0"/>
              <a:t>【學習重點】</a:t>
            </a:r>
          </a:p>
          <a:p>
            <a:pPr lvl="0"/>
            <a:r>
              <a:rPr lang="zh-TW" altLang="zh-TW" dirty="0"/>
              <a:t>能保護</a:t>
            </a:r>
            <a:r>
              <a:rPr lang="zh-TW" altLang="zh-TW" dirty="0" smtClean="0"/>
              <a:t>個人</a:t>
            </a:r>
            <a:r>
              <a:rPr lang="zh-TW" altLang="en-US" dirty="0" smtClean="0"/>
              <a:t>資料並了解網路文化的特性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lvl="0"/>
            <a:r>
              <a:rPr lang="zh-TW" altLang="zh-TW" dirty="0"/>
              <a:t>能遵守網路社群使用規範，不濫用分享途徑。</a:t>
            </a:r>
          </a:p>
          <a:p>
            <a:pPr lvl="0"/>
            <a:r>
              <a:rPr lang="zh-TW" altLang="zh-TW" dirty="0"/>
              <a:t>能寫一封合乎身分的電子郵件。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578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教材內容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3.</a:t>
            </a:r>
            <a:r>
              <a:rPr lang="zh-TW" altLang="zh-TW" b="1" dirty="0" smtClean="0">
                <a:solidFill>
                  <a:srgbClr val="C00000"/>
                </a:solidFill>
              </a:rPr>
              <a:t>網路</a:t>
            </a:r>
            <a:r>
              <a:rPr lang="zh-TW" altLang="zh-TW" b="1" dirty="0">
                <a:solidFill>
                  <a:srgbClr val="C00000"/>
                </a:solidFill>
              </a:rPr>
              <a:t>陷阱多</a:t>
            </a:r>
            <a:r>
              <a:rPr lang="en-US" altLang="zh-TW" b="1" dirty="0">
                <a:solidFill>
                  <a:srgbClr val="C00000"/>
                </a:solidFill>
              </a:rPr>
              <a:t>-</a:t>
            </a:r>
            <a:r>
              <a:rPr lang="zh-TW" altLang="zh-TW" b="1" dirty="0">
                <a:solidFill>
                  <a:srgbClr val="C00000"/>
                </a:solidFill>
              </a:rPr>
              <a:t>數位</a:t>
            </a:r>
            <a:r>
              <a:rPr lang="zh-TW" altLang="zh-TW" b="1" dirty="0" smtClean="0">
                <a:solidFill>
                  <a:srgbClr val="C00000"/>
                </a:solidFill>
              </a:rPr>
              <a:t>詐騙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zh-TW" dirty="0"/>
              <a:t>【學習重點</a:t>
            </a:r>
            <a:r>
              <a:rPr lang="zh-TW" altLang="zh-TW" dirty="0" smtClean="0"/>
              <a:t>】</a:t>
            </a:r>
            <a:endParaRPr lang="zh-TW" altLang="zh-TW" dirty="0"/>
          </a:p>
          <a:p>
            <a:r>
              <a:rPr lang="zh-TW" altLang="zh-TW" dirty="0"/>
              <a:t>能知道什麼是網路釣魚。</a:t>
            </a:r>
          </a:p>
          <a:p>
            <a:r>
              <a:rPr lang="zh-TW" altLang="zh-TW" dirty="0"/>
              <a:t>能確實遵守網路購物的相關規定。</a:t>
            </a:r>
          </a:p>
          <a:p>
            <a:r>
              <a:rPr lang="zh-TW" altLang="zh-TW" dirty="0"/>
              <a:t>能下載並安裝網路守護天使過濾防制軟體。</a:t>
            </a:r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923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教材內容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4.</a:t>
            </a:r>
            <a:r>
              <a:rPr lang="zh-TW" altLang="zh-TW" b="1" dirty="0" smtClean="0">
                <a:solidFill>
                  <a:srgbClr val="C00000"/>
                </a:solidFill>
              </a:rPr>
              <a:t>身分</a:t>
            </a:r>
            <a:r>
              <a:rPr lang="zh-TW" altLang="zh-TW" b="1" dirty="0">
                <a:solidFill>
                  <a:srgbClr val="C00000"/>
                </a:solidFill>
              </a:rPr>
              <a:t>寶藏</a:t>
            </a:r>
            <a:r>
              <a:rPr lang="en-US" altLang="zh-TW" b="1" dirty="0">
                <a:solidFill>
                  <a:srgbClr val="C00000"/>
                </a:solidFill>
              </a:rPr>
              <a:t>-</a:t>
            </a:r>
            <a:r>
              <a:rPr lang="zh-TW" altLang="zh-TW" b="1" dirty="0">
                <a:solidFill>
                  <a:srgbClr val="C00000"/>
                </a:solidFill>
              </a:rPr>
              <a:t>個資</a:t>
            </a:r>
            <a:r>
              <a:rPr lang="zh-TW" altLang="zh-TW" b="1" dirty="0" smtClean="0">
                <a:solidFill>
                  <a:srgbClr val="C00000"/>
                </a:solidFill>
              </a:rPr>
              <a:t>保護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zh-TW" dirty="0"/>
              <a:t>【學習重點】</a:t>
            </a:r>
          </a:p>
          <a:p>
            <a:pPr lvl="0"/>
            <a:r>
              <a:rPr lang="zh-TW" altLang="zh-TW" dirty="0"/>
              <a:t>能知道哪些是重要的個人資料。</a:t>
            </a:r>
          </a:p>
          <a:p>
            <a:pPr lvl="0"/>
            <a:r>
              <a:rPr lang="zh-TW" altLang="zh-TW" dirty="0"/>
              <a:t>能瞭解個人資料如同身分寶藏，需要善加保護。</a:t>
            </a:r>
          </a:p>
          <a:p>
            <a:pPr lvl="0"/>
            <a:r>
              <a:rPr lang="zh-TW" altLang="en-US" dirty="0" smtClean="0"/>
              <a:t>能</a:t>
            </a:r>
            <a:r>
              <a:rPr lang="zh-TW" altLang="zh-TW" dirty="0" smtClean="0"/>
              <a:t>不隨意</a:t>
            </a:r>
            <a:r>
              <a:rPr lang="zh-TW" altLang="zh-TW" dirty="0"/>
              <a:t>在網路上透露自己和家人的個人資料。</a:t>
            </a:r>
          </a:p>
          <a:p>
            <a:pPr lvl="0"/>
            <a:r>
              <a:rPr lang="zh-TW" altLang="zh-TW" dirty="0"/>
              <a:t>認識網路上常見的詐騙手法，並知道如何防範以免洩漏個人資料。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028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教材內容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5.</a:t>
            </a:r>
            <a:r>
              <a:rPr lang="zh-TW" altLang="zh-TW" b="1" dirty="0" smtClean="0">
                <a:solidFill>
                  <a:srgbClr val="C00000"/>
                </a:solidFill>
              </a:rPr>
              <a:t>個人</a:t>
            </a:r>
            <a:r>
              <a:rPr lang="zh-TW" altLang="zh-TW" b="1" dirty="0">
                <a:solidFill>
                  <a:srgbClr val="C00000"/>
                </a:solidFill>
              </a:rPr>
              <a:t>熱點</a:t>
            </a:r>
            <a:r>
              <a:rPr lang="en-US" altLang="zh-TW" b="1" dirty="0">
                <a:solidFill>
                  <a:srgbClr val="C00000"/>
                </a:solidFill>
              </a:rPr>
              <a:t>-</a:t>
            </a:r>
            <a:r>
              <a:rPr lang="zh-TW" altLang="zh-TW" b="1" dirty="0">
                <a:solidFill>
                  <a:srgbClr val="C00000"/>
                </a:solidFill>
              </a:rPr>
              <a:t>行動</a:t>
            </a:r>
            <a:r>
              <a:rPr lang="zh-TW" altLang="zh-TW" b="1" dirty="0" smtClean="0">
                <a:solidFill>
                  <a:srgbClr val="C00000"/>
                </a:solidFill>
              </a:rPr>
              <a:t>分享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zh-TW" dirty="0"/>
              <a:t>【學習重點】</a:t>
            </a:r>
          </a:p>
          <a:p>
            <a:pPr marL="228600" lvl="3" indent="-457200">
              <a:buFont typeface="Arial" panose="020B0604020202020204" pitchFamily="34" charset="0"/>
              <a:buChar char="•"/>
            </a:pPr>
            <a:r>
              <a:rPr lang="zh-TW" altLang="zh-TW" sz="3200" dirty="0"/>
              <a:t>能慎用行動載具，保護自己的隱私。</a:t>
            </a:r>
          </a:p>
          <a:p>
            <a:pPr marL="228600" lvl="3" indent="-457200"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zh-TW" altLang="zh-TW" sz="3200" dirty="0"/>
              <a:t>能瞭解行動載具定位追蹤的功能，</a:t>
            </a:r>
            <a:r>
              <a:rPr lang="zh-TW" altLang="zh-TW" sz="3200" dirty="0" smtClean="0"/>
              <a:t>可能暴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	</a:t>
            </a:r>
            <a:r>
              <a:rPr lang="zh-TW" altLang="zh-TW" sz="3200" dirty="0" smtClean="0"/>
              <a:t>露</a:t>
            </a:r>
            <a:r>
              <a:rPr lang="zh-TW" altLang="zh-TW" sz="3200" dirty="0"/>
              <a:t>自己行蹤。</a:t>
            </a:r>
          </a:p>
          <a:p>
            <a:pPr marL="228600" lvl="3" indent="-457200">
              <a:buFont typeface="Arial" panose="020B0604020202020204" pitchFamily="34" charset="0"/>
              <a:buChar char="•"/>
            </a:pPr>
            <a:r>
              <a:rPr lang="zh-TW" altLang="zh-TW" sz="3200" dirty="0"/>
              <a:t>能不將未經查證的資訊，分享給他人</a:t>
            </a:r>
            <a:r>
              <a:rPr lang="zh-TW" altLang="zh-TW" sz="3200" dirty="0" smtClean="0"/>
              <a:t>。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100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教材內容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6.</a:t>
            </a:r>
            <a:r>
              <a:rPr lang="zh-TW" altLang="zh-TW" b="1" dirty="0" smtClean="0">
                <a:solidFill>
                  <a:srgbClr val="C00000"/>
                </a:solidFill>
              </a:rPr>
              <a:t>按</a:t>
            </a:r>
            <a:r>
              <a:rPr lang="zh-TW" altLang="zh-TW" b="1" dirty="0">
                <a:solidFill>
                  <a:srgbClr val="C00000"/>
                </a:solidFill>
              </a:rPr>
              <a:t>讚粉絲團</a:t>
            </a:r>
            <a:r>
              <a:rPr lang="en-US" altLang="zh-TW" b="1" dirty="0">
                <a:solidFill>
                  <a:srgbClr val="C00000"/>
                </a:solidFill>
              </a:rPr>
              <a:t>-</a:t>
            </a:r>
            <a:r>
              <a:rPr lang="zh-TW" altLang="zh-TW" b="1" dirty="0">
                <a:solidFill>
                  <a:srgbClr val="C00000"/>
                </a:solidFill>
              </a:rPr>
              <a:t>網路</a:t>
            </a:r>
            <a:r>
              <a:rPr lang="zh-TW" altLang="zh-TW" b="1" dirty="0" smtClean="0">
                <a:solidFill>
                  <a:srgbClr val="C00000"/>
                </a:solidFill>
              </a:rPr>
              <a:t>交友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zh-TW" dirty="0"/>
              <a:t>【學習重點】</a:t>
            </a:r>
          </a:p>
          <a:p>
            <a:pPr lvl="0"/>
            <a:r>
              <a:rPr lang="zh-TW" altLang="zh-TW" dirty="0"/>
              <a:t>能分辨網路交友與一般交友的異同，並了解可能的風險。</a:t>
            </a:r>
          </a:p>
          <a:p>
            <a:pPr lvl="0"/>
            <a:r>
              <a:rPr lang="zh-TW" altLang="zh-TW" dirty="0"/>
              <a:t>能知道與網友出遊時應注意事項。</a:t>
            </a:r>
          </a:p>
          <a:p>
            <a:pPr lvl="0"/>
            <a:r>
              <a:rPr lang="zh-TW" altLang="zh-TW" dirty="0"/>
              <a:t>能知道如何處理網友詐騙事件。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990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教材內容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7.</a:t>
            </a:r>
            <a:r>
              <a:rPr lang="zh-TW" altLang="zh-TW" b="1" dirty="0" smtClean="0">
                <a:solidFill>
                  <a:srgbClr val="C00000"/>
                </a:solidFill>
              </a:rPr>
              <a:t>隨</a:t>
            </a:r>
            <a:r>
              <a:rPr lang="zh-TW" altLang="zh-TW" b="1" dirty="0">
                <a:solidFill>
                  <a:srgbClr val="C00000"/>
                </a:solidFill>
              </a:rPr>
              <a:t>拍隨傳</a:t>
            </a:r>
            <a:r>
              <a:rPr lang="en-US" altLang="zh-TW" b="1" dirty="0">
                <a:solidFill>
                  <a:srgbClr val="C00000"/>
                </a:solidFill>
              </a:rPr>
              <a:t>-</a:t>
            </a:r>
            <a:r>
              <a:rPr lang="zh-TW" altLang="zh-TW" b="1" dirty="0">
                <a:solidFill>
                  <a:srgbClr val="C00000"/>
                </a:solidFill>
              </a:rPr>
              <a:t>網路</a:t>
            </a:r>
            <a:r>
              <a:rPr lang="zh-TW" altLang="zh-TW" b="1" dirty="0" smtClean="0">
                <a:solidFill>
                  <a:srgbClr val="C00000"/>
                </a:solidFill>
              </a:rPr>
              <a:t>隱私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zh-TW" dirty="0"/>
              <a:t>【學習重點】</a:t>
            </a:r>
          </a:p>
          <a:p>
            <a:r>
              <a:rPr lang="zh-TW" altLang="zh-TW" dirty="0" smtClean="0"/>
              <a:t>能</a:t>
            </a:r>
            <a:r>
              <a:rPr lang="zh-TW" altLang="zh-TW" dirty="0"/>
              <a:t>尊重自己與他人隱私權益。</a:t>
            </a:r>
          </a:p>
          <a:p>
            <a:r>
              <a:rPr lang="zh-TW" altLang="zh-TW" dirty="0" smtClean="0"/>
              <a:t>能</a:t>
            </a:r>
            <a:r>
              <a:rPr lang="zh-TW" altLang="zh-TW" dirty="0"/>
              <a:t>瞭解個人網路隱私的重要性。</a:t>
            </a:r>
          </a:p>
          <a:p>
            <a:r>
              <a:rPr lang="zh-TW" altLang="zh-TW" dirty="0" smtClean="0"/>
              <a:t>能</a:t>
            </a:r>
            <a:r>
              <a:rPr lang="zh-TW" altLang="zh-TW" dirty="0"/>
              <a:t>知道網路隱私權相關法令規定。</a:t>
            </a:r>
          </a:p>
          <a:p>
            <a:r>
              <a:rPr lang="zh-TW" altLang="zh-TW" dirty="0" smtClean="0"/>
              <a:t>能</a:t>
            </a:r>
            <a:r>
              <a:rPr lang="zh-TW" altLang="zh-TW" dirty="0"/>
              <a:t>熟悉並定期進行個人網路隱私保護措施。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142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教材內容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8.</a:t>
            </a:r>
            <a:r>
              <a:rPr lang="zh-TW" altLang="zh-TW" b="1" dirty="0" smtClean="0">
                <a:solidFill>
                  <a:srgbClr val="C00000"/>
                </a:solidFill>
              </a:rPr>
              <a:t>數位</a:t>
            </a:r>
            <a:r>
              <a:rPr lang="zh-TW" altLang="zh-TW" b="1" dirty="0">
                <a:solidFill>
                  <a:srgbClr val="C00000"/>
                </a:solidFill>
              </a:rPr>
              <a:t>資源</a:t>
            </a:r>
            <a:r>
              <a:rPr lang="en-US" altLang="zh-TW" b="1" dirty="0">
                <a:solidFill>
                  <a:srgbClr val="C00000"/>
                </a:solidFill>
              </a:rPr>
              <a:t>-</a:t>
            </a:r>
            <a:r>
              <a:rPr lang="zh-TW" altLang="zh-TW" b="1" dirty="0">
                <a:solidFill>
                  <a:srgbClr val="C00000"/>
                </a:solidFill>
              </a:rPr>
              <a:t>智慧</a:t>
            </a:r>
            <a:r>
              <a:rPr lang="zh-TW" altLang="zh-TW" b="1" dirty="0" smtClean="0">
                <a:solidFill>
                  <a:srgbClr val="C00000"/>
                </a:solidFill>
              </a:rPr>
              <a:t>分享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x-none" altLang="zh-TW" dirty="0"/>
              <a:t>【學習重點】</a:t>
            </a:r>
            <a:endParaRPr lang="zh-TW" altLang="zh-TW" sz="1800" dirty="0"/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能</a:t>
            </a:r>
            <a:r>
              <a:rPr lang="x-none" altLang="zh-TW" sz="3200" dirty="0" smtClean="0"/>
              <a:t>瞭解著作權使用的限制</a:t>
            </a:r>
            <a:r>
              <a:rPr lang="zh-TW" altLang="en-US" sz="3200" dirty="0"/>
              <a:t>。</a:t>
            </a:r>
            <a:endParaRPr lang="zh-TW" altLang="zh-TW" sz="3200" dirty="0"/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能</a:t>
            </a:r>
            <a:r>
              <a:rPr lang="x-none" altLang="zh-TW" sz="3200" dirty="0" smtClean="0"/>
              <a:t>瞭解創用</a:t>
            </a:r>
            <a:r>
              <a:rPr lang="x-none" altLang="zh-TW" sz="3200" dirty="0"/>
              <a:t>CC</a:t>
            </a:r>
            <a:r>
              <a:rPr lang="x-none" altLang="zh-TW" sz="3200" dirty="0" smtClean="0"/>
              <a:t>的精神與意義</a:t>
            </a:r>
            <a:r>
              <a:rPr lang="zh-TW" altLang="en-US" sz="3200" dirty="0" smtClean="0"/>
              <a:t>。</a:t>
            </a:r>
            <a:endParaRPr lang="zh-TW" altLang="zh-TW" sz="3200" dirty="0"/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能</a:t>
            </a:r>
            <a:r>
              <a:rPr lang="x-none" altLang="zh-TW" sz="3200" dirty="0" smtClean="0"/>
              <a:t>瞭解如何利用</a:t>
            </a:r>
            <a:r>
              <a:rPr lang="x-none" altLang="zh-TW" sz="3200" dirty="0"/>
              <a:t>「創」作與使「用」</a:t>
            </a:r>
            <a:r>
              <a:rPr lang="x-none" altLang="zh-TW" sz="3200" dirty="0" smtClean="0"/>
              <a:t>的公共授權</a:t>
            </a:r>
            <a:r>
              <a:rPr lang="zh-TW" altLang="en-US" sz="3200" dirty="0" smtClean="0"/>
              <a:t>。</a:t>
            </a:r>
            <a:endParaRPr lang="zh-TW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117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教材內容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9.</a:t>
            </a:r>
            <a:r>
              <a:rPr lang="zh-TW" altLang="zh-TW" b="1" dirty="0" smtClean="0">
                <a:solidFill>
                  <a:srgbClr val="C00000"/>
                </a:solidFill>
              </a:rPr>
              <a:t>愛</a:t>
            </a:r>
            <a:r>
              <a:rPr lang="zh-TW" altLang="zh-TW" b="1" dirty="0">
                <a:solidFill>
                  <a:srgbClr val="C00000"/>
                </a:solidFill>
              </a:rPr>
              <a:t>迷網</a:t>
            </a:r>
            <a:r>
              <a:rPr lang="en-US" altLang="zh-TW" b="1" dirty="0">
                <a:solidFill>
                  <a:srgbClr val="C00000"/>
                </a:solidFill>
              </a:rPr>
              <a:t>-</a:t>
            </a:r>
            <a:r>
              <a:rPr lang="zh-TW" altLang="zh-TW" b="1" dirty="0">
                <a:solidFill>
                  <a:srgbClr val="C00000"/>
                </a:solidFill>
              </a:rPr>
              <a:t>網路</a:t>
            </a:r>
            <a:r>
              <a:rPr lang="zh-TW" altLang="zh-TW" b="1" dirty="0" smtClean="0">
                <a:solidFill>
                  <a:srgbClr val="C00000"/>
                </a:solidFill>
              </a:rPr>
              <a:t>沉迷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zh-TW" dirty="0"/>
              <a:t>【學習重點</a:t>
            </a:r>
            <a:r>
              <a:rPr lang="zh-TW" altLang="zh-TW" dirty="0" smtClean="0"/>
              <a:t>】</a:t>
            </a:r>
            <a:endParaRPr lang="en-US" altLang="zh-TW" dirty="0" smtClean="0"/>
          </a:p>
          <a:p>
            <a:r>
              <a:rPr lang="zh-TW" altLang="zh-TW" dirty="0" smtClean="0"/>
              <a:t>能</a:t>
            </a:r>
            <a:r>
              <a:rPr lang="zh-TW" altLang="zh-TW" dirty="0"/>
              <a:t>辨別網路沉迷的類型與情況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能</a:t>
            </a:r>
            <a:r>
              <a:rPr lang="zh-TW" altLang="zh-TW" dirty="0"/>
              <a:t>瞭解網路沉迷對身心的影響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能</a:t>
            </a:r>
            <a:r>
              <a:rPr lang="zh-TW" altLang="zh-TW" dirty="0"/>
              <a:t>實踐正確的網路使用習慣，預防網路沉迷。</a:t>
            </a:r>
            <a:endParaRPr lang="zh-TW" altLang="zh-TW" sz="1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440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教材內容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10.</a:t>
            </a:r>
            <a:r>
              <a:rPr lang="zh-TW" altLang="zh-TW" b="1" dirty="0" smtClean="0">
                <a:solidFill>
                  <a:srgbClr val="C00000"/>
                </a:solidFill>
              </a:rPr>
              <a:t>駭客</a:t>
            </a:r>
            <a:r>
              <a:rPr lang="zh-TW" altLang="zh-TW" b="1" dirty="0">
                <a:solidFill>
                  <a:srgbClr val="C00000"/>
                </a:solidFill>
              </a:rPr>
              <a:t>不上身</a:t>
            </a:r>
            <a:r>
              <a:rPr lang="en-US" altLang="zh-TW" b="1" dirty="0">
                <a:solidFill>
                  <a:srgbClr val="C00000"/>
                </a:solidFill>
              </a:rPr>
              <a:t>-</a:t>
            </a:r>
            <a:r>
              <a:rPr lang="zh-TW" altLang="zh-TW" b="1" dirty="0">
                <a:solidFill>
                  <a:srgbClr val="C00000"/>
                </a:solidFill>
              </a:rPr>
              <a:t>病毒</a:t>
            </a:r>
            <a:r>
              <a:rPr lang="zh-TW" altLang="zh-TW" b="1" dirty="0" smtClean="0">
                <a:solidFill>
                  <a:srgbClr val="C00000"/>
                </a:solidFill>
              </a:rPr>
              <a:t>防護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zh-TW" dirty="0"/>
              <a:t>【學習重點</a:t>
            </a:r>
            <a:r>
              <a:rPr lang="zh-TW" altLang="zh-TW" dirty="0" smtClean="0"/>
              <a:t>】</a:t>
            </a:r>
            <a:endParaRPr lang="en-US" altLang="zh-TW" dirty="0" smtClean="0"/>
          </a:p>
          <a:p>
            <a:r>
              <a:rPr lang="zh-TW" altLang="en-US" dirty="0" smtClean="0"/>
              <a:t>能</a:t>
            </a:r>
            <a:r>
              <a:rPr lang="zh-TW" altLang="zh-TW" dirty="0" smtClean="0"/>
              <a:t>養成</a:t>
            </a:r>
            <a:r>
              <a:rPr lang="zh-TW" altLang="zh-TW" dirty="0"/>
              <a:t>正確使用習慣，避免電腦病毒的</a:t>
            </a:r>
            <a:r>
              <a:rPr lang="zh-TW" altLang="zh-TW" dirty="0" smtClean="0"/>
              <a:t>危害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能</a:t>
            </a:r>
            <a:r>
              <a:rPr lang="zh-TW" altLang="zh-TW" dirty="0" smtClean="0"/>
              <a:t>不</a:t>
            </a:r>
            <a:r>
              <a:rPr lang="zh-TW" altLang="zh-TW" dirty="0"/>
              <a:t>隨意下載及安裝不明的</a:t>
            </a:r>
            <a:r>
              <a:rPr lang="zh-TW" altLang="zh-TW" dirty="0" smtClean="0"/>
              <a:t>程式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能</a:t>
            </a:r>
            <a:r>
              <a:rPr lang="zh-TW" altLang="zh-TW" dirty="0" smtClean="0"/>
              <a:t>懂得</a:t>
            </a:r>
            <a:r>
              <a:rPr lang="zh-TW" altLang="zh-TW" dirty="0"/>
              <a:t>如何管理與保護自己的</a:t>
            </a:r>
            <a:r>
              <a:rPr lang="zh-TW" altLang="zh-TW" dirty="0" smtClean="0"/>
              <a:t>檔案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48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國小三版總召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臺北市濱江國小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陳滄智校長</a:t>
            </a:r>
            <a:endParaRPr kumimoji="1" lang="en-US" altLang="zh-TW" dirty="0" smtClean="0"/>
          </a:p>
          <a:p>
            <a:r>
              <a:rPr kumimoji="1" lang="zh-TW" altLang="en-US" dirty="0"/>
              <a:t>臺北市濱江國小</a:t>
            </a:r>
            <a:r>
              <a:rPr kumimoji="1" lang="en-US" altLang="zh-TW" dirty="0"/>
              <a:t> </a:t>
            </a:r>
            <a:r>
              <a:rPr kumimoji="1" lang="zh-TW" altLang="en-US" dirty="0" smtClean="0"/>
              <a:t>賴清國主任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4153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電腦版教材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9" y="1340769"/>
            <a:ext cx="8693162" cy="504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97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行動版教材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1" y="1417638"/>
            <a:ext cx="7363423" cy="4891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592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</a:t>
            </a:r>
            <a:r>
              <a:rPr lang="zh-TW" altLang="en-US" dirty="0"/>
              <a:t>電子書</a:t>
            </a:r>
          </a:p>
        </p:txBody>
      </p:sp>
      <p:pic>
        <p:nvPicPr>
          <p:cNvPr id="4" name="內容版面配置區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343146" cy="4810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787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線上動畫</a:t>
            </a:r>
            <a:r>
              <a:rPr lang="zh-TW" altLang="en-US" dirty="0"/>
              <a:t>範例</a:t>
            </a:r>
          </a:p>
        </p:txBody>
      </p:sp>
      <p:pic>
        <p:nvPicPr>
          <p:cNvPr id="4" name="內容版面配置區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>
          <a:xfrm>
            <a:off x="1281113" y="1600200"/>
            <a:ext cx="6581775" cy="4525963"/>
          </a:xfrm>
        </p:spPr>
      </p:pic>
    </p:spTree>
    <p:extLst>
      <p:ext uri="{BB962C8B-B14F-4D97-AF65-F5344CB8AC3E}">
        <p14:creationId xmlns:p14="http://schemas.microsoft.com/office/powerpoint/2010/main" val="176451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線上測驗動畫</a:t>
            </a:r>
            <a:r>
              <a:rPr lang="zh-TW" altLang="en-US" dirty="0"/>
              <a:t>範例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3" y="1600200"/>
            <a:ext cx="750343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779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教材</a:t>
            </a:r>
            <a:r>
              <a:rPr lang="en-US" altLang="zh-TW" dirty="0" smtClean="0"/>
              <a:t>App</a:t>
            </a:r>
            <a:r>
              <a:rPr lang="zh-TW" altLang="en-US" dirty="0" smtClean="0"/>
              <a:t>下載</a:t>
            </a:r>
            <a:endParaRPr lang="zh-TW" altLang="en-US" dirty="0"/>
          </a:p>
        </p:txBody>
      </p:sp>
      <p:pic>
        <p:nvPicPr>
          <p:cNvPr id="5" name="內容版面配置區 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6457" y="856032"/>
            <a:ext cx="3772514" cy="50300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3275856" y="537321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Android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767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教材</a:t>
            </a:r>
            <a:r>
              <a:rPr lang="en-US" altLang="zh-TW" dirty="0"/>
              <a:t>App</a:t>
            </a:r>
            <a:r>
              <a:rPr lang="zh-TW" altLang="en-US" dirty="0" smtClean="0"/>
              <a:t>下載</a:t>
            </a:r>
            <a:r>
              <a:rPr lang="en-US" altLang="zh-TW" dirty="0" smtClean="0"/>
              <a:t>-Google play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9888"/>
            <a:ext cx="8229600" cy="2466587"/>
          </a:xfrm>
        </p:spPr>
      </p:pic>
      <p:sp>
        <p:nvSpPr>
          <p:cNvPr id="5" name="文字方塊 4"/>
          <p:cNvSpPr txBox="1"/>
          <p:nvPr/>
        </p:nvSpPr>
        <p:spPr>
          <a:xfrm>
            <a:off x="311859" y="1592876"/>
            <a:ext cx="85202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免費下載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搜尋關鍵字：</a:t>
            </a:r>
            <a:r>
              <a:rPr lang="zh-TW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資訊素養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臺北市政府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臺北市政府教育局</a:t>
            </a:r>
            <a:endParaRPr lang="zh-TW" alt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490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教材</a:t>
            </a:r>
            <a:r>
              <a:rPr lang="zh-TW" altLang="en-US" dirty="0"/>
              <a:t>網址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http://ile.bjes.tp.edu.tw</a:t>
            </a:r>
            <a:endParaRPr lang="en-US" altLang="zh-TW" dirty="0" smtClean="0"/>
          </a:p>
          <a:p>
            <a:r>
              <a:rPr lang="zh-TW" altLang="en-US" dirty="0" smtClean="0"/>
              <a:t>臺北</a:t>
            </a:r>
            <a:r>
              <a:rPr lang="zh-TW" altLang="en-US" dirty="0"/>
              <a:t>益教</a:t>
            </a:r>
            <a:r>
              <a:rPr lang="zh-TW" altLang="en-US" dirty="0" smtClean="0"/>
              <a:t>網</a:t>
            </a:r>
            <a:r>
              <a:rPr lang="en-US" altLang="zh-TW" dirty="0" smtClean="0"/>
              <a:t>ET</a:t>
            </a:r>
            <a:r>
              <a:rPr lang="zh-TW" altLang="en-US" dirty="0" smtClean="0"/>
              <a:t>家族</a:t>
            </a:r>
            <a:r>
              <a:rPr lang="zh-TW" altLang="en-US" dirty="0" smtClean="0">
                <a:solidFill>
                  <a:srgbClr val="FF0000"/>
                </a:solidFill>
              </a:rPr>
              <a:t>資訊素養與倫理</a:t>
            </a:r>
            <a:r>
              <a:rPr lang="zh-TW" altLang="en-US" dirty="0" smtClean="0"/>
              <a:t>專區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etfamily.tp.edu.tw/ile3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18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簡報結束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歡迎指教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58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編輯</a:t>
            </a:r>
            <a:r>
              <a:rPr lang="zh-TW" altLang="en-US" dirty="0"/>
              <a:t>群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60645"/>
              </p:ext>
            </p:extLst>
          </p:nvPr>
        </p:nvGraphicFramePr>
        <p:xfrm>
          <a:off x="1475656" y="1484781"/>
          <a:ext cx="5832648" cy="420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0188"/>
                <a:gridCol w="1380393"/>
                <a:gridCol w="1322067"/>
              </a:tblGrid>
              <a:tr h="35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服務學校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姓名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職稱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濱江國小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賴清國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主任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國語實小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李忠憲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老師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35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士林國小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許進富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主任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濱江國小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吳佳寰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組長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35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社子國小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姜保煌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主任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百齡國小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白文宗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組長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35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明德國小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花梅真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老師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吉林國小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楊政修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主任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35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濱江國小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陳裕昆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老師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萬興國小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林裕勝</a:t>
                      </a:r>
                      <a:endParaRPr lang="zh-TW" sz="1800" b="1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主任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35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濱江國小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何詩慧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組長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47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教材內容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偽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基解密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網站識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zh-TW" dirty="0"/>
              <a:t>電郵大放送</a:t>
            </a:r>
            <a:r>
              <a:rPr lang="en-US" altLang="zh-TW" dirty="0"/>
              <a:t>-</a:t>
            </a:r>
            <a:r>
              <a:rPr lang="zh-TW" altLang="zh-TW" dirty="0"/>
              <a:t>網路禮儀</a:t>
            </a:r>
            <a:endParaRPr lang="en-US" altLang="zh-TW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zh-TW" dirty="0"/>
              <a:t>個人熱點</a:t>
            </a:r>
            <a:r>
              <a:rPr lang="en-US" altLang="zh-TW" dirty="0"/>
              <a:t>-</a:t>
            </a:r>
            <a:r>
              <a:rPr lang="zh-TW" altLang="zh-TW" dirty="0"/>
              <a:t>行動分享</a:t>
            </a:r>
            <a:endParaRPr lang="en-US" altLang="zh-TW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zh-TW" dirty="0"/>
              <a:t>網路陷阱多</a:t>
            </a:r>
            <a:r>
              <a:rPr lang="en-US" altLang="zh-TW" dirty="0"/>
              <a:t>-</a:t>
            </a:r>
            <a:r>
              <a:rPr lang="zh-TW" altLang="zh-TW" dirty="0"/>
              <a:t>數位詐騙</a:t>
            </a:r>
            <a:endParaRPr lang="en-US" altLang="zh-TW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zh-TW" dirty="0"/>
              <a:t>身分寶藏</a:t>
            </a:r>
            <a:r>
              <a:rPr lang="en-US" altLang="zh-TW" dirty="0"/>
              <a:t>-</a:t>
            </a:r>
            <a:r>
              <a:rPr lang="zh-TW" altLang="zh-TW" dirty="0"/>
              <a:t>個資保護</a:t>
            </a:r>
            <a:endParaRPr lang="en-US" altLang="zh-TW" dirty="0"/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按讚粉絲團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網路交友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隨拍隨傳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網路隱私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數位資源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智慧分享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愛迷網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網路沉迷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駭客不上身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病毒防護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799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教材內容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  <a:prstGeom prst="rect">
            <a:avLst/>
          </a:prstGeom>
          <a:ln w="28575" cap="rnd">
            <a:solidFill>
              <a:schemeClr val="bg2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763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教材特色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4888" y="1600200"/>
            <a:ext cx="8229600" cy="39890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C00000"/>
                </a:solidFill>
              </a:rPr>
              <a:t>採創用</a:t>
            </a:r>
            <a:r>
              <a:rPr lang="en-US" altLang="zh-TW" b="1" dirty="0" smtClean="0">
                <a:solidFill>
                  <a:srgbClr val="C00000"/>
                </a:solidFill>
              </a:rPr>
              <a:t>CC</a:t>
            </a:r>
            <a:r>
              <a:rPr lang="zh-TW" altLang="en-US" b="1" dirty="0" smtClean="0">
                <a:solidFill>
                  <a:srgbClr val="C00000"/>
                </a:solidFill>
              </a:rPr>
              <a:t>授權 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C00000"/>
                </a:solidFill>
              </a:rPr>
              <a:t>任何時間</a:t>
            </a:r>
            <a:r>
              <a:rPr lang="zh-TW" altLang="en-US" b="1" dirty="0">
                <a:solidFill>
                  <a:srgbClr val="C00000"/>
                </a:solidFill>
              </a:rPr>
              <a:t>均可透過網站取得電子書、動畫、線上測驗資源</a:t>
            </a:r>
            <a:endParaRPr lang="en-US" altLang="zh-TW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C00000"/>
                </a:solidFill>
              </a:rPr>
              <a:t>提供</a:t>
            </a:r>
            <a:r>
              <a:rPr lang="zh-TW" altLang="en-US" b="1" dirty="0">
                <a:solidFill>
                  <a:srgbClr val="C00000"/>
                </a:solidFill>
              </a:rPr>
              <a:t>行動版</a:t>
            </a:r>
            <a:r>
              <a:rPr lang="en-US" altLang="zh-TW" b="1" dirty="0">
                <a:solidFill>
                  <a:srgbClr val="C00000"/>
                </a:solidFill>
              </a:rPr>
              <a:t>App</a:t>
            </a:r>
            <a:r>
              <a:rPr lang="zh-TW" altLang="en-US" b="1" dirty="0" smtClean="0">
                <a:solidFill>
                  <a:srgbClr val="C00000"/>
                </a:solidFill>
              </a:rPr>
              <a:t>電子</a:t>
            </a:r>
            <a:r>
              <a:rPr lang="zh-TW" altLang="en-US" b="1" dirty="0">
                <a:solidFill>
                  <a:srgbClr val="C00000"/>
                </a:solidFill>
              </a:rPr>
              <a:t>書及動畫</a:t>
            </a:r>
            <a:endParaRPr lang="en-US" altLang="zh-TW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rgbClr val="C00000"/>
                </a:solidFill>
              </a:rPr>
              <a:t>各</a:t>
            </a:r>
            <a:r>
              <a:rPr lang="zh-TW" altLang="en-US" b="1" dirty="0" smtClean="0">
                <a:solidFill>
                  <a:srgbClr val="C00000"/>
                </a:solidFill>
              </a:rPr>
              <a:t>單元均有</a:t>
            </a:r>
            <a:r>
              <a:rPr lang="en-US" altLang="zh-TW" b="1" dirty="0" smtClean="0">
                <a:solidFill>
                  <a:srgbClr val="C00000"/>
                </a:solidFill>
              </a:rPr>
              <a:t>QR-code</a:t>
            </a:r>
            <a:r>
              <a:rPr lang="zh-TW" altLang="en-US" b="1" dirty="0" smtClean="0">
                <a:solidFill>
                  <a:srgbClr val="C00000"/>
                </a:solidFill>
              </a:rPr>
              <a:t>，方便連結線上電子書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  <p:pic>
        <p:nvPicPr>
          <p:cNvPr id="5" name="圖片 4" descr="icon_b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8251" y="1842698"/>
            <a:ext cx="428628" cy="428628"/>
          </a:xfrm>
          <a:prstGeom prst="rect">
            <a:avLst/>
          </a:prstGeom>
        </p:spPr>
      </p:pic>
      <p:pic>
        <p:nvPicPr>
          <p:cNvPr id="6" name="圖片 5" descr="icon_n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8317" y="1842698"/>
            <a:ext cx="428628" cy="428628"/>
          </a:xfrm>
          <a:prstGeom prst="rect">
            <a:avLst/>
          </a:prstGeom>
        </p:spPr>
      </p:pic>
      <p:pic>
        <p:nvPicPr>
          <p:cNvPr id="7" name="圖片 6" descr="icon_s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8383" y="1842698"/>
            <a:ext cx="428628" cy="4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7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88640"/>
            <a:ext cx="6562501" cy="647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84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書中主角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27" y="3719582"/>
            <a:ext cx="1205456" cy="1988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66" y="3138316"/>
            <a:ext cx="1627287" cy="23325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2947" y="3840322"/>
            <a:ext cx="1215913" cy="2013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61" y="2097618"/>
            <a:ext cx="1457308" cy="2206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0" y="2097618"/>
            <a:ext cx="1292464" cy="23499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09" y="3288128"/>
            <a:ext cx="1170793" cy="2420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77121"/>
            <a:ext cx="1467343" cy="4193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1229208" y="1483843"/>
            <a:ext cx="431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一位老師及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位學生的對話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618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TW" altLang="en-US" dirty="0" smtClean="0"/>
              <a:t>生態保育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5230" y="1124744"/>
            <a:ext cx="8229600" cy="4824536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 smtClean="0"/>
              <a:t>臺北市</a:t>
            </a:r>
            <a:r>
              <a:rPr lang="zh-TW" altLang="en-US" dirty="0"/>
              <a:t>立動物園於</a:t>
            </a:r>
            <a:r>
              <a:rPr lang="en-US" altLang="zh-TW" dirty="0"/>
              <a:t>103</a:t>
            </a:r>
            <a:r>
              <a:rPr lang="zh-TW" altLang="en-US" dirty="0"/>
              <a:t>年建園</a:t>
            </a:r>
            <a:r>
              <a:rPr lang="en-US" altLang="zh-TW" dirty="0"/>
              <a:t>100</a:t>
            </a:r>
            <a:r>
              <a:rPr lang="zh-TW" altLang="en-US" dirty="0"/>
              <a:t>週年</a:t>
            </a:r>
            <a:r>
              <a:rPr lang="zh-TW" altLang="en-US" dirty="0" smtClean="0"/>
              <a:t>慶</a:t>
            </a:r>
            <a:endParaRPr lang="en-US" altLang="zh-TW" dirty="0" smtClean="0"/>
          </a:p>
          <a:p>
            <a:r>
              <a:rPr lang="zh-TW" altLang="en-US" dirty="0" smtClean="0"/>
              <a:t>將臺灣稀有或</a:t>
            </a:r>
            <a:r>
              <a:rPr lang="zh-TW" altLang="en-US" dirty="0"/>
              <a:t>保育類動物，融入</a:t>
            </a:r>
            <a:r>
              <a:rPr lang="zh-TW" altLang="en-US" dirty="0" smtClean="0"/>
              <a:t>內容、</a:t>
            </a:r>
            <a:r>
              <a:rPr lang="zh-TW" altLang="en-US" dirty="0"/>
              <a:t>主角裝飾</a:t>
            </a:r>
            <a:r>
              <a:rPr lang="zh-TW" altLang="en-US" dirty="0" smtClean="0"/>
              <a:t>或作為</a:t>
            </a:r>
            <a:r>
              <a:rPr lang="zh-TW" altLang="en-US" dirty="0"/>
              <a:t>版面</a:t>
            </a:r>
            <a:r>
              <a:rPr lang="zh-TW" altLang="en-US" dirty="0" smtClean="0"/>
              <a:t>美化</a:t>
            </a:r>
            <a:endParaRPr lang="en-US" altLang="zh-TW" dirty="0" smtClean="0"/>
          </a:p>
          <a:p>
            <a:r>
              <a:rPr lang="zh-TW" altLang="en-US" dirty="0" smtClean="0"/>
              <a:t>各單元代表動物</a:t>
            </a:r>
            <a:endParaRPr lang="zh-TW" altLang="en-US" dirty="0"/>
          </a:p>
          <a:p>
            <a:pPr lvl="1"/>
            <a:r>
              <a:rPr lang="zh-TW" altLang="en-US" dirty="0" smtClean="0"/>
              <a:t>導論</a:t>
            </a:r>
            <a:r>
              <a:rPr lang="zh-TW" altLang="en-US" dirty="0"/>
              <a:t>：</a:t>
            </a:r>
            <a:r>
              <a:rPr lang="zh-TW" altLang="en-US" dirty="0" smtClean="0"/>
              <a:t>大貓熊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單元：臺灣</a:t>
            </a:r>
            <a:r>
              <a:rPr lang="zh-TW" altLang="en-US" dirty="0" smtClean="0"/>
              <a:t>獼猴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</a:t>
            </a:r>
            <a:r>
              <a:rPr lang="en-US" altLang="zh-TW" dirty="0"/>
              <a:t>2</a:t>
            </a:r>
            <a:r>
              <a:rPr lang="zh-TW" altLang="en-US" dirty="0"/>
              <a:t>單元</a:t>
            </a:r>
            <a:r>
              <a:rPr lang="zh-TW" altLang="en-US" dirty="0" smtClean="0"/>
              <a:t>：</a:t>
            </a:r>
            <a:r>
              <a:rPr lang="zh-TW" altLang="en-US" sz="2900" dirty="0"/>
              <a:t>中</a:t>
            </a:r>
            <a:r>
              <a:rPr lang="zh-TW" altLang="en-US" dirty="0" smtClean="0"/>
              <a:t>華</a:t>
            </a:r>
            <a:r>
              <a:rPr lang="zh-TW" altLang="en-US" dirty="0"/>
              <a:t>白</a:t>
            </a:r>
            <a:r>
              <a:rPr lang="zh-TW" altLang="en-US" dirty="0" smtClean="0"/>
              <a:t>海豚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</a:t>
            </a:r>
            <a:r>
              <a:rPr lang="en-US" altLang="zh-TW" dirty="0"/>
              <a:t>3</a:t>
            </a:r>
            <a:r>
              <a:rPr lang="zh-TW" altLang="en-US" dirty="0"/>
              <a:t>單元：</a:t>
            </a:r>
            <a:r>
              <a:rPr lang="zh-TW" altLang="en-US" dirty="0" smtClean="0"/>
              <a:t>櫻花鉤吻鮭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</a:t>
            </a:r>
            <a:r>
              <a:rPr lang="en-US" altLang="zh-TW" dirty="0"/>
              <a:t>4</a:t>
            </a:r>
            <a:r>
              <a:rPr lang="zh-TW" altLang="en-US" dirty="0"/>
              <a:t>單元：</a:t>
            </a:r>
            <a:r>
              <a:rPr lang="zh-TW" altLang="en-US" dirty="0" smtClean="0"/>
              <a:t>梅花鹿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</a:t>
            </a:r>
            <a:r>
              <a:rPr lang="en-US" altLang="zh-TW" dirty="0"/>
              <a:t>5</a:t>
            </a:r>
            <a:r>
              <a:rPr lang="zh-TW" altLang="en-US" dirty="0"/>
              <a:t>單元：臺灣寬尾</a:t>
            </a:r>
            <a:r>
              <a:rPr lang="zh-TW" altLang="en-US" dirty="0" smtClean="0"/>
              <a:t>鳳蝶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</a:t>
            </a:r>
            <a:r>
              <a:rPr lang="en-US" altLang="zh-TW" dirty="0"/>
              <a:t>6</a:t>
            </a:r>
            <a:r>
              <a:rPr lang="zh-TW" altLang="en-US" dirty="0"/>
              <a:t>單元</a:t>
            </a:r>
            <a:r>
              <a:rPr lang="zh-TW" altLang="en-US" dirty="0" smtClean="0"/>
              <a:t>：八色鳥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</a:t>
            </a:r>
            <a:r>
              <a:rPr lang="en-US" altLang="zh-TW" dirty="0" smtClean="0"/>
              <a:t>7</a:t>
            </a:r>
            <a:r>
              <a:rPr lang="zh-TW" altLang="en-US" dirty="0"/>
              <a:t>單元：臺北</a:t>
            </a:r>
            <a:r>
              <a:rPr lang="zh-TW" altLang="en-US" dirty="0" smtClean="0"/>
              <a:t>樹蛙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</a:t>
            </a:r>
            <a:r>
              <a:rPr lang="en-US" altLang="zh-TW" dirty="0"/>
              <a:t>8</a:t>
            </a:r>
            <a:r>
              <a:rPr lang="zh-TW" altLang="en-US" dirty="0"/>
              <a:t>單元：臺灣藍</a:t>
            </a:r>
            <a:r>
              <a:rPr lang="zh-TW" altLang="en-US" dirty="0" smtClean="0"/>
              <a:t>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</a:t>
            </a:r>
            <a:r>
              <a:rPr lang="en-US" altLang="zh-TW" dirty="0"/>
              <a:t>9</a:t>
            </a:r>
            <a:r>
              <a:rPr lang="zh-TW" altLang="en-US" dirty="0"/>
              <a:t>單元：臺灣</a:t>
            </a:r>
            <a:r>
              <a:rPr lang="zh-TW" altLang="en-US" dirty="0" smtClean="0"/>
              <a:t>黑熊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</a:t>
            </a:r>
            <a:r>
              <a:rPr lang="en-US" altLang="zh-TW" dirty="0"/>
              <a:t>10</a:t>
            </a:r>
            <a:r>
              <a:rPr lang="zh-TW" altLang="en-US" dirty="0"/>
              <a:t>單元：黑</a:t>
            </a:r>
            <a:r>
              <a:rPr lang="zh-TW" altLang="en-US" dirty="0" smtClean="0"/>
              <a:t>長尾</a:t>
            </a:r>
            <a:r>
              <a:rPr lang="zh-TW" altLang="en-US" dirty="0"/>
              <a:t>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單元</a:t>
            </a:r>
            <a:r>
              <a:rPr lang="zh-TW" altLang="en-US" dirty="0"/>
              <a:t>結尾</a:t>
            </a:r>
            <a:r>
              <a:rPr lang="zh-TW" altLang="en-US" dirty="0" smtClean="0"/>
              <a:t>附上簡要介紹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及資料來源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156"/>
            <a:ext cx="1023182" cy="93610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1868205"/>
            <a:ext cx="1296144" cy="10572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57319"/>
            <a:ext cx="1440159" cy="10537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64" y="2925428"/>
            <a:ext cx="1672133" cy="12031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06" y="2911094"/>
            <a:ext cx="1466450" cy="11798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30" y="2927258"/>
            <a:ext cx="1542201" cy="116366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19" y="4131704"/>
            <a:ext cx="1485002" cy="102434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10" y="4090919"/>
            <a:ext cx="1499326" cy="106513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36" y="4062994"/>
            <a:ext cx="1469179" cy="106790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8" y="5130899"/>
            <a:ext cx="1629284" cy="146319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5130899"/>
            <a:ext cx="2115487" cy="13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89571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588</TotalTime>
  <Words>650</Words>
  <Application>Microsoft Macintosh PowerPoint</Application>
  <PresentationFormat>如螢幕大小 (4:3)</PresentationFormat>
  <Paragraphs>158</Paragraphs>
  <Slides>28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佈景主題1</vt:lpstr>
      <vt:lpstr>資訊素養與倫理_國小3版</vt:lpstr>
      <vt:lpstr>國小三版總召</vt:lpstr>
      <vt:lpstr>編輯群</vt:lpstr>
      <vt:lpstr>教材內容</vt:lpstr>
      <vt:lpstr>教材內容</vt:lpstr>
      <vt:lpstr>教材特色</vt:lpstr>
      <vt:lpstr>PowerPoint 簡報</vt:lpstr>
      <vt:lpstr>書中主角</vt:lpstr>
      <vt:lpstr>生態保育</vt:lpstr>
      <vt:lpstr>教材內容</vt:lpstr>
      <vt:lpstr>教材內容</vt:lpstr>
      <vt:lpstr>教材內容</vt:lpstr>
      <vt:lpstr>教材內容</vt:lpstr>
      <vt:lpstr>教材內容</vt:lpstr>
      <vt:lpstr>教材內容</vt:lpstr>
      <vt:lpstr>教材內容</vt:lpstr>
      <vt:lpstr>教材內容</vt:lpstr>
      <vt:lpstr>教材內容</vt:lpstr>
      <vt:lpstr>教材內容</vt:lpstr>
      <vt:lpstr>電腦版教材</vt:lpstr>
      <vt:lpstr>行動版教材</vt:lpstr>
      <vt:lpstr>線上電子書</vt:lpstr>
      <vt:lpstr>線上動畫範例</vt:lpstr>
      <vt:lpstr>線上測驗動畫範例</vt:lpstr>
      <vt:lpstr>教材App下載</vt:lpstr>
      <vt:lpstr>教材App下載-Google play</vt:lpstr>
      <vt:lpstr>教材網址</vt:lpstr>
      <vt:lpstr>簡報結束 歡迎指教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資訊素養與倫理_國小3版</dc:title>
  <dc:creator>賴清國</dc:creator>
  <cp:lastModifiedBy>Dong-Hwa Lu</cp:lastModifiedBy>
  <cp:revision>65</cp:revision>
  <dcterms:created xsi:type="dcterms:W3CDTF">2013-11-13T03:01:36Z</dcterms:created>
  <dcterms:modified xsi:type="dcterms:W3CDTF">2014-02-26T04:46:27Z</dcterms:modified>
</cp:coreProperties>
</file>