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125C3-2C6D-4324-AC0F-10EC780D5902}" type="datetimeFigureOut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85325-53C6-4F59-9223-C5A7CEDADB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5104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2EAEA-9BA9-4656-B1FE-287057CC0DC9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58A3-7B2B-4498-A10B-5F9555D3EE67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F4334-7347-4881-87F0-74C5A3776D22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4FD-1C1B-4E78-8DBC-1D833A7F9ADE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29D2-F9B4-4653-8A8E-70CC3C016230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4B39-B792-44B4-950A-1927743C4AB6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98E45-6845-49BD-B46A-8CFF6F936484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16C0D-0EE5-460D-B4CA-F555B3AE328A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27D7-5BBD-4C42-90CB-5B352157552A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ED4DA-7741-4231-A60C-67B2F91D1CB5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63540-C617-4C98-97FC-A23F5677E44A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E85BD-827A-4CAB-B6D6-69FDF05FCA43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zh-TW" altLang="en-US" dirty="0" smtClean="0"/>
              <a:t>面積問題前奏曲</a:t>
            </a:r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31CA-0C30-47D4-9469-1D225AE1E4C6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0751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相關知識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 descr="C:\Office2003\MEDIA\CAGCAT10\j0195812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92696"/>
            <a:ext cx="1773022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948264" y="4597983"/>
            <a:ext cx="1696789" cy="1663700"/>
            <a:chOff x="1632" y="1248"/>
            <a:chExt cx="2682" cy="2286"/>
          </a:xfrm>
        </p:grpSpPr>
        <p:sp>
          <p:nvSpPr>
            <p:cNvPr id="5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zh-TW" altLang="en-US"/>
            </a:p>
          </p:txBody>
        </p:sp>
        <p:sp>
          <p:nvSpPr>
            <p:cNvPr id="6" name="AutoShape 5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zh-TW" altLang="en-US"/>
            </a:p>
          </p:txBody>
        </p:sp>
        <p:sp>
          <p:nvSpPr>
            <p:cNvPr id="7" name="AutoShape 6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zh-TW" altLang="en-US"/>
            </a:p>
          </p:txBody>
        </p:sp>
      </p:grpSp>
      <p:sp>
        <p:nvSpPr>
          <p:cNvPr id="8" name="文字方塊 7"/>
          <p:cNvSpPr txBox="1"/>
          <p:nvPr/>
        </p:nvSpPr>
        <p:spPr>
          <a:xfrm>
            <a:off x="2176108" y="2060848"/>
            <a:ext cx="3692036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lvl="0" indent="-514350">
              <a:buAutoNum type="arabicPeriod"/>
            </a:pP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三角形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514350" lvl="0" indent="-514350">
              <a:buAutoNum type="arabicPeriod"/>
            </a:pPr>
            <a:r>
              <a:rPr lang="zh-TW" altLang="zh-TW" sz="32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正方形</a:t>
            </a:r>
            <a:r>
              <a:rPr lang="en-US" altLang="zh-TW" sz="3200" dirty="0" smtClean="0">
                <a:solidFill>
                  <a:schemeClr val="bg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,</a:t>
            </a:r>
          </a:p>
          <a:p>
            <a:pPr marL="514350" lvl="0" indent="-514350">
              <a:buAutoNum type="arabicPeriod"/>
            </a:pP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矩形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,</a:t>
            </a:r>
          </a:p>
          <a:p>
            <a:pPr marL="514350" lvl="0" indent="-514350">
              <a:buAutoNum type="arabicPeriod"/>
            </a:pPr>
            <a:r>
              <a:rPr lang="zh-TW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菱形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2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514350" lvl="0" indent="-514350">
              <a:buAutoNum type="arabicPeriod"/>
            </a:pP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平行四邊形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,</a:t>
            </a:r>
          </a:p>
          <a:p>
            <a:pPr marL="514350" lvl="0" indent="-514350">
              <a:buAutoNum type="arabicPeriod"/>
            </a:pPr>
            <a:r>
              <a:rPr lang="zh-TW" altLang="zh-TW" sz="32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梯形</a:t>
            </a:r>
            <a:r>
              <a:rPr lang="zh-TW" altLang="zh-TW" sz="3200" dirty="0">
                <a:latin typeface="標楷體" pitchFamily="65" charset="-120"/>
                <a:ea typeface="標楷體" pitchFamily="65" charset="-120"/>
              </a:rPr>
              <a:t>的面積公式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zh-TW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7ABB-D844-4332-AD50-5AC6E047203C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551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三角形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面積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algn="ctr"/>
                <a:r>
                  <a:rPr lang="en-US" altLang="zh-TW" dirty="0" smtClean="0"/>
                  <a:t>1</a:t>
                </a:r>
                <a:r>
                  <a:rPr lang="en-US" altLang="zh-TW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.</a:t>
                </a:r>
                <a:r>
                  <a:rPr lang="zh-TW" alt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給底及高時</a:t>
                </a:r>
                <a:r>
                  <a:rPr lang="en-US" altLang="zh-TW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,</a:t>
                </a:r>
                <a:r>
                  <a:rPr lang="zh-TW" alt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面積為</a:t>
                </a:r>
                <a:r>
                  <a:rPr lang="en-US" altLang="zh-TW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:  </a:t>
                </a:r>
                <a:r>
                  <a:rPr lang="zh-TW" alt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底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×</m:t>
                    </m:r>
                    <m:r>
                      <a:rPr lang="zh-TW" altLang="en-US" b="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高</m:t>
                    </m:r>
                    <m:r>
                      <a:rPr lang="en-US" altLang="zh-TW" b="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÷2</m:t>
                    </m:r>
                  </m:oMath>
                </a14:m>
                <a:r>
                  <a:rPr lang="zh-TW" alt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 </a:t>
                </a:r>
                <a:r>
                  <a:rPr lang="en-US" altLang="zh-TW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(</a:t>
                </a:r>
                <a:r>
                  <a:rPr lang="zh-TW" alt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通常找鈍角三角形的高要特別留心</a:t>
                </a:r>
                <a:r>
                  <a:rPr lang="en-US" altLang="zh-TW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)</a:t>
                </a:r>
              </a:p>
              <a:p>
                <a:endParaRPr lang="en-US" altLang="zh-TW" dirty="0"/>
              </a:p>
              <a:p>
                <a:pPr algn="ctr"/>
                <a:r>
                  <a:rPr lang="en-US" altLang="zh-TW" dirty="0" smtClean="0"/>
                  <a:t>2.</a:t>
                </a:r>
                <a:r>
                  <a:rPr lang="zh-TW" altLang="en-US" dirty="0" smtClean="0"/>
                  <a:t> </a:t>
                </a:r>
                <a:r>
                  <a:rPr lang="zh-TW" altLang="en-US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給三邊長時</a:t>
                </a:r>
                <a:r>
                  <a:rPr lang="en-US" altLang="zh-TW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,</a:t>
                </a:r>
                <a:r>
                  <a:rPr lang="zh-TW" altLang="en-US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最好是正整數</a:t>
                </a:r>
                <a:r>
                  <a:rPr lang="en-US" altLang="zh-TW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,</a:t>
                </a:r>
                <a:r>
                  <a:rPr lang="zh-TW" altLang="en-US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則使用</a:t>
                </a:r>
                <a:endParaRPr lang="en-US" altLang="zh-TW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marL="0" indent="0" algn="ctr">
                  <a:buNone/>
                </a:pPr>
                <a:r>
                  <a:rPr lang="zh-TW" altLang="en-US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        </a:t>
                </a:r>
                <a:r>
                  <a:rPr lang="en-US" altLang="zh-TW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HERON</a:t>
                </a:r>
                <a:r>
                  <a:rPr lang="zh-TW" altLang="en-US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公式</a:t>
                </a:r>
                <a:r>
                  <a:rPr lang="en-US" altLang="zh-TW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:</a:t>
                </a:r>
                <a:r>
                  <a:rPr lang="zh-TW" altLang="en-US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TW" altLang="en-US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zh-TW" b="0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/>
                          </a:rPr>
                          <m:t>𝑠</m:t>
                        </m:r>
                        <m:d>
                          <m:dPr>
                            <m:ctrlPr>
                              <a:rPr lang="en-US" altLang="zh-TW" i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altLang="zh-TW" b="0" i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TW" b="0" i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𝑎</m:t>
                            </m:r>
                          </m:e>
                        </m:d>
                        <m:d>
                          <m:dPr>
                            <m:ctrlPr>
                              <a:rPr lang="en-US" altLang="zh-TW" i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altLang="zh-TW" b="0" i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TW" b="0" i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</m:d>
                        <m:d>
                          <m:dPr>
                            <m:ctrlPr>
                              <a:rPr lang="en-US" altLang="zh-TW" i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altLang="zh-TW" b="0" i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altLang="zh-TW" b="0" i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𝑐</m:t>
                            </m:r>
                          </m:e>
                        </m:d>
                      </m:e>
                    </m:rad>
                  </m:oMath>
                </a14:m>
                <a:r>
                  <a:rPr lang="en-US" altLang="zh-TW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,</a:t>
                </a:r>
                <a:r>
                  <a:rPr lang="zh-TW" altLang="en-US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endParaRPr lang="en-US" altLang="zh-TW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marL="0" indent="0" algn="ctr">
                  <a:buNone/>
                </a:pPr>
                <a:r>
                  <a:rPr lang="zh-TW" altLang="en-US" dirty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zh-TW" altLang="en-US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       其中 </a:t>
                </a:r>
                <a:r>
                  <a:rPr lang="en-US" altLang="zh-TW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s</a:t>
                </a:r>
                <a:r>
                  <a:rPr lang="zh-TW" altLang="en-US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 為周長的一半</a:t>
                </a:r>
                <a:endParaRPr lang="en-US" altLang="zh-TW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endParaRPr lang="en-US" altLang="zh-TW" dirty="0"/>
              </a:p>
              <a:p>
                <a:pPr algn="ctr"/>
                <a:r>
                  <a:rPr lang="en-US" altLang="zh-TW" dirty="0" smtClean="0"/>
                  <a:t>3.</a:t>
                </a:r>
                <a:r>
                  <a:rPr lang="zh-TW" altLang="en-US" dirty="0" smtClean="0"/>
                  <a:t> </a:t>
                </a:r>
                <a:r>
                  <a:rPr lang="zh-TW" altLang="en-US" dirty="0" smtClean="0">
                    <a:solidFill>
                      <a:srgbClr val="0070C0"/>
                    </a:solidFill>
                  </a:rPr>
                  <a:t>給兩邊及其夾角</a:t>
                </a:r>
                <a14:m>
                  <m:oMath xmlns:m="http://schemas.openxmlformats.org/officeDocument/2006/math">
                    <m:r>
                      <a:rPr lang="zh-TW" altLang="en-US" i="1" smtClean="0">
                        <a:solidFill>
                          <a:srgbClr val="0070C0"/>
                        </a:solidFill>
                        <a:latin typeface="Cambria Math"/>
                      </a:rPr>
                      <m:t>𝜃</m:t>
                    </m:r>
                  </m:oMath>
                </a14:m>
                <a:r>
                  <a:rPr lang="zh-TW" altLang="en-US" dirty="0" smtClean="0">
                    <a:solidFill>
                      <a:srgbClr val="0070C0"/>
                    </a:solidFill>
                  </a:rPr>
                  <a:t>時</a:t>
                </a:r>
                <a:r>
                  <a:rPr lang="en-US" altLang="zh-TW" dirty="0" smtClean="0">
                    <a:solidFill>
                      <a:srgbClr val="0070C0"/>
                    </a:solidFill>
                  </a:rPr>
                  <a:t>,</a:t>
                </a:r>
                <a:r>
                  <a:rPr lang="zh-TW" altLang="en-US" dirty="0" smtClean="0">
                    <a:solidFill>
                      <a:srgbClr val="0070C0"/>
                    </a:solidFill>
                  </a:rPr>
                  <a:t> 則使用正弦</a:t>
                </a:r>
                <a:r>
                  <a:rPr lang="zh-TW" altLang="en-US" dirty="0">
                    <a:solidFill>
                      <a:srgbClr val="0070C0"/>
                    </a:solidFill>
                  </a:rPr>
                  <a:t>面積</a:t>
                </a:r>
                <a:r>
                  <a:rPr lang="zh-TW" altLang="en-US" dirty="0" smtClean="0">
                    <a:solidFill>
                      <a:srgbClr val="0070C0"/>
                    </a:solidFill>
                  </a:rPr>
                  <a:t>公式</a:t>
                </a:r>
                <a:r>
                  <a:rPr lang="en-US" altLang="zh-TW" dirty="0" smtClean="0">
                    <a:solidFill>
                      <a:srgbClr val="0070C0"/>
                    </a:solidFill>
                  </a:rPr>
                  <a:t>:</a:t>
                </a:r>
              </a:p>
              <a:p>
                <a:pPr marL="0" indent="0" algn="ctr">
                  <a:buNone/>
                </a:pPr>
                <a:r>
                  <a:rPr lang="zh-TW" altLang="en-US" dirty="0" smtClean="0">
                    <a:solidFill>
                      <a:srgbClr val="0070C0"/>
                    </a:solidFill>
                  </a:rPr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TW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TW" dirty="0" smtClean="0">
                    <a:solidFill>
                      <a:srgbClr val="0070C0"/>
                    </a:solidFill>
                  </a:rPr>
                  <a:t>ab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TW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i="0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altLang="zh-TW" i="1" dirty="0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func>
                  </m:oMath>
                </a14:m>
                <a:endParaRPr lang="en-US" altLang="zh-TW" dirty="0" smtClean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" t="-3639" r="-37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E9B77-CBA0-46CF-9FB3-E8C7841DCECC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834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正方形面積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1.</a:t>
                </a:r>
                <a:r>
                  <a:rPr lang="zh-TW" altLang="en-US" dirty="0" smtClean="0"/>
                  <a:t> </a:t>
                </a:r>
                <a:r>
                  <a:rPr lang="zh-TW" alt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給邊長 </a:t>
                </a:r>
                <a:r>
                  <a:rPr lang="en-US" altLang="zh-TW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a, </a:t>
                </a:r>
                <a:r>
                  <a:rPr lang="zh-TW" alt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面積為邊長平方</a:t>
                </a:r>
                <a:r>
                  <a:rPr lang="en-US" altLang="zh-TW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,</a:t>
                </a:r>
                <a:r>
                  <a:rPr lang="zh-TW" alt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即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altLang="zh-TW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altLang="zh-TW" dirty="0" smtClean="0"/>
              </a:p>
              <a:p>
                <a:endParaRPr lang="en-US" altLang="zh-TW" dirty="0"/>
              </a:p>
              <a:p>
                <a:r>
                  <a:rPr lang="en-US" altLang="zh-TW" dirty="0" smtClean="0"/>
                  <a:t>2. </a:t>
                </a:r>
                <a:r>
                  <a:rPr lang="zh-TW" altLang="en-US" dirty="0" smtClean="0">
                    <a:solidFill>
                      <a:schemeClr val="bg2">
                        <a:lumMod val="25000"/>
                      </a:schemeClr>
                    </a:solidFill>
                  </a:rPr>
                  <a:t>給對角線長 </a:t>
                </a:r>
                <a:r>
                  <a:rPr lang="en-US" altLang="zh-TW" dirty="0" smtClean="0">
                    <a:solidFill>
                      <a:schemeClr val="bg2">
                        <a:lumMod val="25000"/>
                      </a:schemeClr>
                    </a:solidFill>
                  </a:rPr>
                  <a:t>b, </a:t>
                </a:r>
                <a:r>
                  <a:rPr lang="zh-TW" altLang="en-US" dirty="0" smtClean="0">
                    <a:solidFill>
                      <a:schemeClr val="bg2">
                        <a:lumMod val="25000"/>
                      </a:schemeClr>
                    </a:solidFill>
                  </a:rPr>
                  <a:t>面積則為對角線平方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zh-TW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TW" i="1">
                                <a:solidFill>
                                  <a:schemeClr val="bg2">
                                    <a:lumMod val="2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b="0" i="1" smtClean="0">
                                <a:solidFill>
                                  <a:schemeClr val="bg2">
                                    <a:lumMod val="25000"/>
                                  </a:schemeClr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altLang="zh-TW" i="1">
                                <a:solidFill>
                                  <a:schemeClr val="bg2">
                                    <a:lumMod val="25000"/>
                                  </a:schemeClr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zh-TW" i="1">
                                <a:solidFill>
                                  <a:schemeClr val="bg2">
                                    <a:lumMod val="25000"/>
                                  </a:schemeClr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altLang="zh-TW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altLang="zh-TW" dirty="0" smtClean="0"/>
              </a:p>
              <a:p>
                <a:endParaRPr lang="en-US" altLang="zh-TW" dirty="0"/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88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205" y="4077072"/>
            <a:ext cx="1972171" cy="19721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714A3-6888-499C-8E04-B2577752AC41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148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矩形面積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給長與寬就搞定了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F991-68E9-4F5B-9C1D-69BC3066B31D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406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菱形面積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ctr"/>
                <a:r>
                  <a:rPr lang="en-US" altLang="zh-TW" dirty="0" smtClean="0"/>
                  <a:t>1.</a:t>
                </a:r>
                <a:r>
                  <a:rPr lang="zh-TW" altLang="en-US" dirty="0" smtClean="0"/>
                  <a:t> </a:t>
                </a:r>
                <a:r>
                  <a:rPr lang="zh-TW" alt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給邊長 </a:t>
                </a:r>
                <a:r>
                  <a:rPr lang="en-US" altLang="zh-TW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a </a:t>
                </a:r>
                <a:r>
                  <a:rPr lang="zh-TW" alt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及其中一個夾角</a:t>
                </a:r>
                <a14:m>
                  <m:oMath xmlns:m="http://schemas.openxmlformats.org/officeDocument/2006/math">
                    <m:r>
                      <a:rPr lang="zh-TW" altLang="en-US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/>
                      </a:rPr>
                      <m:t>𝜃</m:t>
                    </m:r>
                  </m:oMath>
                </a14:m>
                <a:r>
                  <a:rPr lang="en-US" altLang="zh-TW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,</a:t>
                </a:r>
                <a:r>
                  <a:rPr lang="zh-TW" alt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則面積為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i="1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altLang="zh-TW" i="1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US" altLang="zh-TW" i="1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altLang="zh-TW" i="1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func>
                  </m:oMath>
                </a14:m>
                <a:endParaRPr lang="en-US" altLang="zh-TW" dirty="0" smtClean="0"/>
              </a:p>
              <a:p>
                <a:endParaRPr lang="en-US" altLang="zh-TW" dirty="0"/>
              </a:p>
              <a:p>
                <a:pPr algn="ctr"/>
                <a:r>
                  <a:rPr lang="en-US" altLang="zh-TW" dirty="0" smtClean="0"/>
                  <a:t> 2. </a:t>
                </a:r>
                <a:r>
                  <a:rPr lang="zh-TW" altLang="en-US" dirty="0" smtClean="0">
                    <a:solidFill>
                      <a:schemeClr val="bg2">
                        <a:lumMod val="25000"/>
                      </a:schemeClr>
                    </a:solidFill>
                  </a:rPr>
                  <a:t>給對角線長</a:t>
                </a:r>
                <a:r>
                  <a:rPr lang="en-US" altLang="zh-TW" dirty="0" smtClean="0">
                    <a:solidFill>
                      <a:schemeClr val="bg2">
                        <a:lumMod val="25000"/>
                      </a:schemeClr>
                    </a:solidFill>
                  </a:rPr>
                  <a:t>a</a:t>
                </a:r>
                <a:r>
                  <a:rPr lang="zh-TW" altLang="en-US" dirty="0" smtClean="0">
                    <a:solidFill>
                      <a:schemeClr val="bg2">
                        <a:lumMod val="25000"/>
                      </a:schemeClr>
                    </a:solidFill>
                  </a:rPr>
                  <a:t>與</a:t>
                </a:r>
                <a:r>
                  <a:rPr lang="en-US" altLang="zh-TW" dirty="0" smtClean="0">
                    <a:solidFill>
                      <a:schemeClr val="bg2">
                        <a:lumMod val="25000"/>
                      </a:schemeClr>
                    </a:solidFill>
                  </a:rPr>
                  <a:t>b </a:t>
                </a:r>
                <a:r>
                  <a:rPr lang="zh-TW" altLang="en-US" dirty="0" smtClean="0">
                    <a:solidFill>
                      <a:schemeClr val="bg2">
                        <a:lumMod val="25000"/>
                      </a:schemeClr>
                    </a:solidFill>
                  </a:rPr>
                  <a:t>則面積為</a:t>
                </a:r>
                <a:endParaRPr lang="en-US" altLang="zh-TW" dirty="0" smtClean="0">
                  <a:solidFill>
                    <a:schemeClr val="bg2">
                      <a:lumMod val="25000"/>
                    </a:schemeClr>
                  </a:solidFill>
                </a:endParaRPr>
              </a:p>
              <a:p>
                <a:pPr marL="0" indent="0" algn="ctr">
                  <a:buNone/>
                </a:pPr>
                <a:r>
                  <a:rPr lang="zh-TW" altLang="en-US" dirty="0">
                    <a:solidFill>
                      <a:schemeClr val="bg2">
                        <a:lumMod val="25000"/>
                      </a:schemeClr>
                    </a:solidFill>
                  </a:rPr>
                  <a:t> </a:t>
                </a:r>
                <a:r>
                  <a:rPr lang="zh-TW" altLang="en-US" dirty="0" smtClean="0">
                    <a:solidFill>
                      <a:schemeClr val="bg2">
                        <a:lumMod val="25000"/>
                      </a:schemeClr>
                    </a:solidFill>
                  </a:rPr>
                  <a:t>       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zh-TW" altLang="en-US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</a:rPr>
                          <m:t>𝑎𝑏</m:t>
                        </m:r>
                      </m:num>
                      <m:den>
                        <m:r>
                          <a:rPr lang="en-US" altLang="zh-TW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zh-TW" altLang="en-US" dirty="0" smtClean="0">
                    <a:solidFill>
                      <a:schemeClr val="bg2">
                        <a:lumMod val="25000"/>
                      </a:schemeClr>
                    </a:solidFill>
                  </a:rPr>
                  <a:t> </a:t>
                </a:r>
                <a:endParaRPr lang="en-US" altLang="zh-TW" dirty="0" smtClean="0">
                  <a:solidFill>
                    <a:schemeClr val="bg2">
                      <a:lumMod val="25000"/>
                    </a:schemeClr>
                  </a:solidFill>
                </a:endParaRPr>
              </a:p>
              <a:p>
                <a:endParaRPr lang="en-US" altLang="zh-TW" dirty="0" smtClean="0"/>
              </a:p>
              <a:p>
                <a:endParaRPr lang="en-US" altLang="zh-TW" dirty="0"/>
              </a:p>
              <a:p>
                <a:endParaRPr lang="en-US" altLang="zh-TW" dirty="0" smtClean="0"/>
              </a:p>
              <a:p>
                <a:endParaRPr lang="en-US" altLang="zh-TW" dirty="0"/>
              </a:p>
              <a:p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 smtClean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88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6F39-7B20-457F-80D3-83FAA3737FA0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612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平行四邊形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TW" dirty="0" smtClean="0"/>
                  <a:t>1. </a:t>
                </a:r>
                <a:r>
                  <a:rPr lang="zh-TW" altLang="en-US" dirty="0" smtClean="0"/>
                  <a:t> </a:t>
                </a:r>
                <a:r>
                  <a:rPr lang="zh-TW" alt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若對角線有互相垂直</a:t>
                </a:r>
                <a:r>
                  <a:rPr lang="en-US" altLang="zh-TW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, </a:t>
                </a:r>
              </a:p>
              <a:p>
                <a:pPr marL="0" indent="0">
                  <a:buNone/>
                </a:pPr>
                <a:r>
                  <a:rPr lang="en-US" altLang="zh-TW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US" altLang="zh-TW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        </a:t>
                </a:r>
                <a:r>
                  <a:rPr lang="zh-TW" altLang="en-US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則面積為對角線相乘除以</a:t>
                </a:r>
                <a:r>
                  <a:rPr lang="en-US" altLang="zh-TW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2</a:t>
                </a:r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r>
                  <a:rPr lang="en-US" altLang="zh-TW" dirty="0" smtClean="0"/>
                  <a:t>2.</a:t>
                </a:r>
                <a:r>
                  <a:rPr lang="zh-TW" altLang="en-US" dirty="0" smtClean="0"/>
                  <a:t> </a:t>
                </a:r>
                <a:r>
                  <a:rPr lang="zh-TW" altLang="en-US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若給相鄰兩邊長度</a:t>
                </a:r>
                <a:r>
                  <a:rPr lang="en-US" altLang="zh-TW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a,</a:t>
                </a:r>
                <a:r>
                  <a:rPr lang="zh-TW" altLang="en-US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:r>
                  <a:rPr lang="en-US" altLang="zh-TW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b</a:t>
                </a:r>
                <a:r>
                  <a:rPr lang="zh-TW" altLang="en-US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及其夾角</a:t>
                </a:r>
                <a14:m>
                  <m:oMath xmlns:m="http://schemas.openxmlformats.org/officeDocument/2006/math">
                    <m:r>
                      <a:rPr lang="zh-TW" altLang="en-US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𝜃</m:t>
                    </m:r>
                  </m:oMath>
                </a14:m>
                <a:endParaRPr lang="en-US" altLang="zh-TW" dirty="0" smtClean="0">
                  <a:solidFill>
                    <a:schemeClr val="accent2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US" altLang="zh-TW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:r>
                  <a:rPr lang="en-US" altLang="zh-TW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        </a:t>
                </a:r>
                <a:r>
                  <a:rPr lang="zh-TW" altLang="en-US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面積則為</a:t>
                </a:r>
                <a:r>
                  <a:rPr lang="en-US" altLang="zh-TW" dirty="0">
                    <a:solidFill>
                      <a:schemeClr val="accent2">
                        <a:lumMod val="75000"/>
                      </a:schemeClr>
                    </a:solidFill>
                  </a:rPr>
                  <a:t>ab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TW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altLang="zh-TW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func>
                  </m:oMath>
                </a14:m>
                <a:endParaRPr lang="en-US" altLang="zh-TW" dirty="0" smtClean="0">
                  <a:solidFill>
                    <a:schemeClr val="accent2">
                      <a:lumMod val="75000"/>
                    </a:schemeClr>
                  </a:solidFill>
                </a:endParaRPr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88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FFB4-890A-4AD2-A838-1FDD9949C0A9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065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latin typeface="華康楷書體W5" pitchFamily="65" charset="-120"/>
                <a:ea typeface="華康楷書體W5" pitchFamily="65" charset="-120"/>
              </a:rPr>
              <a:t>梯形面積</a:t>
            </a:r>
            <a:endParaRPr lang="zh-TW" altLang="en-US" dirty="0">
              <a:latin typeface="華康楷書體W5" pitchFamily="65" charset="-120"/>
              <a:ea typeface="華康楷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1. </a:t>
                </a:r>
                <a:r>
                  <a:rPr lang="en-US" altLang="zh-TW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(</a:t>
                </a:r>
                <a:r>
                  <a:rPr lang="zh-TW" altLang="en-US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上底</a:t>
                </a:r>
                <a:r>
                  <a:rPr lang="en-US" altLang="zh-TW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+</a:t>
                </a:r>
                <a:r>
                  <a:rPr lang="zh-TW" altLang="en-US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下底</a:t>
                </a:r>
                <a:r>
                  <a:rPr lang="en-US" altLang="zh-TW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)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zh-TW" altLang="en-US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高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÷</m:t>
                    </m:r>
                  </m:oMath>
                </a14:m>
                <a:r>
                  <a:rPr lang="en-US" altLang="zh-TW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2</a:t>
                </a:r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r>
                  <a:rPr lang="en-US" altLang="zh-TW" dirty="0" smtClean="0"/>
                  <a:t>2. </a:t>
                </a:r>
                <a:r>
                  <a:rPr lang="zh-TW" altLang="en-US" dirty="0" smtClean="0">
                    <a:solidFill>
                      <a:schemeClr val="bg2">
                        <a:lumMod val="25000"/>
                      </a:schemeClr>
                    </a:solidFill>
                  </a:rPr>
                  <a:t>中線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zh-TW" altLang="en-US" dirty="0" smtClean="0">
                    <a:solidFill>
                      <a:schemeClr val="bg2">
                        <a:lumMod val="25000"/>
                      </a:schemeClr>
                    </a:solidFill>
                  </a:rPr>
                  <a:t>高</a:t>
                </a:r>
                <a:endParaRPr lang="en-US" altLang="zh-TW" dirty="0" smtClean="0">
                  <a:solidFill>
                    <a:schemeClr val="bg2">
                      <a:lumMod val="25000"/>
                    </a:schemeClr>
                  </a:solidFill>
                </a:endParaRPr>
              </a:p>
              <a:p>
                <a:endParaRPr lang="en-US" altLang="zh-TW" dirty="0"/>
              </a:p>
              <a:p>
                <a:r>
                  <a:rPr lang="en-US" altLang="zh-TW" dirty="0" smtClean="0"/>
                  <a:t>3.</a:t>
                </a:r>
                <a:r>
                  <a:rPr lang="zh-TW" altLang="en-US" dirty="0" smtClean="0"/>
                  <a:t> </a:t>
                </a:r>
                <a:r>
                  <a:rPr lang="zh-TW" altLang="en-US" dirty="0" smtClean="0">
                    <a:solidFill>
                      <a:srgbClr val="7030A0"/>
                    </a:solidFill>
                  </a:rPr>
                  <a:t>對角線若互相垂直</a:t>
                </a:r>
                <a:r>
                  <a:rPr lang="en-US" altLang="zh-TW" dirty="0" smtClean="0">
                    <a:solidFill>
                      <a:srgbClr val="7030A0"/>
                    </a:solidFill>
                  </a:rPr>
                  <a:t>, </a:t>
                </a:r>
                <a:r>
                  <a:rPr lang="zh-TW" altLang="en-US" dirty="0" smtClean="0">
                    <a:solidFill>
                      <a:srgbClr val="7030A0"/>
                    </a:solidFill>
                  </a:rPr>
                  <a:t>則對角線相乘除以</a:t>
                </a:r>
                <a:r>
                  <a:rPr lang="en-US" altLang="zh-TW" dirty="0" smtClean="0">
                    <a:solidFill>
                      <a:srgbClr val="7030A0"/>
                    </a:solidFill>
                  </a:rPr>
                  <a:t>2</a:t>
                </a:r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88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55E2-0709-4764-860D-84F5439645BB}" type="datetime1">
              <a:rPr lang="zh-TW" altLang="en-US" smtClean="0"/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315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301</Words>
  <Application>Microsoft Office PowerPoint</Application>
  <PresentationFormat>如螢幕大小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面積問題前奏曲</vt:lpstr>
      <vt:lpstr>相關知識</vt:lpstr>
      <vt:lpstr>三角形面積</vt:lpstr>
      <vt:lpstr>正方形面積</vt:lpstr>
      <vt:lpstr>矩形面積</vt:lpstr>
      <vt:lpstr>菱形面積</vt:lpstr>
      <vt:lpstr>平行四邊形</vt:lpstr>
      <vt:lpstr>梯形面積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面積問題前奏曲</dc:title>
  <cp:lastModifiedBy>user</cp:lastModifiedBy>
  <cp:revision>12</cp:revision>
  <dcterms:modified xsi:type="dcterms:W3CDTF">2012-07-24T03:04:30Z</dcterms:modified>
</cp:coreProperties>
</file>