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6" r:id="rId2"/>
    <p:sldId id="257" r:id="rId3"/>
    <p:sldId id="258" r:id="rId4"/>
    <p:sldId id="267" r:id="rId5"/>
    <p:sldId id="264" r:id="rId6"/>
    <p:sldId id="262" r:id="rId7"/>
    <p:sldId id="268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3A5C58-72A2-40AD-9D7E-EAA8542688C9}" type="datetimeFigureOut">
              <a:rPr lang="zh-TW" altLang="en-US" smtClean="0"/>
              <a:t>2017/5/17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C8179-EF98-4480-9CD0-AE9B513D5E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769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F164B63-D079-4100-838A-8DDE575DE533}" type="datetimeFigureOut">
              <a:rPr lang="zh-TW" altLang="en-US" smtClean="0"/>
              <a:t>2017/5/17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B63-D079-4100-838A-8DDE575DE533}" type="datetimeFigureOut">
              <a:rPr lang="zh-TW" altLang="en-US" smtClean="0"/>
              <a:t>2017/5/17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F164B63-D079-4100-838A-8DDE575DE533}" type="datetimeFigureOut">
              <a:rPr lang="zh-TW" altLang="en-US" smtClean="0"/>
              <a:t>2017/5/17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B63-D079-4100-838A-8DDE575DE533}" type="datetimeFigureOut">
              <a:rPr lang="zh-TW" altLang="en-US" smtClean="0"/>
              <a:t>2017/5/17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B63-D079-4100-838A-8DDE575DE533}" type="datetimeFigureOut">
              <a:rPr lang="zh-TW" altLang="en-US" smtClean="0"/>
              <a:t>2017/5/17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F164B63-D079-4100-838A-8DDE575DE533}" type="datetimeFigureOut">
              <a:rPr lang="zh-TW" altLang="en-US" smtClean="0"/>
              <a:t>2017/5/17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F164B63-D079-4100-838A-8DDE575DE533}" type="datetimeFigureOut">
              <a:rPr lang="zh-TW" altLang="en-US" smtClean="0"/>
              <a:t>2017/5/17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B63-D079-4100-838A-8DDE575DE533}" type="datetimeFigureOut">
              <a:rPr lang="zh-TW" altLang="en-US" smtClean="0"/>
              <a:t>2017/5/17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B63-D079-4100-838A-8DDE575DE533}" type="datetimeFigureOut">
              <a:rPr lang="zh-TW" altLang="en-US" smtClean="0"/>
              <a:t>2017/5/17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B63-D079-4100-838A-8DDE575DE533}" type="datetimeFigureOut">
              <a:rPr lang="zh-TW" altLang="en-US" smtClean="0"/>
              <a:t>2017/5/17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F164B63-D079-4100-838A-8DDE575DE533}" type="datetimeFigureOut">
              <a:rPr lang="zh-TW" altLang="en-US" smtClean="0"/>
              <a:t>2017/5/17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164B63-D079-4100-838A-8DDE575DE533}" type="datetimeFigureOut">
              <a:rPr lang="zh-TW" altLang="en-US" smtClean="0"/>
              <a:t>2017/5/17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2BED42F-9C71-43F5-AB8C-AD52ED89C70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31640" y="1196752"/>
            <a:ext cx="6477000" cy="1828800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dirty="0" smtClean="0"/>
              <a:t>105</a:t>
            </a:r>
            <a:r>
              <a:rPr lang="zh-TW" altLang="en-US" sz="4800" dirty="0" smtClean="0"/>
              <a:t>學年</a:t>
            </a:r>
            <a:r>
              <a:rPr lang="zh-TW" altLang="en-US" sz="4800" dirty="0"/>
              <a:t>下</a:t>
            </a:r>
            <a:r>
              <a:rPr lang="zh-TW" altLang="en-US" sz="4800" dirty="0" smtClean="0"/>
              <a:t>學期第</a:t>
            </a:r>
            <a:r>
              <a:rPr lang="zh-TW" altLang="en-US" sz="4800" dirty="0"/>
              <a:t>三</a:t>
            </a:r>
            <a:r>
              <a:rPr lang="zh-TW" altLang="en-US" sz="4800" dirty="0" smtClean="0"/>
              <a:t>次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午餐供應委員會議</a:t>
            </a:r>
            <a:endParaRPr lang="zh-TW" altLang="en-US" sz="4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4293096"/>
            <a:ext cx="6400800" cy="913656"/>
          </a:xfrm>
        </p:spPr>
        <p:txBody>
          <a:bodyPr>
            <a:normAutofit/>
          </a:bodyPr>
          <a:lstStyle/>
          <a:p>
            <a:pPr algn="ctr"/>
            <a:r>
              <a:rPr lang="en-US" altLang="zh-TW" dirty="0" smtClean="0"/>
              <a:t>106.5.18</a:t>
            </a:r>
          </a:p>
        </p:txBody>
      </p:sp>
    </p:spTree>
    <p:extLst>
      <p:ext uri="{BB962C8B-B14F-4D97-AF65-F5344CB8AC3E}">
        <p14:creationId xmlns:p14="http://schemas.microsoft.com/office/powerpoint/2010/main" val="2242511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會議討論事項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648" y="1988840"/>
            <a:ext cx="8153400" cy="4107160"/>
          </a:xfrm>
        </p:spPr>
        <p:txBody>
          <a:bodyPr/>
          <a:lstStyle/>
          <a:p>
            <a:r>
              <a:rPr lang="zh-TW" altLang="en-US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午餐現況及</a:t>
            </a:r>
            <a:r>
              <a:rPr lang="en-US" altLang="zh-TW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4-5</a:t>
            </a:r>
            <a:r>
              <a:rPr lang="zh-TW" altLang="en-US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月午餐供餐檢討</a:t>
            </a:r>
            <a:endParaRPr lang="en-US" altLang="zh-TW" sz="3200" b="1" dirty="0" smtClean="0"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r>
              <a:rPr lang="en-US" altLang="zh-TW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105</a:t>
            </a:r>
            <a:r>
              <a:rPr lang="zh-TW" altLang="en-US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學年午餐滿意度調查結果</a:t>
            </a:r>
            <a:endParaRPr lang="en-US" altLang="zh-TW" sz="3200" b="1" dirty="0" smtClean="0"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r>
              <a:rPr lang="zh-TW" altLang="en-US" sz="3200" b="1" dirty="0">
                <a:latin typeface="華康標楷體" panose="03000509000000000000" pitchFamily="65" charset="-120"/>
                <a:ea typeface="華康標楷體" panose="03000509000000000000" pitchFamily="65" charset="-120"/>
              </a:rPr>
              <a:t>家長監</a:t>
            </a:r>
            <a:r>
              <a:rPr lang="zh-TW" altLang="en-US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廚意見及回覆</a:t>
            </a:r>
            <a:endParaRPr lang="en-US" altLang="zh-TW" sz="3200" b="1" dirty="0" smtClean="0"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r>
              <a:rPr lang="zh-TW" altLang="en-US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家長委員及各學年意見</a:t>
            </a:r>
            <a:endParaRPr lang="en-US" altLang="zh-TW" sz="3200" b="1" dirty="0" smtClean="0"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r>
              <a:rPr lang="zh-TW" altLang="en-US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審核</a:t>
            </a:r>
            <a:r>
              <a:rPr lang="en-US" altLang="zh-TW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106</a:t>
            </a:r>
            <a:r>
              <a:rPr lang="zh-TW" altLang="en-US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年</a:t>
            </a:r>
            <a:r>
              <a:rPr lang="en-US" altLang="zh-TW" sz="3200" b="1" dirty="0">
                <a:latin typeface="華康標楷體" panose="03000509000000000000" pitchFamily="65" charset="-120"/>
                <a:ea typeface="華康標楷體" panose="03000509000000000000" pitchFamily="65" charset="-120"/>
              </a:rPr>
              <a:t>6</a:t>
            </a:r>
            <a:r>
              <a:rPr lang="zh-TW" altLang="en-US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月</a:t>
            </a:r>
            <a:r>
              <a:rPr lang="zh-TW" altLang="en-US" sz="3200" b="1" dirty="0" smtClean="0">
                <a:latin typeface="新細明體"/>
                <a:ea typeface="新細明體"/>
              </a:rPr>
              <a:t>、</a:t>
            </a:r>
            <a:r>
              <a:rPr lang="en-US" altLang="zh-TW" sz="3200" b="1" dirty="0" smtClean="0">
                <a:latin typeface="新細明體"/>
                <a:ea typeface="新細明體"/>
              </a:rPr>
              <a:t>9</a:t>
            </a:r>
            <a:r>
              <a:rPr lang="zh-TW" altLang="en-US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月菜單</a:t>
            </a:r>
            <a:endParaRPr lang="en-US" altLang="zh-TW" sz="3200" b="1" dirty="0" smtClean="0"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r>
              <a:rPr lang="en-US" altLang="zh-TW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107</a:t>
            </a:r>
            <a:r>
              <a:rPr lang="zh-TW" altLang="en-US" sz="3200" b="1" dirty="0" smtClean="0">
                <a:latin typeface="華康標楷體" panose="03000509000000000000" pitchFamily="65" charset="-120"/>
                <a:ea typeface="華康標楷體" panose="03000509000000000000" pitchFamily="65" charset="-120"/>
              </a:rPr>
              <a:t>學年午餐合約事宜</a:t>
            </a:r>
            <a:endParaRPr lang="en-US" altLang="zh-TW" sz="3200" b="1" dirty="0" smtClean="0"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200" b="1" dirty="0" smtClean="0"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12726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>
                <a:solidFill>
                  <a:schemeClr val="bg2">
                    <a:lumMod val="25000"/>
                  </a:schemeClr>
                </a:solidFill>
              </a:rPr>
              <a:t>4~5</a:t>
            </a:r>
            <a:r>
              <a:rPr lang="zh-TW" altLang="en-US" b="1" dirty="0" smtClean="0">
                <a:solidFill>
                  <a:schemeClr val="bg2">
                    <a:lumMod val="25000"/>
                  </a:schemeClr>
                </a:solidFill>
              </a:rPr>
              <a:t>月</a:t>
            </a:r>
            <a:r>
              <a:rPr lang="zh-TW" altLang="en-US" b="1" dirty="0">
                <a:solidFill>
                  <a:schemeClr val="bg2">
                    <a:lumMod val="25000"/>
                  </a:schemeClr>
                </a:solidFill>
              </a:rPr>
              <a:t>午餐供餐</a:t>
            </a:r>
            <a:r>
              <a:rPr lang="zh-TW" altLang="en-US" b="1" dirty="0" smtClean="0">
                <a:solidFill>
                  <a:schemeClr val="bg2">
                    <a:lumMod val="25000"/>
                  </a:schemeClr>
                </a:solidFill>
              </a:rPr>
              <a:t>檢討</a:t>
            </a:r>
            <a:endParaRPr lang="zh-TW" alt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39552" y="1844824"/>
            <a:ext cx="8280920" cy="4495800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教育局補助</a:t>
            </a:r>
            <a:r>
              <a:rPr lang="zh-TW" altLang="en-US" sz="3600" b="1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台北漁產公司</a:t>
            </a:r>
            <a:r>
              <a:rPr lang="en-US" altLang="zh-TW" sz="3600" b="1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CAS</a:t>
            </a:r>
            <a:r>
              <a:rPr lang="zh-TW" altLang="en-US" sz="3600" b="1" dirty="0" smtClean="0">
                <a:solidFill>
                  <a:schemeClr val="accent2">
                    <a:lumMod val="50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去骨鯖魚</a:t>
            </a:r>
            <a:r>
              <a:rPr lang="zh-TW" altLang="en-US" sz="3600" b="1" dirty="0" smtClean="0">
                <a:solidFill>
                  <a:schemeClr val="accent2">
                    <a:lumMod val="50000"/>
                  </a:schemeClr>
                </a:solidFill>
                <a:latin typeface="華康楷書體W7"/>
                <a:ea typeface="華康楷書體W7"/>
              </a:rPr>
              <a:t>，</a:t>
            </a:r>
            <a:r>
              <a:rPr lang="zh-TW" altLang="en-US" sz="3600" b="1" dirty="0" smtClean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加入</a:t>
            </a:r>
            <a:r>
              <a:rPr lang="en-US" altLang="zh-TW" sz="3600" b="1" dirty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5</a:t>
            </a:r>
            <a:r>
              <a:rPr lang="zh-TW" altLang="en-US" sz="3600" b="1" dirty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月</a:t>
            </a:r>
            <a:r>
              <a:rPr lang="en-US" altLang="zh-TW" sz="3600" b="1" dirty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23</a:t>
            </a:r>
            <a:r>
              <a:rPr lang="zh-TW" altLang="en-US" sz="3600" b="1" dirty="0" smtClean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日</a:t>
            </a:r>
            <a:r>
              <a:rPr lang="en-US" altLang="zh-TW" sz="3600" b="1" dirty="0" smtClean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(</a:t>
            </a:r>
            <a:r>
              <a:rPr lang="zh-TW" altLang="en-US" sz="3600" b="1" dirty="0" smtClean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週二</a:t>
            </a:r>
            <a:r>
              <a:rPr lang="en-US" altLang="zh-TW" sz="3600" b="1" dirty="0" smtClean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)</a:t>
            </a:r>
            <a:r>
              <a:rPr lang="zh-TW" altLang="en-US" sz="3600" b="1" dirty="0" smtClean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當天</a:t>
            </a:r>
            <a:r>
              <a:rPr lang="zh-TW" altLang="en-US" sz="3600" b="1" dirty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的</a:t>
            </a:r>
            <a:r>
              <a:rPr lang="zh-TW" altLang="en-US" sz="3600" b="1" dirty="0" smtClean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營養午餐。</a:t>
            </a:r>
            <a:endParaRPr lang="en-US" altLang="zh-TW" sz="3600" b="1" dirty="0">
              <a:solidFill>
                <a:srgbClr val="002060"/>
              </a:solidFill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   </a:t>
            </a:r>
            <a:endParaRPr lang="en-US" altLang="zh-TW" sz="3600" b="1" dirty="0" smtClean="0">
              <a:solidFill>
                <a:srgbClr val="002060"/>
              </a:solidFill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600" b="1" dirty="0" smtClean="0">
              <a:solidFill>
                <a:srgbClr val="002060"/>
              </a:solidFill>
              <a:latin typeface="華康標楷體" panose="03000509000000000000" pitchFamily="65" charset="-120"/>
              <a:ea typeface="華康標楷體" panose="03000509000000000000" pitchFamily="65" charset="-120"/>
            </a:endParaRPr>
          </a:p>
          <a:p>
            <a:endParaRPr lang="en-US" altLang="zh-TW" sz="3600" dirty="0"/>
          </a:p>
        </p:txBody>
      </p:sp>
      <p:pic>
        <p:nvPicPr>
          <p:cNvPr id="4" name="Picture 2" descr="D:\照片\海鮮照片\15284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212976"/>
            <a:ext cx="5908171" cy="332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83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家長監廚意見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19150678"/>
              </p:ext>
            </p:extLst>
          </p:nvPr>
        </p:nvGraphicFramePr>
        <p:xfrm>
          <a:off x="251520" y="1556792"/>
          <a:ext cx="8640960" cy="511256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28193"/>
                <a:gridCol w="4032448"/>
                <a:gridCol w="2880319"/>
              </a:tblGrid>
              <a:tr h="15235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106/0</a:t>
                      </a:r>
                      <a:r>
                        <a:rPr lang="en-US" altLang="zh-TW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4</a:t>
                      </a:r>
                      <a:r>
                        <a:rPr lang="en-US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/</a:t>
                      </a:r>
                      <a:r>
                        <a:rPr lang="en-US" altLang="zh-TW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7</a:t>
                      </a:r>
                      <a:endParaRPr lang="zh-TW" sz="2400" b="1" kern="100" dirty="0">
                        <a:solidFill>
                          <a:schemeClr val="tx1"/>
                        </a:solidFill>
                        <a:effectLst/>
                        <a:latin typeface="華康標楷體" panose="03000509000000000000" pitchFamily="65" charset="-120"/>
                        <a:ea typeface="華康標楷體" panose="03000509000000000000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希望每餐</a:t>
                      </a:r>
                      <a:r>
                        <a:rPr lang="en-US" altLang="zh-TW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80</a:t>
                      </a:r>
                      <a:r>
                        <a:rPr lang="zh-TW" altLang="en-US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元，每天有大塊肉，一週一次特餐</a:t>
                      </a:r>
                      <a:r>
                        <a:rPr lang="zh-TW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。</a:t>
                      </a:r>
                      <a:endParaRPr lang="en-US" altLang="zh-TW" sz="2400" b="1" kern="100" dirty="0" smtClean="0">
                        <a:solidFill>
                          <a:schemeClr val="tx1"/>
                        </a:solidFill>
                        <a:effectLst/>
                        <a:latin typeface="華康標楷體" panose="03000509000000000000" pitchFamily="65" charset="-120"/>
                        <a:ea typeface="華康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zh-TW" sz="2400" b="1" kern="100" dirty="0">
                        <a:solidFill>
                          <a:schemeClr val="tx1"/>
                        </a:solidFill>
                        <a:effectLst/>
                        <a:latin typeface="華康標楷體" panose="03000509000000000000" pitchFamily="65" charset="-120"/>
                        <a:ea typeface="華康標楷體" panose="03000509000000000000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午餐價格及供應內容要學校和公司一起達成協議及共識才能更改</a:t>
                      </a:r>
                      <a:endParaRPr lang="en-US" altLang="zh-TW" sz="2400" b="1" kern="1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華康標楷體" panose="03000509000000000000" pitchFamily="65" charset="-120"/>
                        <a:ea typeface="華康標楷體" panose="03000509000000000000" pitchFamily="65" charset="-120"/>
                      </a:endParaRPr>
                    </a:p>
                  </a:txBody>
                  <a:tcPr marL="68580" marR="68580" marT="0" marB="0"/>
                </a:tc>
              </a:tr>
              <a:tr h="13037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106/0</a:t>
                      </a:r>
                      <a:r>
                        <a:rPr lang="en-US" altLang="zh-TW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4</a:t>
                      </a:r>
                      <a:r>
                        <a:rPr lang="en-US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/</a:t>
                      </a:r>
                      <a:r>
                        <a:rPr lang="en-US" altLang="zh-TW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12</a:t>
                      </a:r>
                      <a:endParaRPr lang="zh-TW" sz="2400" b="1" kern="100" dirty="0">
                        <a:solidFill>
                          <a:schemeClr val="tx1"/>
                        </a:solidFill>
                        <a:effectLst/>
                        <a:latin typeface="華康標楷體" panose="03000509000000000000" pitchFamily="65" charset="-120"/>
                        <a:ea typeface="華康標楷體" panose="03000509000000000000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麵粉類之保存放在桶子內是否恰當</a:t>
                      </a:r>
                      <a:r>
                        <a:rPr lang="en-US" altLang="zh-TW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?</a:t>
                      </a:r>
                      <a:r>
                        <a:rPr lang="zh-TW" altLang="en-US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或有更好的方法</a:t>
                      </a:r>
                      <a:r>
                        <a:rPr lang="en-US" altLang="zh-TW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?</a:t>
                      </a:r>
                      <a:endParaRPr lang="zh-TW" sz="2400" b="1" kern="100" dirty="0">
                        <a:solidFill>
                          <a:schemeClr val="tx1"/>
                        </a:solidFill>
                        <a:effectLst/>
                        <a:latin typeface="華康標楷體" panose="03000509000000000000" pitchFamily="65" charset="-120"/>
                        <a:ea typeface="華康標楷體" panose="03000509000000000000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保存麵粉的桶子每週都會清洗，衛生是安全的。</a:t>
                      </a:r>
                      <a:endParaRPr lang="zh-TW" altLang="en-US" sz="2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華康標楷體" panose="03000509000000000000" pitchFamily="65" charset="-120"/>
                        <a:ea typeface="華康標楷體" panose="03000509000000000000" pitchFamily="65" charset="-120"/>
                      </a:endParaRPr>
                    </a:p>
                  </a:txBody>
                  <a:tcPr marL="68580" marR="68580" marT="0" marB="0"/>
                </a:tc>
              </a:tr>
              <a:tr h="22852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106/0</a:t>
                      </a:r>
                      <a:r>
                        <a:rPr lang="en-US" altLang="zh-TW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5</a:t>
                      </a:r>
                      <a:r>
                        <a:rPr lang="en-US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/1</a:t>
                      </a:r>
                      <a:endParaRPr lang="zh-TW" sz="2400" b="1" kern="100" dirty="0">
                        <a:solidFill>
                          <a:schemeClr val="tx1"/>
                        </a:solidFill>
                        <a:effectLst/>
                        <a:latin typeface="華康標楷體" panose="03000509000000000000" pitchFamily="65" charset="-120"/>
                        <a:ea typeface="華康標楷體" panose="03000509000000000000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1.</a:t>
                      </a:r>
                      <a:r>
                        <a:rPr lang="zh-TW" altLang="en-US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洗米區地板雖無積水</a:t>
                      </a:r>
                      <a:r>
                        <a:rPr lang="en-US" altLang="zh-TW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,</a:t>
                      </a:r>
                      <a:r>
                        <a:rPr lang="zh-TW" altLang="en-US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但仍</a:t>
                      </a:r>
                      <a:endParaRPr lang="en-US" altLang="zh-TW" sz="2400" b="1" kern="100" dirty="0" smtClean="0">
                        <a:solidFill>
                          <a:schemeClr val="tx1"/>
                        </a:solidFill>
                        <a:effectLst/>
                        <a:latin typeface="華康標楷體" panose="03000509000000000000" pitchFamily="65" charset="-120"/>
                        <a:ea typeface="華康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  潮濕</a:t>
                      </a:r>
                      <a:r>
                        <a:rPr lang="en-US" altLang="zh-TW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,</a:t>
                      </a:r>
                      <a:r>
                        <a:rPr lang="zh-TW" altLang="en-US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若能讓地板乾燥會更</a:t>
                      </a:r>
                      <a:endParaRPr lang="en-US" altLang="zh-TW" sz="2400" b="1" kern="100" dirty="0" smtClean="0">
                        <a:solidFill>
                          <a:schemeClr val="tx1"/>
                        </a:solidFill>
                        <a:effectLst/>
                        <a:latin typeface="華康標楷體" panose="03000509000000000000" pitchFamily="65" charset="-120"/>
                        <a:ea typeface="華康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  完善。</a:t>
                      </a:r>
                      <a:endParaRPr lang="en-US" altLang="zh-TW" sz="2400" b="1" kern="100" dirty="0" smtClean="0">
                        <a:solidFill>
                          <a:schemeClr val="tx1"/>
                        </a:solidFill>
                        <a:effectLst/>
                        <a:latin typeface="華康標楷體" panose="03000509000000000000" pitchFamily="65" charset="-120"/>
                        <a:ea typeface="華康標楷體" panose="03000509000000000000" pitchFamily="65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2.</a:t>
                      </a:r>
                      <a:r>
                        <a:rPr lang="zh-TW" altLang="en-US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厚手套不知多久更新一次</a:t>
                      </a:r>
                      <a:r>
                        <a:rPr lang="en-US" altLang="zh-TW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?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solidFill>
                            <a:schemeClr val="tx1"/>
                          </a:solidFill>
                          <a:effectLst/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  希望可以經常更新。</a:t>
                      </a:r>
                      <a:endParaRPr lang="zh-TW" sz="2400" b="1" kern="100" dirty="0">
                        <a:solidFill>
                          <a:schemeClr val="tx1"/>
                        </a:solidFill>
                        <a:effectLst/>
                        <a:latin typeface="華康標楷體" panose="03000509000000000000" pitchFamily="65" charset="-120"/>
                        <a:ea typeface="華康標楷體" panose="03000509000000000000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1.</a:t>
                      </a:r>
                      <a:r>
                        <a:rPr lang="zh-TW" altLang="en-US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已和內部員工告知，會盡力保持乾燥。</a:t>
                      </a:r>
                    </a:p>
                    <a:p>
                      <a:r>
                        <a:rPr lang="en-US" altLang="zh-TW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2.</a:t>
                      </a:r>
                      <a:r>
                        <a:rPr lang="zh-TW" altLang="en-US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厚手套原則上為</a:t>
                      </a:r>
                      <a:r>
                        <a:rPr lang="en-US" altLang="zh-TW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2</a:t>
                      </a:r>
                      <a:r>
                        <a:rPr lang="zh-TW" altLang="en-US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華康標楷體" panose="03000509000000000000" pitchFamily="65" charset="-120"/>
                          <a:ea typeface="華康標楷體" panose="03000509000000000000" pitchFamily="65" charset="-120"/>
                        </a:rPr>
                        <a:t>週更換一次。</a:t>
                      </a:r>
                      <a:endParaRPr lang="zh-TW" altLang="en-US" sz="2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華康標楷體" panose="03000509000000000000" pitchFamily="65" charset="-120"/>
                        <a:ea typeface="華康標楷體" panose="03000509000000000000" pitchFamily="65" charset="-12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33475" y="25685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040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648" y="404664"/>
            <a:ext cx="8153400" cy="5691336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solidFill>
                  <a:schemeClr val="tx2">
                    <a:lumMod val="75000"/>
                  </a:schemeClr>
                </a:solidFill>
              </a:rPr>
              <a:t>家長委員及各學年</a:t>
            </a:r>
            <a:r>
              <a:rPr lang="zh-TW" altLang="en-US" sz="4400" b="1" dirty="0" smtClean="0">
                <a:solidFill>
                  <a:schemeClr val="tx2">
                    <a:lumMod val="75000"/>
                  </a:schemeClr>
                </a:solidFill>
              </a:rPr>
              <a:t>意見</a:t>
            </a:r>
            <a:endParaRPr lang="en-US" altLang="zh-TW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59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chemeClr val="tx2">
                    <a:lumMod val="75000"/>
                  </a:schemeClr>
                </a:solidFill>
              </a:rPr>
              <a:t>審核</a:t>
            </a:r>
            <a:r>
              <a:rPr lang="en-US" altLang="zh-TW" b="1" dirty="0" smtClean="0">
                <a:solidFill>
                  <a:schemeClr val="tx2">
                    <a:lumMod val="75000"/>
                  </a:schemeClr>
                </a:solidFill>
              </a:rPr>
              <a:t>106</a:t>
            </a:r>
            <a:r>
              <a:rPr lang="zh-TW" altLang="en-US" b="1" dirty="0" smtClean="0">
                <a:solidFill>
                  <a:schemeClr val="tx2">
                    <a:lumMod val="75000"/>
                  </a:schemeClr>
                </a:solidFill>
              </a:rPr>
              <a:t>年</a:t>
            </a:r>
            <a:r>
              <a:rPr lang="en-US" altLang="zh-TW" b="1" dirty="0" smtClean="0">
                <a:solidFill>
                  <a:schemeClr val="tx2">
                    <a:lumMod val="75000"/>
                  </a:schemeClr>
                </a:solidFill>
              </a:rPr>
              <a:t>6</a:t>
            </a:r>
            <a:r>
              <a:rPr lang="zh-TW" altLang="en-US" b="1" dirty="0" smtClean="0">
                <a:solidFill>
                  <a:schemeClr val="tx2">
                    <a:lumMod val="75000"/>
                  </a:schemeClr>
                </a:solidFill>
              </a:rPr>
              <a:t>月</a:t>
            </a:r>
            <a:r>
              <a:rPr lang="zh-TW" altLang="en-US" b="1" dirty="0" smtClean="0">
                <a:solidFill>
                  <a:schemeClr val="tx2">
                    <a:lumMod val="75000"/>
                  </a:schemeClr>
                </a:solidFill>
                <a:latin typeface="新細明體"/>
                <a:ea typeface="新細明體"/>
              </a:rPr>
              <a:t>、</a:t>
            </a:r>
            <a:r>
              <a:rPr lang="en-US" altLang="zh-TW" b="1" dirty="0" smtClean="0">
                <a:solidFill>
                  <a:schemeClr val="tx2">
                    <a:lumMod val="75000"/>
                  </a:schemeClr>
                </a:solidFill>
                <a:latin typeface="新細明體"/>
                <a:ea typeface="新細明體"/>
              </a:rPr>
              <a:t>9</a:t>
            </a:r>
            <a:r>
              <a:rPr lang="zh-TW" altLang="en-US" b="1" dirty="0" smtClean="0">
                <a:solidFill>
                  <a:schemeClr val="tx2">
                    <a:lumMod val="75000"/>
                  </a:schemeClr>
                </a:solidFill>
                <a:latin typeface="新細明體"/>
                <a:ea typeface="新細明體"/>
              </a:rPr>
              <a:t>月</a:t>
            </a:r>
            <a:r>
              <a:rPr lang="zh-TW" altLang="en-US" b="1" dirty="0" smtClean="0">
                <a:solidFill>
                  <a:schemeClr val="tx2">
                    <a:lumMod val="75000"/>
                  </a:schemeClr>
                </a:solidFill>
              </a:rPr>
              <a:t>菜單</a:t>
            </a:r>
            <a:endParaRPr lang="zh-TW" alt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08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>
                <a:solidFill>
                  <a:schemeClr val="tx1">
                    <a:lumMod val="75000"/>
                    <a:lumOff val="2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107</a:t>
            </a:r>
            <a:r>
              <a:rPr lang="zh-TW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學年午餐合約</a:t>
            </a:r>
            <a:r>
              <a:rPr lang="zh-TW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華康標楷體" panose="03000509000000000000" pitchFamily="65" charset="-120"/>
                <a:ea typeface="華康標楷體" panose="03000509000000000000" pitchFamily="65" charset="-120"/>
              </a:rPr>
              <a:t>事宜</a:t>
            </a:r>
            <a:endParaRPr lang="zh-TW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57281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767</TotalTime>
  <Words>237</Words>
  <Application>Microsoft Office PowerPoint</Application>
  <PresentationFormat>如螢幕大小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中庸</vt:lpstr>
      <vt:lpstr>105學年下學期第三次 午餐供應委員會議</vt:lpstr>
      <vt:lpstr>會議討論事項</vt:lpstr>
      <vt:lpstr>4~5月午餐供餐檢討</vt:lpstr>
      <vt:lpstr>家長監廚意見</vt:lpstr>
      <vt:lpstr>PowerPoint 簡報</vt:lpstr>
      <vt:lpstr>審核106年6月、9月菜單</vt:lpstr>
      <vt:lpstr>107學年午餐合約事宜</vt:lpstr>
    </vt:vector>
  </TitlesOfParts>
  <Company>haps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102學年上學期第二次 午餐供應委員會議</dc:title>
  <dc:creator>陳雨音</dc:creator>
  <cp:lastModifiedBy>陳雨音</cp:lastModifiedBy>
  <cp:revision>69</cp:revision>
  <dcterms:created xsi:type="dcterms:W3CDTF">2013-12-16T05:18:28Z</dcterms:created>
  <dcterms:modified xsi:type="dcterms:W3CDTF">2017-05-17T09:09:07Z</dcterms:modified>
</cp:coreProperties>
</file>