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5" r:id="rId1"/>
  </p:sldMasterIdLst>
  <p:notesMasterIdLst>
    <p:notesMasterId r:id="rId68"/>
  </p:notesMasterIdLst>
  <p:sldIdLst>
    <p:sldId id="387" r:id="rId2"/>
    <p:sldId id="388" r:id="rId3"/>
    <p:sldId id="266" r:id="rId4"/>
    <p:sldId id="364" r:id="rId5"/>
    <p:sldId id="377" r:id="rId6"/>
    <p:sldId id="268" r:id="rId7"/>
    <p:sldId id="269" r:id="rId8"/>
    <p:sldId id="378" r:id="rId9"/>
    <p:sldId id="389" r:id="rId10"/>
    <p:sldId id="271" r:id="rId11"/>
    <p:sldId id="379" r:id="rId12"/>
    <p:sldId id="361" r:id="rId13"/>
    <p:sldId id="272" r:id="rId14"/>
    <p:sldId id="273" r:id="rId15"/>
    <p:sldId id="380" r:id="rId16"/>
    <p:sldId id="365" r:id="rId17"/>
    <p:sldId id="375" r:id="rId18"/>
    <p:sldId id="274" r:id="rId19"/>
    <p:sldId id="376" r:id="rId20"/>
    <p:sldId id="366" r:id="rId21"/>
    <p:sldId id="334" r:id="rId22"/>
    <p:sldId id="336" r:id="rId23"/>
    <p:sldId id="390" r:id="rId24"/>
    <p:sldId id="275" r:id="rId25"/>
    <p:sldId id="381" r:id="rId26"/>
    <p:sldId id="382" r:id="rId27"/>
    <p:sldId id="277" r:id="rId28"/>
    <p:sldId id="367" r:id="rId29"/>
    <p:sldId id="278" r:id="rId30"/>
    <p:sldId id="279" r:id="rId31"/>
    <p:sldId id="280" r:id="rId32"/>
    <p:sldId id="281" r:id="rId33"/>
    <p:sldId id="337" r:id="rId34"/>
    <p:sldId id="338" r:id="rId35"/>
    <p:sldId id="339" r:id="rId36"/>
    <p:sldId id="340" r:id="rId37"/>
    <p:sldId id="341" r:id="rId38"/>
    <p:sldId id="383" r:id="rId39"/>
    <p:sldId id="369" r:id="rId40"/>
    <p:sldId id="342" r:id="rId41"/>
    <p:sldId id="394" r:id="rId42"/>
    <p:sldId id="395" r:id="rId43"/>
    <p:sldId id="396" r:id="rId44"/>
    <p:sldId id="397" r:id="rId45"/>
    <p:sldId id="347" r:id="rId46"/>
    <p:sldId id="385" r:id="rId47"/>
    <p:sldId id="348" r:id="rId48"/>
    <p:sldId id="350" r:id="rId49"/>
    <p:sldId id="372" r:id="rId50"/>
    <p:sldId id="351" r:id="rId51"/>
    <p:sldId id="353" r:id="rId52"/>
    <p:sldId id="354" r:id="rId53"/>
    <p:sldId id="391" r:id="rId54"/>
    <p:sldId id="315" r:id="rId55"/>
    <p:sldId id="386" r:id="rId56"/>
    <p:sldId id="392" r:id="rId57"/>
    <p:sldId id="319" r:id="rId58"/>
    <p:sldId id="374" r:id="rId59"/>
    <p:sldId id="329" r:id="rId60"/>
    <p:sldId id="330" r:id="rId61"/>
    <p:sldId id="355" r:id="rId62"/>
    <p:sldId id="356" r:id="rId63"/>
    <p:sldId id="358" r:id="rId64"/>
    <p:sldId id="359" r:id="rId65"/>
    <p:sldId id="360" r:id="rId66"/>
    <p:sldId id="393" r:id="rId67"/>
  </p:sldIdLst>
  <p:sldSz cx="9144000" cy="6858000" type="screen4x3"/>
  <p:notesSz cx="6858000" cy="9144000"/>
  <p:defaultText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9" autoAdjust="0"/>
    <p:restoredTop sz="94604" autoAdjust="0"/>
  </p:normalViewPr>
  <p:slideViewPr>
    <p:cSldViewPr snapToGrid="0">
      <p:cViewPr>
        <p:scale>
          <a:sx n="113" d="100"/>
          <a:sy n="113" d="100"/>
        </p:scale>
        <p:origin x="-948" y="-102"/>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TW" altLang="en-US"/>
          </a:p>
        </p:txBody>
      </p:sp>
      <p:sp>
        <p:nvSpPr>
          <p:cNvPr id="3" name="日期版面配置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99E3163-7610-4B6D-BFC0-6102756FD771}" type="datetimeFigureOut">
              <a:rPr lang="zh-TW" altLang="en-US" smtClean="0"/>
              <a:pPr/>
              <a:t>2014/1/9</a:t>
            </a:fld>
            <a:endParaRPr lang="zh-TW" altLang="en-US"/>
          </a:p>
        </p:txBody>
      </p:sp>
      <p:sp>
        <p:nvSpPr>
          <p:cNvPr id="4" name="投影片圖像版面配置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TW" altLang="en-US"/>
          </a:p>
        </p:txBody>
      </p:sp>
      <p:sp>
        <p:nvSpPr>
          <p:cNvPr id="5" name="備忘稿版面配置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6" name="頁尾版面配置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TW" altLang="en-US"/>
          </a:p>
        </p:txBody>
      </p:sp>
      <p:sp>
        <p:nvSpPr>
          <p:cNvPr id="7" name="投影片編號版面配置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E0E947E-7211-44D6-8A17-52C5A7D0A76C}" type="slidenum">
              <a:rPr lang="zh-TW" altLang="en-US" smtClean="0"/>
              <a:pPr/>
              <a:t>‹#›</a:t>
            </a:fld>
            <a:endParaRPr lang="zh-TW" altLang="en-US"/>
          </a:p>
        </p:txBody>
      </p:sp>
    </p:spTree>
    <p:extLst>
      <p:ext uri="{BB962C8B-B14F-4D97-AF65-F5344CB8AC3E}">
        <p14:creationId xmlns:p14="http://schemas.microsoft.com/office/powerpoint/2010/main" val="9419089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3E0E947E-7211-44D6-8A17-52C5A7D0A76C}" type="slidenum">
              <a:rPr lang="zh-TW" altLang="en-US" smtClean="0"/>
              <a:pPr/>
              <a:t>3</a:t>
            </a:fld>
            <a:endParaRPr lang="zh-TW" altLang="en-US"/>
          </a:p>
        </p:txBody>
      </p:sp>
    </p:spTree>
    <p:extLst>
      <p:ext uri="{BB962C8B-B14F-4D97-AF65-F5344CB8AC3E}">
        <p14:creationId xmlns:p14="http://schemas.microsoft.com/office/powerpoint/2010/main" val="7151011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3E0E947E-7211-44D6-8A17-52C5A7D0A76C}" type="slidenum">
              <a:rPr lang="zh-TW" altLang="en-US" smtClean="0"/>
              <a:pPr/>
              <a:t>6</a:t>
            </a:fld>
            <a:endParaRPr lang="zh-TW" altLang="en-US"/>
          </a:p>
        </p:txBody>
      </p:sp>
    </p:spTree>
    <p:extLst>
      <p:ext uri="{BB962C8B-B14F-4D97-AF65-F5344CB8AC3E}">
        <p14:creationId xmlns:p14="http://schemas.microsoft.com/office/powerpoint/2010/main" val="534509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3E0E947E-7211-44D6-8A17-52C5A7D0A76C}" type="slidenum">
              <a:rPr lang="zh-TW" altLang="en-US" smtClean="0"/>
              <a:pPr/>
              <a:t>7</a:t>
            </a:fld>
            <a:endParaRPr lang="zh-TW" altLang="en-US"/>
          </a:p>
        </p:txBody>
      </p:sp>
    </p:spTree>
    <p:extLst>
      <p:ext uri="{BB962C8B-B14F-4D97-AF65-F5344CB8AC3E}">
        <p14:creationId xmlns:p14="http://schemas.microsoft.com/office/powerpoint/2010/main" val="20894808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normAutofit/>
          </a:bodyPr>
          <a:lstStyle/>
          <a:p>
            <a:endParaRPr lang="zh-TW" altLang="en-US"/>
          </a:p>
        </p:txBody>
      </p:sp>
      <p:sp>
        <p:nvSpPr>
          <p:cNvPr id="4" name="投影片編號版面配置區 3"/>
          <p:cNvSpPr>
            <a:spLocks noGrp="1"/>
          </p:cNvSpPr>
          <p:nvPr>
            <p:ph type="sldNum" sz="quarter" idx="10"/>
          </p:nvPr>
        </p:nvSpPr>
        <p:spPr/>
        <p:txBody>
          <a:bodyPr/>
          <a:lstStyle/>
          <a:p>
            <a:fld id="{3E0E947E-7211-44D6-8A17-52C5A7D0A76C}" type="slidenum">
              <a:rPr lang="zh-TW" altLang="en-US" smtClean="0"/>
              <a:pPr/>
              <a:t>10</a:t>
            </a:fld>
            <a:endParaRPr lang="zh-TW" altLang="en-US"/>
          </a:p>
        </p:txBody>
      </p:sp>
    </p:spTree>
    <p:extLst>
      <p:ext uri="{BB962C8B-B14F-4D97-AF65-F5344CB8AC3E}">
        <p14:creationId xmlns:p14="http://schemas.microsoft.com/office/powerpoint/2010/main" val="3337338019"/>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12.png"/><Relationship Id="rId3" Type="http://schemas.microsoft.com/office/2007/relationships/hdphoto" Target="../media/hdphoto1.wdp"/><Relationship Id="rId7"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標題投影片">
    <p:spTree>
      <p:nvGrpSpPr>
        <p:cNvPr id="1" name=""/>
        <p:cNvGrpSpPr/>
        <p:nvPr/>
      </p:nvGrpSpPr>
      <p:grpSpPr>
        <a:xfrm>
          <a:off x="0" y="0"/>
          <a:ext cx="0" cy="0"/>
          <a:chOff x="0" y="0"/>
          <a:chExt cx="0" cy="0"/>
        </a:xfrm>
      </p:grpSpPr>
      <p:pic>
        <p:nvPicPr>
          <p:cNvPr id="14" name="圖片 13"/>
          <p:cNvPicPr>
            <a:picLocks noChangeAspect="1"/>
          </p:cNvPicPr>
          <p:nvPr/>
        </p:nvPicPr>
        <p:blipFill rotWithShape="1">
          <a:blip r:embed="rId2">
            <a:extLst>
              <a:ext uri="{BEBA8EAE-BF5A-486C-A8C5-ECC9F3942E4B}">
                <a14:imgProps xmlns:a14="http://schemas.microsoft.com/office/drawing/2010/main">
                  <a14:imgLayer r:embed="rId3">
                    <a14:imgEffect>
                      <a14:saturation sat="75000"/>
                    </a14:imgEffect>
                  </a14:imgLayer>
                </a14:imgProps>
              </a:ext>
              <a:ext uri="{28A0092B-C50C-407E-A947-70E740481C1C}">
                <a14:useLocalDpi xmlns:a14="http://schemas.microsoft.com/office/drawing/2010/main" val="0"/>
              </a:ext>
            </a:extLst>
          </a:blip>
          <a:srcRect b="18445"/>
          <a:stretch/>
        </p:blipFill>
        <p:spPr>
          <a:xfrm>
            <a:off x="0" y="-46952"/>
            <a:ext cx="9144000" cy="6926648"/>
          </a:xfrm>
          <a:prstGeom prst="rect">
            <a:avLst/>
          </a:prstGeom>
        </p:spPr>
      </p:pic>
      <p:sp>
        <p:nvSpPr>
          <p:cNvPr id="4" name="Date Placeholder 3"/>
          <p:cNvSpPr>
            <a:spLocks noGrp="1"/>
          </p:cNvSpPr>
          <p:nvPr>
            <p:ph type="dt" sz="half" idx="10"/>
          </p:nvPr>
        </p:nvSpPr>
        <p:spPr/>
        <p:txBody>
          <a:bodyPr/>
          <a:lstStyle/>
          <a:p>
            <a:fld id="{B538C71F-7F79-4D7B-AB29-DAADE7A863DC}" type="datetimeFigureOut">
              <a:rPr lang="zh-TW" altLang="en-US" smtClean="0"/>
              <a:pPr/>
              <a:t>2014/1/9</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3228CCCC-EB6A-4525-9CB7-A5F54915A359}" type="slidenum">
              <a:rPr lang="zh-TW" altLang="en-US" smtClean="0"/>
              <a:pPr/>
              <a:t>‹#›</a:t>
            </a:fld>
            <a:endParaRPr lang="zh-TW" altLang="en-US"/>
          </a:p>
        </p:txBody>
      </p:sp>
      <p:pic>
        <p:nvPicPr>
          <p:cNvPr id="19" name="圖片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59845" y="4763224"/>
            <a:ext cx="984634" cy="1754619"/>
          </a:xfrm>
          <a:prstGeom prst="rect">
            <a:avLst/>
          </a:prstGeom>
        </p:spPr>
      </p:pic>
      <p:grpSp>
        <p:nvGrpSpPr>
          <p:cNvPr id="25" name="群組 24"/>
          <p:cNvGrpSpPr/>
          <p:nvPr/>
        </p:nvGrpSpPr>
        <p:grpSpPr>
          <a:xfrm>
            <a:off x="305102" y="285980"/>
            <a:ext cx="9248331" cy="2673994"/>
            <a:chOff x="305102" y="285980"/>
            <a:chExt cx="9248331" cy="2673994"/>
          </a:xfrm>
        </p:grpSpPr>
        <p:pic>
          <p:nvPicPr>
            <p:cNvPr id="16" name="圖片 15"/>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6756593" y="708518"/>
              <a:ext cx="2796840" cy="2251456"/>
            </a:xfrm>
            <a:prstGeom prst="rect">
              <a:avLst/>
            </a:prstGeom>
          </p:spPr>
        </p:pic>
        <p:grpSp>
          <p:nvGrpSpPr>
            <p:cNvPr id="23" name="群組 22"/>
            <p:cNvGrpSpPr/>
            <p:nvPr userDrawn="1"/>
          </p:nvGrpSpPr>
          <p:grpSpPr>
            <a:xfrm rot="20367169">
              <a:off x="305102" y="770435"/>
              <a:ext cx="2179939" cy="2127621"/>
              <a:chOff x="1688101" y="2459470"/>
              <a:chExt cx="2179939" cy="2127621"/>
            </a:xfrm>
          </p:grpSpPr>
          <p:pic>
            <p:nvPicPr>
              <p:cNvPr id="20" name="圖片 19"/>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688101" y="2459470"/>
                <a:ext cx="2179939" cy="2127621"/>
              </a:xfrm>
              <a:prstGeom prst="rect">
                <a:avLst/>
              </a:prstGeom>
            </p:spPr>
          </p:pic>
          <p:pic>
            <p:nvPicPr>
              <p:cNvPr id="21" name="圖片 20"/>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3184398" y="2657255"/>
                <a:ext cx="114836" cy="100800"/>
              </a:xfrm>
              <a:prstGeom prst="rect">
                <a:avLst/>
              </a:prstGeom>
            </p:spPr>
          </p:pic>
        </p:grpSp>
        <p:pic>
          <p:nvPicPr>
            <p:cNvPr id="15" name="圖片 14"/>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2122225" y="285980"/>
              <a:ext cx="5582412" cy="2551162"/>
            </a:xfrm>
            <a:prstGeom prst="rect">
              <a:avLst/>
            </a:prstGeom>
          </p:spPr>
        </p:pic>
      </p:grpSp>
      <p:sp>
        <p:nvSpPr>
          <p:cNvPr id="24" name="矩形 23"/>
          <p:cNvSpPr/>
          <p:nvPr/>
        </p:nvSpPr>
        <p:spPr>
          <a:xfrm>
            <a:off x="0" y="2959974"/>
            <a:ext cx="9144000" cy="2144291"/>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Tree>
    <p:extLst>
      <p:ext uri="{BB962C8B-B14F-4D97-AF65-F5344CB8AC3E}">
        <p14:creationId xmlns:p14="http://schemas.microsoft.com/office/powerpoint/2010/main" val="216932835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Q&amp;A">
    <p:spTree>
      <p:nvGrpSpPr>
        <p:cNvPr id="1" name=""/>
        <p:cNvGrpSpPr/>
        <p:nvPr/>
      </p:nvGrpSpPr>
      <p:grpSpPr>
        <a:xfrm>
          <a:off x="0" y="0"/>
          <a:ext cx="0" cy="0"/>
          <a:chOff x="0" y="0"/>
          <a:chExt cx="0" cy="0"/>
        </a:xfrm>
      </p:grpSpPr>
      <p:sp>
        <p:nvSpPr>
          <p:cNvPr id="3" name="日期版面配置區 2"/>
          <p:cNvSpPr>
            <a:spLocks noGrp="1"/>
          </p:cNvSpPr>
          <p:nvPr>
            <p:ph type="dt" sz="half" idx="10"/>
          </p:nvPr>
        </p:nvSpPr>
        <p:spPr/>
        <p:txBody>
          <a:bodyPr/>
          <a:lstStyle/>
          <a:p>
            <a:fld id="{B538C71F-7F79-4D7B-AB29-DAADE7A863DC}" type="datetimeFigureOut">
              <a:rPr lang="zh-TW" altLang="en-US" smtClean="0"/>
              <a:pPr/>
              <a:t>2014/1/9</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3228CCCC-EB6A-4525-9CB7-A5F54915A359}" type="slidenum">
              <a:rPr lang="zh-TW" altLang="en-US" smtClean="0"/>
              <a:pPr/>
              <a:t>‹#›</a:t>
            </a:fld>
            <a:endParaRPr lang="zh-TW" altLang="en-US"/>
          </a:p>
        </p:txBody>
      </p:sp>
      <p:pic>
        <p:nvPicPr>
          <p:cNvPr id="1026" name="Picture 2" descr="http://uploads.tipjunkie.com/wp-content/uploads/2010/04/25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87117" y="629522"/>
            <a:ext cx="5233918" cy="521647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uploads.tipjunkie.com/wp-content/uploads/2010/04/252.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087117" y="629522"/>
            <a:ext cx="5233918" cy="52164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60877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3_標題及物件">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B538C71F-7F79-4D7B-AB29-DAADE7A863DC}" type="datetimeFigureOut">
              <a:rPr lang="zh-TW" altLang="en-US" smtClean="0"/>
              <a:pPr/>
              <a:t>2014/1/9</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3228CCCC-EB6A-4525-9CB7-A5F54915A359}" type="slidenum">
              <a:rPr lang="zh-TW" altLang="en-US" smtClean="0"/>
              <a:pPr/>
              <a:t>‹#›</a:t>
            </a:fld>
            <a:endParaRPr lang="zh-TW" altLang="en-US"/>
          </a:p>
        </p:txBody>
      </p:sp>
      <p:sp>
        <p:nvSpPr>
          <p:cNvPr id="11" name="標題 10"/>
          <p:cNvSpPr>
            <a:spLocks noGrp="1"/>
          </p:cNvSpPr>
          <p:nvPr>
            <p:ph type="title"/>
          </p:nvPr>
        </p:nvSpPr>
        <p:spPr>
          <a:xfrm>
            <a:off x="628650" y="365125"/>
            <a:ext cx="7886700" cy="1325563"/>
          </a:xfrm>
          <a:prstGeom prst="rect">
            <a:avLst/>
          </a:prstGeom>
        </p:spPr>
        <p:txBody>
          <a:bodyPr/>
          <a:lstStyle/>
          <a:p>
            <a:r>
              <a:rPr lang="zh-TW" altLang="en-US" smtClean="0"/>
              <a:t>按一下以編輯母片標題樣式</a:t>
            </a:r>
            <a:endParaRPr lang="zh-TW" altLang="en-US"/>
          </a:p>
        </p:txBody>
      </p:sp>
    </p:spTree>
    <p:extLst>
      <p:ext uri="{BB962C8B-B14F-4D97-AF65-F5344CB8AC3E}">
        <p14:creationId xmlns:p14="http://schemas.microsoft.com/office/powerpoint/2010/main" val="1504742690"/>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標題及物件">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lnSpc>
                <a:spcPct val="150000"/>
              </a:lnSpc>
              <a:defRPr/>
            </a:lvl1p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en-US" dirty="0"/>
          </a:p>
        </p:txBody>
      </p:sp>
      <p:sp>
        <p:nvSpPr>
          <p:cNvPr id="4" name="Date Placeholder 3"/>
          <p:cNvSpPr>
            <a:spLocks noGrp="1"/>
          </p:cNvSpPr>
          <p:nvPr>
            <p:ph type="dt" sz="half" idx="10"/>
          </p:nvPr>
        </p:nvSpPr>
        <p:spPr/>
        <p:txBody>
          <a:bodyPr/>
          <a:lstStyle/>
          <a:p>
            <a:fld id="{B538C71F-7F79-4D7B-AB29-DAADE7A863DC}" type="datetimeFigureOut">
              <a:rPr lang="zh-TW" altLang="en-US" smtClean="0"/>
              <a:pPr/>
              <a:t>2014/1/9</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p>
            <a:fld id="{3228CCCC-EB6A-4525-9CB7-A5F54915A359}" type="slidenum">
              <a:rPr lang="zh-TW" altLang="en-US" smtClean="0"/>
              <a:pPr/>
              <a:t>‹#›</a:t>
            </a:fld>
            <a:endParaRPr lang="zh-TW" altLang="en-US"/>
          </a:p>
        </p:txBody>
      </p:sp>
      <p:sp>
        <p:nvSpPr>
          <p:cNvPr id="11" name="標題 10"/>
          <p:cNvSpPr>
            <a:spLocks noGrp="1"/>
          </p:cNvSpPr>
          <p:nvPr>
            <p:ph type="title"/>
          </p:nvPr>
        </p:nvSpPr>
        <p:spPr>
          <a:xfrm>
            <a:off x="628650" y="365125"/>
            <a:ext cx="7886700" cy="1325563"/>
          </a:xfrm>
          <a:prstGeom prst="rect">
            <a:avLst/>
          </a:prstGeom>
        </p:spPr>
        <p:txBody>
          <a:bodyPr/>
          <a:lstStyle/>
          <a:p>
            <a:r>
              <a:rPr lang="zh-TW" altLang="en-US" smtClean="0"/>
              <a:t>按一下以編輯母片標題樣式</a:t>
            </a:r>
            <a:endParaRPr lang="zh-TW" altLang="en-US"/>
          </a:p>
        </p:txBody>
      </p:sp>
    </p:spTree>
    <p:extLst>
      <p:ext uri="{BB962C8B-B14F-4D97-AF65-F5344CB8AC3E}">
        <p14:creationId xmlns:p14="http://schemas.microsoft.com/office/powerpoint/2010/main" val="365017157"/>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兩項物件">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zh-TW" altLang="en-US" smtClean="0"/>
              <a:t>按一下以編輯母片標題樣式</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Date Placeholder 4"/>
          <p:cNvSpPr>
            <a:spLocks noGrp="1"/>
          </p:cNvSpPr>
          <p:nvPr>
            <p:ph type="dt" sz="half" idx="10"/>
          </p:nvPr>
        </p:nvSpPr>
        <p:spPr/>
        <p:txBody>
          <a:bodyPr/>
          <a:lstStyle/>
          <a:p>
            <a:fld id="{B538C71F-7F79-4D7B-AB29-DAADE7A863DC}" type="datetimeFigureOut">
              <a:rPr lang="zh-TW" altLang="en-US" smtClean="0"/>
              <a:pPr/>
              <a:t>2014/1/9</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3228CCCC-EB6A-4525-9CB7-A5F54915A359}" type="slidenum">
              <a:rPr lang="zh-TW" altLang="en-US" smtClean="0"/>
              <a:pPr/>
              <a:t>‹#›</a:t>
            </a:fld>
            <a:endParaRPr lang="zh-TW" altLang="en-US"/>
          </a:p>
        </p:txBody>
      </p:sp>
      <p:sp>
        <p:nvSpPr>
          <p:cNvPr id="9" name="文字方塊 8"/>
          <p:cNvSpPr txBox="1"/>
          <p:nvPr userDrawn="1"/>
        </p:nvSpPr>
        <p:spPr>
          <a:xfrm>
            <a:off x="285750" y="5798043"/>
            <a:ext cx="8229600" cy="246221"/>
          </a:xfrm>
          <a:prstGeom prst="rect">
            <a:avLst/>
          </a:prstGeom>
          <a:noFill/>
        </p:spPr>
        <p:txBody>
          <a:bodyPr wrap="square" rtlCol="0">
            <a:spAutoFit/>
          </a:bodyPr>
          <a:lstStyle/>
          <a:p>
            <a:r>
              <a:rPr lang="zh-TW" altLang="en-US" sz="1000" dirty="0" smtClean="0">
                <a:solidFill>
                  <a:srgbClr val="0070C0"/>
                </a:solidFill>
              </a:rPr>
              <a:t>資料來源：</a:t>
            </a:r>
            <a:endParaRPr lang="zh-TW" altLang="en-US" sz="1000" dirty="0">
              <a:solidFill>
                <a:srgbClr val="0070C0"/>
              </a:solidFill>
            </a:endParaRPr>
          </a:p>
        </p:txBody>
      </p:sp>
    </p:spTree>
    <p:extLst>
      <p:ext uri="{BB962C8B-B14F-4D97-AF65-F5344CB8AC3E}">
        <p14:creationId xmlns:p14="http://schemas.microsoft.com/office/powerpoint/2010/main" val="3838410838"/>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比對">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a:prstGeom prst="rect">
            <a:avLst/>
          </a:prstGeom>
        </p:spPr>
        <p:txBody>
          <a:bodyPr/>
          <a:lstStyle/>
          <a:p>
            <a:r>
              <a:rPr lang="zh-TW" altLang="en-US" smtClean="0"/>
              <a:t>按一下以編輯母片標題樣式</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Content Placeholder 3"/>
          <p:cNvSpPr>
            <a:spLocks noGrp="1"/>
          </p:cNvSpPr>
          <p:nvPr>
            <p:ph sz="half" idx="2"/>
          </p:nvPr>
        </p:nvSpPr>
        <p:spPr>
          <a:xfrm>
            <a:off x="629842" y="2505075"/>
            <a:ext cx="3868340" cy="36845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Content Placeholder 5"/>
          <p:cNvSpPr>
            <a:spLocks noGrp="1"/>
          </p:cNvSpPr>
          <p:nvPr>
            <p:ph sz="quarter" idx="4"/>
          </p:nvPr>
        </p:nvSpPr>
        <p:spPr>
          <a:xfrm>
            <a:off x="4629150" y="2505075"/>
            <a:ext cx="3887391" cy="36845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7" name="Date Placeholder 6"/>
          <p:cNvSpPr>
            <a:spLocks noGrp="1"/>
          </p:cNvSpPr>
          <p:nvPr>
            <p:ph type="dt" sz="half" idx="10"/>
          </p:nvPr>
        </p:nvSpPr>
        <p:spPr/>
        <p:txBody>
          <a:bodyPr/>
          <a:lstStyle/>
          <a:p>
            <a:fld id="{B538C71F-7F79-4D7B-AB29-DAADE7A863DC}" type="datetimeFigureOut">
              <a:rPr lang="zh-TW" altLang="en-US" smtClean="0"/>
              <a:pPr/>
              <a:t>2014/1/9</a:t>
            </a:fld>
            <a:endParaRPr lang="zh-TW" altLang="en-US"/>
          </a:p>
        </p:txBody>
      </p:sp>
      <p:sp>
        <p:nvSpPr>
          <p:cNvPr id="8" name="Footer Placeholder 7"/>
          <p:cNvSpPr>
            <a:spLocks noGrp="1"/>
          </p:cNvSpPr>
          <p:nvPr>
            <p:ph type="ftr" sz="quarter" idx="11"/>
          </p:nvPr>
        </p:nvSpPr>
        <p:spPr/>
        <p:txBody>
          <a:bodyPr/>
          <a:lstStyle/>
          <a:p>
            <a:endParaRPr lang="zh-TW" altLang="en-US"/>
          </a:p>
        </p:txBody>
      </p:sp>
      <p:sp>
        <p:nvSpPr>
          <p:cNvPr id="9" name="Slide Number Placeholder 8"/>
          <p:cNvSpPr>
            <a:spLocks noGrp="1"/>
          </p:cNvSpPr>
          <p:nvPr>
            <p:ph type="sldNum" sz="quarter" idx="12"/>
          </p:nvPr>
        </p:nvSpPr>
        <p:spPr/>
        <p:txBody>
          <a:bodyPr/>
          <a:lstStyle/>
          <a:p>
            <a:fld id="{3228CCCC-EB6A-4525-9CB7-A5F54915A359}" type="slidenum">
              <a:rPr lang="zh-TW" altLang="en-US" smtClean="0"/>
              <a:pPr/>
              <a:t>‹#›</a:t>
            </a:fld>
            <a:endParaRPr lang="zh-TW" altLang="en-US"/>
          </a:p>
        </p:txBody>
      </p:sp>
    </p:spTree>
    <p:extLst>
      <p:ext uri="{BB962C8B-B14F-4D97-AF65-F5344CB8AC3E}">
        <p14:creationId xmlns:p14="http://schemas.microsoft.com/office/powerpoint/2010/main" val="2795027935"/>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只有標題">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zh-TW" altLang="en-US" smtClean="0"/>
              <a:t>按一下以編輯母片標題樣式</a:t>
            </a:r>
            <a:endParaRPr lang="en-US" dirty="0"/>
          </a:p>
        </p:txBody>
      </p:sp>
      <p:sp>
        <p:nvSpPr>
          <p:cNvPr id="3" name="Date Placeholder 2"/>
          <p:cNvSpPr>
            <a:spLocks noGrp="1"/>
          </p:cNvSpPr>
          <p:nvPr>
            <p:ph type="dt" sz="half" idx="10"/>
          </p:nvPr>
        </p:nvSpPr>
        <p:spPr/>
        <p:txBody>
          <a:bodyPr/>
          <a:lstStyle/>
          <a:p>
            <a:fld id="{B538C71F-7F79-4D7B-AB29-DAADE7A863DC}" type="datetimeFigureOut">
              <a:rPr lang="zh-TW" altLang="en-US" smtClean="0"/>
              <a:pPr/>
              <a:t>2014/1/9</a:t>
            </a:fld>
            <a:endParaRPr lang="zh-TW" altLang="en-US"/>
          </a:p>
        </p:txBody>
      </p:sp>
      <p:sp>
        <p:nvSpPr>
          <p:cNvPr id="4" name="Footer Placeholder 3"/>
          <p:cNvSpPr>
            <a:spLocks noGrp="1"/>
          </p:cNvSpPr>
          <p:nvPr>
            <p:ph type="ftr" sz="quarter" idx="11"/>
          </p:nvPr>
        </p:nvSpPr>
        <p:spPr/>
        <p:txBody>
          <a:bodyPr/>
          <a:lstStyle/>
          <a:p>
            <a:endParaRPr lang="zh-TW" altLang="en-US"/>
          </a:p>
        </p:txBody>
      </p:sp>
      <p:sp>
        <p:nvSpPr>
          <p:cNvPr id="5" name="Slide Number Placeholder 4"/>
          <p:cNvSpPr>
            <a:spLocks noGrp="1"/>
          </p:cNvSpPr>
          <p:nvPr>
            <p:ph type="sldNum" sz="quarter" idx="12"/>
          </p:nvPr>
        </p:nvSpPr>
        <p:spPr/>
        <p:txBody>
          <a:bodyPr/>
          <a:lstStyle/>
          <a:p>
            <a:fld id="{3228CCCC-EB6A-4525-9CB7-A5F54915A359}" type="slidenum">
              <a:rPr lang="zh-TW" altLang="en-US" smtClean="0"/>
              <a:pPr/>
              <a:t>‹#›</a:t>
            </a:fld>
            <a:endParaRPr lang="zh-TW" altLang="en-US"/>
          </a:p>
        </p:txBody>
      </p:sp>
      <p:sp>
        <p:nvSpPr>
          <p:cNvPr id="8" name="文字版面配置區 20"/>
          <p:cNvSpPr>
            <a:spLocks noGrp="1"/>
          </p:cNvSpPr>
          <p:nvPr>
            <p:ph type="body" sz="quarter" idx="13"/>
          </p:nvPr>
        </p:nvSpPr>
        <p:spPr>
          <a:xfrm>
            <a:off x="739740" y="6600487"/>
            <a:ext cx="7775610" cy="257513"/>
          </a:xfrm>
        </p:spPr>
        <p:txBody>
          <a:bodyPr>
            <a:normAutofit/>
          </a:bodyPr>
          <a:lstStyle>
            <a:lvl1pPr marL="0" indent="0">
              <a:buNone/>
              <a:defRPr sz="1000">
                <a:solidFill>
                  <a:schemeClr val="bg1"/>
                </a:solidFill>
              </a:defRPr>
            </a:lvl1pPr>
          </a:lstStyle>
          <a:p>
            <a:pPr lvl="0"/>
            <a:r>
              <a:rPr lang="zh-TW" altLang="en-US" smtClean="0"/>
              <a:t>按一下以編輯母片文字樣式</a:t>
            </a:r>
          </a:p>
        </p:txBody>
      </p:sp>
      <p:sp>
        <p:nvSpPr>
          <p:cNvPr id="9" name="文字方塊 8"/>
          <p:cNvSpPr txBox="1"/>
          <p:nvPr userDrawn="1"/>
        </p:nvSpPr>
        <p:spPr>
          <a:xfrm>
            <a:off x="-641" y="6598188"/>
            <a:ext cx="771203" cy="246221"/>
          </a:xfrm>
          <a:prstGeom prst="rect">
            <a:avLst/>
          </a:prstGeom>
          <a:noFill/>
        </p:spPr>
        <p:txBody>
          <a:bodyPr wrap="square" rtlCol="0">
            <a:spAutoFit/>
          </a:bodyPr>
          <a:lstStyle/>
          <a:p>
            <a:r>
              <a:rPr lang="zh-TW" altLang="en-US" sz="1000" dirty="0" smtClean="0">
                <a:solidFill>
                  <a:schemeClr val="bg1"/>
                </a:solidFill>
              </a:rPr>
              <a:t>資料來源：</a:t>
            </a:r>
            <a:endParaRPr lang="zh-TW" altLang="en-US" sz="1000" dirty="0">
              <a:solidFill>
                <a:schemeClr val="bg1"/>
              </a:solidFill>
            </a:endParaRPr>
          </a:p>
        </p:txBody>
      </p:sp>
    </p:spTree>
    <p:extLst>
      <p:ext uri="{BB962C8B-B14F-4D97-AF65-F5344CB8AC3E}">
        <p14:creationId xmlns:p14="http://schemas.microsoft.com/office/powerpoint/2010/main" val="42578016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538C71F-7F79-4D7B-AB29-DAADE7A863DC}" type="datetimeFigureOut">
              <a:rPr lang="zh-TW" altLang="en-US" smtClean="0"/>
              <a:pPr/>
              <a:t>2014/1/9</a:t>
            </a:fld>
            <a:endParaRPr lang="zh-TW" altLang="en-US"/>
          </a:p>
        </p:txBody>
      </p:sp>
      <p:sp>
        <p:nvSpPr>
          <p:cNvPr id="3" name="Footer Placeholder 2"/>
          <p:cNvSpPr>
            <a:spLocks noGrp="1"/>
          </p:cNvSpPr>
          <p:nvPr>
            <p:ph type="ftr" sz="quarter" idx="11"/>
          </p:nvPr>
        </p:nvSpPr>
        <p:spPr/>
        <p:txBody>
          <a:bodyPr/>
          <a:lstStyle/>
          <a:p>
            <a:endParaRPr lang="zh-TW" altLang="en-US"/>
          </a:p>
        </p:txBody>
      </p:sp>
      <p:sp>
        <p:nvSpPr>
          <p:cNvPr id="4" name="Slide Number Placeholder 3"/>
          <p:cNvSpPr>
            <a:spLocks noGrp="1"/>
          </p:cNvSpPr>
          <p:nvPr>
            <p:ph type="sldNum" sz="quarter" idx="12"/>
          </p:nvPr>
        </p:nvSpPr>
        <p:spPr/>
        <p:txBody>
          <a:bodyPr/>
          <a:lstStyle/>
          <a:p>
            <a:fld id="{3228CCCC-EB6A-4525-9CB7-A5F54915A359}" type="slidenum">
              <a:rPr lang="zh-TW" altLang="en-US" smtClean="0"/>
              <a:pPr/>
              <a:t>‹#›</a:t>
            </a:fld>
            <a:endParaRPr lang="zh-TW" altLang="en-US"/>
          </a:p>
        </p:txBody>
      </p:sp>
      <p:sp>
        <p:nvSpPr>
          <p:cNvPr id="7" name="文字版面配置區 20"/>
          <p:cNvSpPr>
            <a:spLocks noGrp="1"/>
          </p:cNvSpPr>
          <p:nvPr>
            <p:ph type="body" sz="quarter" idx="13"/>
          </p:nvPr>
        </p:nvSpPr>
        <p:spPr>
          <a:xfrm>
            <a:off x="739740" y="6600487"/>
            <a:ext cx="7775610" cy="257513"/>
          </a:xfrm>
        </p:spPr>
        <p:txBody>
          <a:bodyPr>
            <a:normAutofit/>
          </a:bodyPr>
          <a:lstStyle>
            <a:lvl1pPr marL="0" indent="0">
              <a:buNone/>
              <a:defRPr sz="1000">
                <a:solidFill>
                  <a:schemeClr val="bg1"/>
                </a:solidFill>
              </a:defRPr>
            </a:lvl1pPr>
          </a:lstStyle>
          <a:p>
            <a:pPr lvl="0"/>
            <a:r>
              <a:rPr lang="zh-TW" altLang="en-US" smtClean="0"/>
              <a:t>按一下以編輯母片文字樣式</a:t>
            </a:r>
          </a:p>
        </p:txBody>
      </p:sp>
      <p:sp>
        <p:nvSpPr>
          <p:cNvPr id="8" name="文字方塊 7"/>
          <p:cNvSpPr txBox="1"/>
          <p:nvPr userDrawn="1"/>
        </p:nvSpPr>
        <p:spPr>
          <a:xfrm>
            <a:off x="-641" y="6598188"/>
            <a:ext cx="771203" cy="246221"/>
          </a:xfrm>
          <a:prstGeom prst="rect">
            <a:avLst/>
          </a:prstGeom>
          <a:noFill/>
        </p:spPr>
        <p:txBody>
          <a:bodyPr wrap="square" rtlCol="0">
            <a:spAutoFit/>
          </a:bodyPr>
          <a:lstStyle/>
          <a:p>
            <a:r>
              <a:rPr lang="zh-TW" altLang="en-US" sz="1000" dirty="0" smtClean="0">
                <a:solidFill>
                  <a:schemeClr val="bg1"/>
                </a:solidFill>
              </a:rPr>
              <a:t>資料來源：</a:t>
            </a:r>
            <a:endParaRPr lang="zh-TW" altLang="en-US" sz="1000" dirty="0">
              <a:solidFill>
                <a:schemeClr val="bg1"/>
              </a:solidFill>
            </a:endParaRPr>
          </a:p>
        </p:txBody>
      </p:sp>
    </p:spTree>
    <p:extLst>
      <p:ext uri="{BB962C8B-B14F-4D97-AF65-F5344CB8AC3E}">
        <p14:creationId xmlns:p14="http://schemas.microsoft.com/office/powerpoint/2010/main" val="71762211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3200"/>
            </a:lvl1pPr>
          </a:lstStyle>
          <a:p>
            <a:r>
              <a:rPr lang="zh-TW" altLang="en-US" smtClean="0"/>
              <a:t>按一下以編輯母片標題樣式</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按一下以編輯母片文字樣式</a:t>
            </a:r>
          </a:p>
        </p:txBody>
      </p:sp>
      <p:sp>
        <p:nvSpPr>
          <p:cNvPr id="5" name="Date Placeholder 4"/>
          <p:cNvSpPr>
            <a:spLocks noGrp="1"/>
          </p:cNvSpPr>
          <p:nvPr>
            <p:ph type="dt" sz="half" idx="10"/>
          </p:nvPr>
        </p:nvSpPr>
        <p:spPr/>
        <p:txBody>
          <a:bodyPr/>
          <a:lstStyle/>
          <a:p>
            <a:fld id="{B538C71F-7F79-4D7B-AB29-DAADE7A863DC}" type="datetimeFigureOut">
              <a:rPr lang="zh-TW" altLang="en-US" smtClean="0"/>
              <a:pPr/>
              <a:t>2014/1/9</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3228CCCC-EB6A-4525-9CB7-A5F54915A359}" type="slidenum">
              <a:rPr lang="zh-TW" altLang="en-US" smtClean="0"/>
              <a:pPr/>
              <a:t>‹#›</a:t>
            </a:fld>
            <a:endParaRPr lang="zh-TW" altLang="en-US"/>
          </a:p>
        </p:txBody>
      </p:sp>
      <p:sp>
        <p:nvSpPr>
          <p:cNvPr id="10" name="文字版面配置區 20"/>
          <p:cNvSpPr>
            <a:spLocks noGrp="1"/>
          </p:cNvSpPr>
          <p:nvPr>
            <p:ph type="body" sz="quarter" idx="13"/>
          </p:nvPr>
        </p:nvSpPr>
        <p:spPr>
          <a:xfrm>
            <a:off x="739740" y="6600487"/>
            <a:ext cx="7775610" cy="257513"/>
          </a:xfrm>
        </p:spPr>
        <p:txBody>
          <a:bodyPr>
            <a:normAutofit/>
          </a:bodyPr>
          <a:lstStyle>
            <a:lvl1pPr marL="0" indent="0">
              <a:buNone/>
              <a:defRPr sz="1000">
                <a:solidFill>
                  <a:schemeClr val="bg1"/>
                </a:solidFill>
              </a:defRPr>
            </a:lvl1pPr>
          </a:lstStyle>
          <a:p>
            <a:pPr lvl="0"/>
            <a:r>
              <a:rPr lang="zh-TW" altLang="en-US" smtClean="0"/>
              <a:t>按一下以編輯母片文字樣式</a:t>
            </a:r>
          </a:p>
        </p:txBody>
      </p:sp>
      <p:sp>
        <p:nvSpPr>
          <p:cNvPr id="11" name="文字方塊 10"/>
          <p:cNvSpPr txBox="1"/>
          <p:nvPr userDrawn="1"/>
        </p:nvSpPr>
        <p:spPr>
          <a:xfrm>
            <a:off x="-641" y="6598188"/>
            <a:ext cx="771203" cy="246221"/>
          </a:xfrm>
          <a:prstGeom prst="rect">
            <a:avLst/>
          </a:prstGeom>
          <a:noFill/>
        </p:spPr>
        <p:txBody>
          <a:bodyPr wrap="square" rtlCol="0">
            <a:spAutoFit/>
          </a:bodyPr>
          <a:lstStyle/>
          <a:p>
            <a:r>
              <a:rPr lang="zh-TW" altLang="en-US" sz="1000" dirty="0" smtClean="0">
                <a:solidFill>
                  <a:schemeClr val="bg1"/>
                </a:solidFill>
              </a:rPr>
              <a:t>資料來源：</a:t>
            </a:r>
            <a:endParaRPr lang="zh-TW" altLang="en-US" sz="1000" dirty="0">
              <a:solidFill>
                <a:schemeClr val="bg1"/>
              </a:solidFill>
            </a:endParaRPr>
          </a:p>
        </p:txBody>
      </p:sp>
    </p:spTree>
    <p:extLst>
      <p:ext uri="{BB962C8B-B14F-4D97-AF65-F5344CB8AC3E}">
        <p14:creationId xmlns:p14="http://schemas.microsoft.com/office/powerpoint/2010/main" val="31199934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3200"/>
            </a:lvl1pPr>
          </a:lstStyle>
          <a:p>
            <a:r>
              <a:rPr lang="zh-TW" altLang="en-US" smtClean="0"/>
              <a:t>按一下以編輯母片標題樣式</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smtClean="0"/>
              <a:t>按一下圖示以新增圖片</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按一下以編輯母片文字樣式</a:t>
            </a:r>
          </a:p>
        </p:txBody>
      </p:sp>
      <p:sp>
        <p:nvSpPr>
          <p:cNvPr id="10" name="日期版面配置區 9"/>
          <p:cNvSpPr>
            <a:spLocks noGrp="1"/>
          </p:cNvSpPr>
          <p:nvPr>
            <p:ph type="dt" sz="half" idx="10"/>
          </p:nvPr>
        </p:nvSpPr>
        <p:spPr/>
        <p:txBody>
          <a:bodyPr/>
          <a:lstStyle/>
          <a:p>
            <a:fld id="{B538C71F-7F79-4D7B-AB29-DAADE7A863DC}" type="datetimeFigureOut">
              <a:rPr lang="zh-TW" altLang="en-US" smtClean="0"/>
              <a:pPr/>
              <a:t>2014/1/9</a:t>
            </a:fld>
            <a:endParaRPr lang="zh-TW" altLang="en-US"/>
          </a:p>
        </p:txBody>
      </p:sp>
      <p:sp>
        <p:nvSpPr>
          <p:cNvPr id="11" name="頁尾版面配置區 10"/>
          <p:cNvSpPr>
            <a:spLocks noGrp="1"/>
          </p:cNvSpPr>
          <p:nvPr>
            <p:ph type="ftr" sz="quarter" idx="11"/>
          </p:nvPr>
        </p:nvSpPr>
        <p:spPr/>
        <p:txBody>
          <a:bodyPr/>
          <a:lstStyle/>
          <a:p>
            <a:endParaRPr lang="zh-TW" altLang="en-US"/>
          </a:p>
        </p:txBody>
      </p:sp>
      <p:sp>
        <p:nvSpPr>
          <p:cNvPr id="12" name="投影片編號版面配置區 11"/>
          <p:cNvSpPr>
            <a:spLocks noGrp="1"/>
          </p:cNvSpPr>
          <p:nvPr>
            <p:ph type="sldNum" sz="quarter" idx="12"/>
          </p:nvPr>
        </p:nvSpPr>
        <p:spPr/>
        <p:txBody>
          <a:bodyPr/>
          <a:lstStyle/>
          <a:p>
            <a:fld id="{3228CCCC-EB6A-4525-9CB7-A5F54915A359}" type="slidenum">
              <a:rPr lang="zh-TW" altLang="en-US" smtClean="0"/>
              <a:pPr/>
              <a:t>‹#›</a:t>
            </a:fld>
            <a:endParaRPr lang="zh-TW" altLang="en-US"/>
          </a:p>
        </p:txBody>
      </p:sp>
      <p:sp>
        <p:nvSpPr>
          <p:cNvPr id="13" name="文字版面配置區 20"/>
          <p:cNvSpPr>
            <a:spLocks noGrp="1"/>
          </p:cNvSpPr>
          <p:nvPr>
            <p:ph type="body" sz="quarter" idx="13"/>
          </p:nvPr>
        </p:nvSpPr>
        <p:spPr>
          <a:xfrm>
            <a:off x="739740" y="6600487"/>
            <a:ext cx="7775610" cy="257513"/>
          </a:xfrm>
        </p:spPr>
        <p:txBody>
          <a:bodyPr>
            <a:normAutofit/>
          </a:bodyPr>
          <a:lstStyle>
            <a:lvl1pPr marL="0" indent="0">
              <a:buNone/>
              <a:defRPr sz="1000">
                <a:solidFill>
                  <a:schemeClr val="bg1"/>
                </a:solidFill>
              </a:defRPr>
            </a:lvl1pPr>
          </a:lstStyle>
          <a:p>
            <a:pPr lvl="0"/>
            <a:r>
              <a:rPr lang="zh-TW" altLang="en-US" smtClean="0"/>
              <a:t>按一下以編輯母片文字樣式</a:t>
            </a:r>
          </a:p>
        </p:txBody>
      </p:sp>
      <p:sp>
        <p:nvSpPr>
          <p:cNvPr id="14" name="文字方塊 13"/>
          <p:cNvSpPr txBox="1"/>
          <p:nvPr userDrawn="1"/>
        </p:nvSpPr>
        <p:spPr>
          <a:xfrm>
            <a:off x="-641" y="6598188"/>
            <a:ext cx="771203" cy="246221"/>
          </a:xfrm>
          <a:prstGeom prst="rect">
            <a:avLst/>
          </a:prstGeom>
          <a:noFill/>
        </p:spPr>
        <p:txBody>
          <a:bodyPr wrap="square" rtlCol="0">
            <a:spAutoFit/>
          </a:bodyPr>
          <a:lstStyle/>
          <a:p>
            <a:r>
              <a:rPr lang="zh-TW" altLang="en-US" sz="1000" dirty="0" smtClean="0">
                <a:solidFill>
                  <a:schemeClr val="bg1"/>
                </a:solidFill>
              </a:rPr>
              <a:t>資料來源：</a:t>
            </a:r>
            <a:endParaRPr lang="zh-TW" altLang="en-US" sz="1000" dirty="0">
              <a:solidFill>
                <a:schemeClr val="bg1"/>
              </a:solidFill>
            </a:endParaRPr>
          </a:p>
        </p:txBody>
      </p:sp>
    </p:spTree>
    <p:extLst>
      <p:ext uri="{BB962C8B-B14F-4D97-AF65-F5344CB8AC3E}">
        <p14:creationId xmlns:p14="http://schemas.microsoft.com/office/powerpoint/2010/main" val="24800496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Q&amp;A">
    <p:spTree>
      <p:nvGrpSpPr>
        <p:cNvPr id="1" name=""/>
        <p:cNvGrpSpPr/>
        <p:nvPr/>
      </p:nvGrpSpPr>
      <p:grpSpPr>
        <a:xfrm>
          <a:off x="0" y="0"/>
          <a:ext cx="0" cy="0"/>
          <a:chOff x="0" y="0"/>
          <a:chExt cx="0" cy="0"/>
        </a:xfrm>
      </p:grpSpPr>
      <p:sp>
        <p:nvSpPr>
          <p:cNvPr id="3" name="日期版面配置區 2"/>
          <p:cNvSpPr>
            <a:spLocks noGrp="1"/>
          </p:cNvSpPr>
          <p:nvPr>
            <p:ph type="dt" sz="half" idx="10"/>
          </p:nvPr>
        </p:nvSpPr>
        <p:spPr/>
        <p:txBody>
          <a:bodyPr/>
          <a:lstStyle/>
          <a:p>
            <a:fld id="{B538C71F-7F79-4D7B-AB29-DAADE7A863DC}" type="datetimeFigureOut">
              <a:rPr lang="zh-TW" altLang="en-US" smtClean="0"/>
              <a:pPr/>
              <a:t>2014/1/9</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3228CCCC-EB6A-4525-9CB7-A5F54915A359}" type="slidenum">
              <a:rPr lang="zh-TW" altLang="en-US" smtClean="0"/>
              <a:pPr/>
              <a:t>‹#›</a:t>
            </a:fld>
            <a:endParaRPr lang="zh-TW" altLang="en-US"/>
          </a:p>
        </p:txBody>
      </p:sp>
      <p:pic>
        <p:nvPicPr>
          <p:cNvPr id="1026" name="Picture 2" descr="http://uploads.tipjunkie.com/wp-content/uploads/2010/04/252.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087117" y="629522"/>
            <a:ext cx="5233918" cy="521647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60877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標題及物件">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Date Placeholder 3"/>
          <p:cNvSpPr>
            <a:spLocks noGrp="1"/>
          </p:cNvSpPr>
          <p:nvPr>
            <p:ph type="dt" sz="half" idx="10"/>
          </p:nvPr>
        </p:nvSpPr>
        <p:spPr/>
        <p:txBody>
          <a:bodyPr/>
          <a:lstStyle/>
          <a:p>
            <a:fld id="{B538C71F-7F79-4D7B-AB29-DAADE7A863DC}" type="datetimeFigureOut">
              <a:rPr lang="zh-TW" altLang="en-US" smtClean="0"/>
              <a:pPr/>
              <a:t>2014/1/9</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p:txBody>
          <a:bodyPr/>
          <a:lstStyle>
            <a:lvl1pPr>
              <a:defRPr b="1">
                <a:solidFill>
                  <a:schemeClr val="tx1"/>
                </a:solidFill>
              </a:defRPr>
            </a:lvl1pPr>
          </a:lstStyle>
          <a:p>
            <a:fld id="{3228CCCC-EB6A-4525-9CB7-A5F54915A359}" type="slidenum">
              <a:rPr lang="zh-TW" altLang="en-US" smtClean="0"/>
              <a:pPr/>
              <a:t>‹#›</a:t>
            </a:fld>
            <a:endParaRPr lang="zh-TW" altLang="en-US"/>
          </a:p>
        </p:txBody>
      </p:sp>
      <p:sp>
        <p:nvSpPr>
          <p:cNvPr id="11" name="標題 10"/>
          <p:cNvSpPr>
            <a:spLocks noGrp="1"/>
          </p:cNvSpPr>
          <p:nvPr>
            <p:ph type="title"/>
          </p:nvPr>
        </p:nvSpPr>
        <p:spPr>
          <a:xfrm>
            <a:off x="628650" y="365125"/>
            <a:ext cx="7886700" cy="1325563"/>
          </a:xfrm>
          <a:prstGeom prst="rect">
            <a:avLst/>
          </a:prstGeom>
        </p:spPr>
        <p:txBody>
          <a:bodyPr/>
          <a:lstStyle/>
          <a:p>
            <a:r>
              <a:rPr lang="zh-TW" altLang="en-US" smtClean="0"/>
              <a:t>按一下以編輯母片標題樣式</a:t>
            </a:r>
            <a:endParaRPr lang="zh-TW" altLang="en-US"/>
          </a:p>
        </p:txBody>
      </p:sp>
    </p:spTree>
    <p:extLst>
      <p:ext uri="{BB962C8B-B14F-4D97-AF65-F5344CB8AC3E}">
        <p14:creationId xmlns:p14="http://schemas.microsoft.com/office/powerpoint/2010/main" val="36501715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自訂版面配置">
    <p:spTree>
      <p:nvGrpSpPr>
        <p:cNvPr id="1" name=""/>
        <p:cNvGrpSpPr/>
        <p:nvPr/>
      </p:nvGrpSpPr>
      <p:grpSpPr>
        <a:xfrm>
          <a:off x="0" y="0"/>
          <a:ext cx="0" cy="0"/>
          <a:chOff x="0" y="0"/>
          <a:chExt cx="0" cy="0"/>
        </a:xfrm>
      </p:grpSpPr>
      <p:sp>
        <p:nvSpPr>
          <p:cNvPr id="3" name="日期版面配置區 2"/>
          <p:cNvSpPr>
            <a:spLocks noGrp="1"/>
          </p:cNvSpPr>
          <p:nvPr>
            <p:ph type="dt" sz="half" idx="10"/>
          </p:nvPr>
        </p:nvSpPr>
        <p:spPr/>
        <p:txBody>
          <a:bodyPr/>
          <a:lstStyle/>
          <a:p>
            <a:fld id="{B538C71F-7F79-4D7B-AB29-DAADE7A863DC}" type="datetimeFigureOut">
              <a:rPr lang="zh-TW" altLang="en-US" smtClean="0"/>
              <a:pPr/>
              <a:t>2014/1/9</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3228CCCC-EB6A-4525-9CB7-A5F54915A359}" type="slidenum">
              <a:rPr lang="zh-TW" altLang="en-US" smtClean="0"/>
              <a:pPr/>
              <a:t>‹#›</a:t>
            </a:fld>
            <a:endParaRPr lang="zh-TW" altLang="en-US"/>
          </a:p>
        </p:txBody>
      </p:sp>
      <p:pic>
        <p:nvPicPr>
          <p:cNvPr id="2050" name="Picture 2" descr="Links to Pages and Quizzes"/>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512119" y="1232898"/>
            <a:ext cx="6357885" cy="41485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307244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小組討論">
    <p:spTree>
      <p:nvGrpSpPr>
        <p:cNvPr id="1" name=""/>
        <p:cNvGrpSpPr/>
        <p:nvPr/>
      </p:nvGrpSpPr>
      <p:grpSpPr>
        <a:xfrm>
          <a:off x="0" y="0"/>
          <a:ext cx="0" cy="0"/>
          <a:chOff x="0" y="0"/>
          <a:chExt cx="0" cy="0"/>
        </a:xfrm>
      </p:grpSpPr>
      <p:sp>
        <p:nvSpPr>
          <p:cNvPr id="3" name="日期版面配置區 2"/>
          <p:cNvSpPr>
            <a:spLocks noGrp="1"/>
          </p:cNvSpPr>
          <p:nvPr>
            <p:ph type="dt" sz="half" idx="10"/>
          </p:nvPr>
        </p:nvSpPr>
        <p:spPr/>
        <p:txBody>
          <a:bodyPr/>
          <a:lstStyle/>
          <a:p>
            <a:fld id="{B538C71F-7F79-4D7B-AB29-DAADE7A863DC}" type="datetimeFigureOut">
              <a:rPr lang="zh-TW" altLang="en-US" smtClean="0"/>
              <a:pPr/>
              <a:t>2014/1/9</a:t>
            </a:fld>
            <a:endParaRPr lang="zh-TW" altLang="en-US"/>
          </a:p>
        </p:txBody>
      </p:sp>
      <p:sp>
        <p:nvSpPr>
          <p:cNvPr id="4" name="頁尾版面配置區 3"/>
          <p:cNvSpPr>
            <a:spLocks noGrp="1"/>
          </p:cNvSpPr>
          <p:nvPr>
            <p:ph type="ftr" sz="quarter" idx="1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3228CCCC-EB6A-4525-9CB7-A5F54915A359}" type="slidenum">
              <a:rPr lang="zh-TW" altLang="en-US" smtClean="0"/>
              <a:pPr/>
              <a:t>‹#›</a:t>
            </a:fld>
            <a:endParaRPr lang="zh-TW" altLang="en-US"/>
          </a:p>
        </p:txBody>
      </p:sp>
      <p:pic>
        <p:nvPicPr>
          <p:cNvPr id="3074" name="Picture 2" descr="http://anotsodifferentview.files.wordpress.com/2011/11/discussion-the-discussion.jpg?w=1024&amp;h=634"/>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8435" y="1087585"/>
            <a:ext cx="7607130" cy="47173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866356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bg>
      <p:bgPr shadeToTitle="1">
        <a:blipFill dpi="0" rotWithShape="1">
          <a:blip r:embed="rId2">
            <a:alphaModFix amt="22000"/>
            <a:lum/>
          </a:blip>
          <a:srcRec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a:prstGeom prst="rect">
            <a:avLst/>
          </a:prstGeom>
        </p:spPr>
        <p:txBody>
          <a:bodyPr anchor="b"/>
          <a:lstStyle>
            <a:lvl1pPr>
              <a:defRPr sz="6000"/>
            </a:lvl1pPr>
          </a:lstStyle>
          <a:p>
            <a:r>
              <a:rPr lang="zh-TW" altLang="en-US" smtClean="0"/>
              <a:t>按一下以編輯母片標題樣式</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TW" altLang="en-US" smtClean="0"/>
              <a:t>按一下以編輯母片文字樣式</a:t>
            </a:r>
          </a:p>
        </p:txBody>
      </p:sp>
      <p:sp>
        <p:nvSpPr>
          <p:cNvPr id="4" name="Date Placeholder 3"/>
          <p:cNvSpPr>
            <a:spLocks noGrp="1"/>
          </p:cNvSpPr>
          <p:nvPr>
            <p:ph type="dt" sz="half" idx="10"/>
          </p:nvPr>
        </p:nvSpPr>
        <p:spPr/>
        <p:txBody>
          <a:bodyPr/>
          <a:lstStyle/>
          <a:p>
            <a:fld id="{B538C71F-7F79-4D7B-AB29-DAADE7A863DC}" type="datetimeFigureOut">
              <a:rPr lang="zh-TW" altLang="en-US" smtClean="0"/>
              <a:pPr/>
              <a:t>2014/1/9</a:t>
            </a:fld>
            <a:endParaRPr lang="zh-TW" altLang="en-US"/>
          </a:p>
        </p:txBody>
      </p:sp>
      <p:sp>
        <p:nvSpPr>
          <p:cNvPr id="5" name="Footer Placeholder 4"/>
          <p:cNvSpPr>
            <a:spLocks noGrp="1"/>
          </p:cNvSpPr>
          <p:nvPr>
            <p:ph type="ftr" sz="quarter" idx="11"/>
          </p:nvPr>
        </p:nvSpPr>
        <p:spPr/>
        <p:txBody>
          <a:bodyPr/>
          <a:lstStyle/>
          <a:p>
            <a:endParaRPr lang="zh-TW" altLang="en-US"/>
          </a:p>
        </p:txBody>
      </p:sp>
      <p:sp>
        <p:nvSpPr>
          <p:cNvPr id="6" name="Slide Number Placeholder 5"/>
          <p:cNvSpPr>
            <a:spLocks noGrp="1"/>
          </p:cNvSpPr>
          <p:nvPr>
            <p:ph type="sldNum" sz="quarter" idx="12"/>
          </p:nvPr>
        </p:nvSpPr>
        <p:spPr>
          <a:xfrm>
            <a:off x="7086600" y="6587613"/>
            <a:ext cx="2057400" cy="270387"/>
          </a:xfrm>
        </p:spPr>
        <p:txBody>
          <a:bodyPr/>
          <a:lstStyle>
            <a:lvl1pPr>
              <a:defRPr sz="1400">
                <a:solidFill>
                  <a:schemeClr val="bg1"/>
                </a:solidFill>
                <a:latin typeface="+mj-lt"/>
              </a:defRPr>
            </a:lvl1pPr>
          </a:lstStyle>
          <a:p>
            <a:fld id="{3228CCCC-EB6A-4525-9CB7-A5F54915A359}" type="slidenum">
              <a:rPr lang="zh-TW" altLang="en-US" smtClean="0"/>
              <a:pPr/>
              <a:t>‹#›</a:t>
            </a:fld>
            <a:endParaRPr lang="zh-TW" altLang="en-US"/>
          </a:p>
        </p:txBody>
      </p:sp>
    </p:spTree>
    <p:extLst>
      <p:ext uri="{BB962C8B-B14F-4D97-AF65-F5344CB8AC3E}">
        <p14:creationId xmlns:p14="http://schemas.microsoft.com/office/powerpoint/2010/main" val="477421519"/>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兩項物件">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zh-TW" altLang="en-US" smtClean="0"/>
              <a:t>按一下以編輯母片標題樣式</a:t>
            </a:r>
            <a:endParaRPr lang="en-US" dirty="0"/>
          </a:p>
        </p:txBody>
      </p:sp>
      <p:sp>
        <p:nvSpPr>
          <p:cNvPr id="3" name="Content Placeholder 2"/>
          <p:cNvSpPr>
            <a:spLocks noGrp="1"/>
          </p:cNvSpPr>
          <p:nvPr>
            <p:ph sz="half" idx="1"/>
          </p:nvPr>
        </p:nvSpPr>
        <p:spPr>
          <a:xfrm>
            <a:off x="628650" y="1825625"/>
            <a:ext cx="3886200" cy="4351338"/>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Content Placeholder 3"/>
          <p:cNvSpPr>
            <a:spLocks noGrp="1"/>
          </p:cNvSpPr>
          <p:nvPr>
            <p:ph sz="half" idx="2"/>
          </p:nvPr>
        </p:nvSpPr>
        <p:spPr>
          <a:xfrm>
            <a:off x="4629150" y="1825625"/>
            <a:ext cx="3886200" cy="4351338"/>
          </a:xfrm>
        </p:spPr>
        <p:txBody>
          <a:bodyPr/>
          <a:lstStyle>
            <a:lvl1pPr>
              <a:lnSpc>
                <a:spcPct val="150000"/>
              </a:lnSpc>
              <a:defRPr/>
            </a:lvl1pPr>
            <a:lvl2pPr>
              <a:lnSpc>
                <a:spcPct val="150000"/>
              </a:lnSpc>
              <a:defRPr/>
            </a:lvl2pPr>
            <a:lvl3pPr>
              <a:lnSpc>
                <a:spcPct val="150000"/>
              </a:lnSpc>
              <a:defRPr/>
            </a:lvl3pPr>
            <a:lvl4pPr>
              <a:lnSpc>
                <a:spcPct val="150000"/>
              </a:lnSpc>
              <a:defRPr/>
            </a:lvl4pPr>
            <a:lvl5pPr>
              <a:lnSpc>
                <a:spcPct val="150000"/>
              </a:lnSpc>
              <a:defRPr/>
            </a:lvl5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Date Placeholder 4"/>
          <p:cNvSpPr>
            <a:spLocks noGrp="1"/>
          </p:cNvSpPr>
          <p:nvPr>
            <p:ph type="dt" sz="half" idx="10"/>
          </p:nvPr>
        </p:nvSpPr>
        <p:spPr/>
        <p:txBody>
          <a:bodyPr/>
          <a:lstStyle/>
          <a:p>
            <a:fld id="{B538C71F-7F79-4D7B-AB29-DAADE7A863DC}" type="datetimeFigureOut">
              <a:rPr lang="zh-TW" altLang="en-US" smtClean="0"/>
              <a:pPr/>
              <a:t>2014/1/9</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3228CCCC-EB6A-4525-9CB7-A5F54915A359}" type="slidenum">
              <a:rPr lang="zh-TW" altLang="en-US" smtClean="0"/>
              <a:pPr/>
              <a:t>‹#›</a:t>
            </a:fld>
            <a:endParaRPr lang="zh-TW" altLang="en-US"/>
          </a:p>
        </p:txBody>
      </p:sp>
      <p:sp>
        <p:nvSpPr>
          <p:cNvPr id="9" name="文字方塊 8"/>
          <p:cNvSpPr txBox="1"/>
          <p:nvPr/>
        </p:nvSpPr>
        <p:spPr>
          <a:xfrm>
            <a:off x="285750" y="5798043"/>
            <a:ext cx="8229600" cy="246221"/>
          </a:xfrm>
          <a:prstGeom prst="rect">
            <a:avLst/>
          </a:prstGeom>
          <a:noFill/>
        </p:spPr>
        <p:txBody>
          <a:bodyPr wrap="square" rtlCol="0">
            <a:spAutoFit/>
          </a:bodyPr>
          <a:lstStyle/>
          <a:p>
            <a:r>
              <a:rPr lang="zh-TW" altLang="en-US" sz="1000" dirty="0" smtClean="0">
                <a:solidFill>
                  <a:srgbClr val="0070C0"/>
                </a:solidFill>
              </a:rPr>
              <a:t>資料來源：</a:t>
            </a:r>
            <a:endParaRPr lang="zh-TW" altLang="en-US" sz="1000" dirty="0">
              <a:solidFill>
                <a:srgbClr val="0070C0"/>
              </a:solidFill>
            </a:endParaRPr>
          </a:p>
        </p:txBody>
      </p:sp>
      <p:sp>
        <p:nvSpPr>
          <p:cNvPr id="10" name="文字方塊 9"/>
          <p:cNvSpPr txBox="1"/>
          <p:nvPr userDrawn="1"/>
        </p:nvSpPr>
        <p:spPr>
          <a:xfrm>
            <a:off x="285750" y="5798043"/>
            <a:ext cx="8229600" cy="246221"/>
          </a:xfrm>
          <a:prstGeom prst="rect">
            <a:avLst/>
          </a:prstGeom>
          <a:noFill/>
        </p:spPr>
        <p:txBody>
          <a:bodyPr wrap="square" rtlCol="0">
            <a:spAutoFit/>
          </a:bodyPr>
          <a:lstStyle/>
          <a:p>
            <a:r>
              <a:rPr lang="zh-TW" altLang="en-US" sz="1000" dirty="0" smtClean="0">
                <a:solidFill>
                  <a:srgbClr val="0070C0"/>
                </a:solidFill>
              </a:rPr>
              <a:t>資料來源：</a:t>
            </a:r>
            <a:endParaRPr lang="zh-TW" altLang="en-US" sz="1000" dirty="0">
              <a:solidFill>
                <a:srgbClr val="0070C0"/>
              </a:solidFill>
            </a:endParaRPr>
          </a:p>
        </p:txBody>
      </p:sp>
    </p:spTree>
    <p:extLst>
      <p:ext uri="{BB962C8B-B14F-4D97-AF65-F5344CB8AC3E}">
        <p14:creationId xmlns:p14="http://schemas.microsoft.com/office/powerpoint/2010/main" val="3838410838"/>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比對">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a:prstGeom prst="rect">
            <a:avLst/>
          </a:prstGeom>
        </p:spPr>
        <p:txBody>
          <a:bodyPr/>
          <a:lstStyle/>
          <a:p>
            <a:r>
              <a:rPr lang="zh-TW" altLang="en-US" smtClean="0"/>
              <a:t>按一下以編輯母片標題樣式</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Content Placeholder 3"/>
          <p:cNvSpPr>
            <a:spLocks noGrp="1"/>
          </p:cNvSpPr>
          <p:nvPr>
            <p:ph sz="half" idx="2"/>
          </p:nvPr>
        </p:nvSpPr>
        <p:spPr>
          <a:xfrm>
            <a:off x="629842" y="2505075"/>
            <a:ext cx="3868340" cy="36845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Content Placeholder 5"/>
          <p:cNvSpPr>
            <a:spLocks noGrp="1"/>
          </p:cNvSpPr>
          <p:nvPr>
            <p:ph sz="quarter" idx="4"/>
          </p:nvPr>
        </p:nvSpPr>
        <p:spPr>
          <a:xfrm>
            <a:off x="4629150" y="2505075"/>
            <a:ext cx="3887391" cy="3684588"/>
          </a:xfrm>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7" name="Date Placeholder 6"/>
          <p:cNvSpPr>
            <a:spLocks noGrp="1"/>
          </p:cNvSpPr>
          <p:nvPr>
            <p:ph type="dt" sz="half" idx="10"/>
          </p:nvPr>
        </p:nvSpPr>
        <p:spPr/>
        <p:txBody>
          <a:bodyPr/>
          <a:lstStyle/>
          <a:p>
            <a:fld id="{B538C71F-7F79-4D7B-AB29-DAADE7A863DC}" type="datetimeFigureOut">
              <a:rPr lang="zh-TW" altLang="en-US" smtClean="0"/>
              <a:pPr/>
              <a:t>2014/1/9</a:t>
            </a:fld>
            <a:endParaRPr lang="zh-TW" altLang="en-US"/>
          </a:p>
        </p:txBody>
      </p:sp>
      <p:sp>
        <p:nvSpPr>
          <p:cNvPr id="8" name="Footer Placeholder 7"/>
          <p:cNvSpPr>
            <a:spLocks noGrp="1"/>
          </p:cNvSpPr>
          <p:nvPr>
            <p:ph type="ftr" sz="quarter" idx="11"/>
          </p:nvPr>
        </p:nvSpPr>
        <p:spPr/>
        <p:txBody>
          <a:bodyPr/>
          <a:lstStyle/>
          <a:p>
            <a:endParaRPr lang="zh-TW" altLang="en-US"/>
          </a:p>
        </p:txBody>
      </p:sp>
      <p:sp>
        <p:nvSpPr>
          <p:cNvPr id="9" name="Slide Number Placeholder 8"/>
          <p:cNvSpPr>
            <a:spLocks noGrp="1"/>
          </p:cNvSpPr>
          <p:nvPr>
            <p:ph type="sldNum" sz="quarter" idx="12"/>
          </p:nvPr>
        </p:nvSpPr>
        <p:spPr/>
        <p:txBody>
          <a:bodyPr/>
          <a:lstStyle/>
          <a:p>
            <a:fld id="{3228CCCC-EB6A-4525-9CB7-A5F54915A359}" type="slidenum">
              <a:rPr lang="zh-TW" altLang="en-US" smtClean="0"/>
              <a:pPr/>
              <a:t>‹#›</a:t>
            </a:fld>
            <a:endParaRPr lang="zh-TW" altLang="en-US"/>
          </a:p>
        </p:txBody>
      </p:sp>
    </p:spTree>
    <p:extLst>
      <p:ext uri="{BB962C8B-B14F-4D97-AF65-F5344CB8AC3E}">
        <p14:creationId xmlns:p14="http://schemas.microsoft.com/office/powerpoint/2010/main" val="279502793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只有標題">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325563"/>
          </a:xfrm>
          <a:prstGeom prst="rect">
            <a:avLst/>
          </a:prstGeom>
        </p:spPr>
        <p:txBody>
          <a:bodyPr/>
          <a:lstStyle/>
          <a:p>
            <a:r>
              <a:rPr lang="zh-TW" altLang="en-US" smtClean="0"/>
              <a:t>按一下以編輯母片標題樣式</a:t>
            </a:r>
            <a:endParaRPr lang="en-US" dirty="0"/>
          </a:p>
        </p:txBody>
      </p:sp>
      <p:sp>
        <p:nvSpPr>
          <p:cNvPr id="3" name="Date Placeholder 2"/>
          <p:cNvSpPr>
            <a:spLocks noGrp="1"/>
          </p:cNvSpPr>
          <p:nvPr>
            <p:ph type="dt" sz="half" idx="10"/>
          </p:nvPr>
        </p:nvSpPr>
        <p:spPr/>
        <p:txBody>
          <a:bodyPr/>
          <a:lstStyle/>
          <a:p>
            <a:fld id="{B538C71F-7F79-4D7B-AB29-DAADE7A863DC}" type="datetimeFigureOut">
              <a:rPr lang="zh-TW" altLang="en-US" smtClean="0"/>
              <a:pPr/>
              <a:t>2014/1/9</a:t>
            </a:fld>
            <a:endParaRPr lang="zh-TW" altLang="en-US"/>
          </a:p>
        </p:txBody>
      </p:sp>
      <p:sp>
        <p:nvSpPr>
          <p:cNvPr id="4" name="Footer Placeholder 3"/>
          <p:cNvSpPr>
            <a:spLocks noGrp="1"/>
          </p:cNvSpPr>
          <p:nvPr>
            <p:ph type="ftr" sz="quarter" idx="11"/>
          </p:nvPr>
        </p:nvSpPr>
        <p:spPr/>
        <p:txBody>
          <a:bodyPr/>
          <a:lstStyle/>
          <a:p>
            <a:endParaRPr lang="zh-TW" altLang="en-US"/>
          </a:p>
        </p:txBody>
      </p:sp>
      <p:sp>
        <p:nvSpPr>
          <p:cNvPr id="5" name="Slide Number Placeholder 4"/>
          <p:cNvSpPr>
            <a:spLocks noGrp="1"/>
          </p:cNvSpPr>
          <p:nvPr>
            <p:ph type="sldNum" sz="quarter" idx="12"/>
          </p:nvPr>
        </p:nvSpPr>
        <p:spPr/>
        <p:txBody>
          <a:bodyPr/>
          <a:lstStyle/>
          <a:p>
            <a:fld id="{3228CCCC-EB6A-4525-9CB7-A5F54915A359}" type="slidenum">
              <a:rPr lang="zh-TW" altLang="en-US" smtClean="0"/>
              <a:pPr/>
              <a:t>‹#›</a:t>
            </a:fld>
            <a:endParaRPr lang="zh-TW" altLang="en-US"/>
          </a:p>
        </p:txBody>
      </p:sp>
    </p:spTree>
    <p:extLst>
      <p:ext uri="{BB962C8B-B14F-4D97-AF65-F5344CB8AC3E}">
        <p14:creationId xmlns:p14="http://schemas.microsoft.com/office/powerpoint/2010/main" val="425780165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538C71F-7F79-4D7B-AB29-DAADE7A863DC}" type="datetimeFigureOut">
              <a:rPr lang="zh-TW" altLang="en-US" smtClean="0"/>
              <a:pPr/>
              <a:t>2014/1/9</a:t>
            </a:fld>
            <a:endParaRPr lang="zh-TW" altLang="en-US"/>
          </a:p>
        </p:txBody>
      </p:sp>
      <p:sp>
        <p:nvSpPr>
          <p:cNvPr id="3" name="Footer Placeholder 2"/>
          <p:cNvSpPr>
            <a:spLocks noGrp="1"/>
          </p:cNvSpPr>
          <p:nvPr>
            <p:ph type="ftr" sz="quarter" idx="11"/>
          </p:nvPr>
        </p:nvSpPr>
        <p:spPr/>
        <p:txBody>
          <a:bodyPr/>
          <a:lstStyle/>
          <a:p>
            <a:endParaRPr lang="zh-TW" altLang="en-US"/>
          </a:p>
        </p:txBody>
      </p:sp>
      <p:sp>
        <p:nvSpPr>
          <p:cNvPr id="4" name="Slide Number Placeholder 3"/>
          <p:cNvSpPr>
            <a:spLocks noGrp="1"/>
          </p:cNvSpPr>
          <p:nvPr>
            <p:ph type="sldNum" sz="quarter" idx="12"/>
          </p:nvPr>
        </p:nvSpPr>
        <p:spPr/>
        <p:txBody>
          <a:bodyPr/>
          <a:lstStyle/>
          <a:p>
            <a:fld id="{3228CCCC-EB6A-4525-9CB7-A5F54915A359}" type="slidenum">
              <a:rPr lang="zh-TW" altLang="en-US" smtClean="0"/>
              <a:pPr/>
              <a:t>‹#›</a:t>
            </a:fld>
            <a:endParaRPr lang="zh-TW" altLang="en-US"/>
          </a:p>
        </p:txBody>
      </p:sp>
    </p:spTree>
    <p:extLst>
      <p:ext uri="{BB962C8B-B14F-4D97-AF65-F5344CB8AC3E}">
        <p14:creationId xmlns:p14="http://schemas.microsoft.com/office/powerpoint/2010/main" val="71762211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含標題的內容">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3200"/>
            </a:lvl1pPr>
          </a:lstStyle>
          <a:p>
            <a:r>
              <a:rPr lang="zh-TW" altLang="en-US" smtClean="0"/>
              <a:t>按一下以編輯母片標題樣式</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按一下以編輯母片文字樣式</a:t>
            </a:r>
          </a:p>
        </p:txBody>
      </p:sp>
      <p:sp>
        <p:nvSpPr>
          <p:cNvPr id="5" name="Date Placeholder 4"/>
          <p:cNvSpPr>
            <a:spLocks noGrp="1"/>
          </p:cNvSpPr>
          <p:nvPr>
            <p:ph type="dt" sz="half" idx="10"/>
          </p:nvPr>
        </p:nvSpPr>
        <p:spPr/>
        <p:txBody>
          <a:bodyPr/>
          <a:lstStyle/>
          <a:p>
            <a:fld id="{B538C71F-7F79-4D7B-AB29-DAADE7A863DC}" type="datetimeFigureOut">
              <a:rPr lang="zh-TW" altLang="en-US" smtClean="0"/>
              <a:pPr/>
              <a:t>2014/1/9</a:t>
            </a:fld>
            <a:endParaRPr lang="zh-TW" altLang="en-US"/>
          </a:p>
        </p:txBody>
      </p:sp>
      <p:sp>
        <p:nvSpPr>
          <p:cNvPr id="6" name="Footer Placeholder 5"/>
          <p:cNvSpPr>
            <a:spLocks noGrp="1"/>
          </p:cNvSpPr>
          <p:nvPr>
            <p:ph type="ftr" sz="quarter" idx="11"/>
          </p:nvPr>
        </p:nvSpPr>
        <p:spPr/>
        <p:txBody>
          <a:bodyPr/>
          <a:lstStyle/>
          <a:p>
            <a:endParaRPr lang="zh-TW" altLang="en-US"/>
          </a:p>
        </p:txBody>
      </p:sp>
      <p:sp>
        <p:nvSpPr>
          <p:cNvPr id="7" name="Slide Number Placeholder 6"/>
          <p:cNvSpPr>
            <a:spLocks noGrp="1"/>
          </p:cNvSpPr>
          <p:nvPr>
            <p:ph type="sldNum" sz="quarter" idx="12"/>
          </p:nvPr>
        </p:nvSpPr>
        <p:spPr/>
        <p:txBody>
          <a:bodyPr/>
          <a:lstStyle/>
          <a:p>
            <a:fld id="{3228CCCC-EB6A-4525-9CB7-A5F54915A359}" type="slidenum">
              <a:rPr lang="zh-TW" altLang="en-US" smtClean="0"/>
              <a:pPr/>
              <a:t>‹#›</a:t>
            </a:fld>
            <a:endParaRPr lang="zh-TW" altLang="en-US"/>
          </a:p>
        </p:txBody>
      </p:sp>
    </p:spTree>
    <p:extLst>
      <p:ext uri="{BB962C8B-B14F-4D97-AF65-F5344CB8AC3E}">
        <p14:creationId xmlns:p14="http://schemas.microsoft.com/office/powerpoint/2010/main" val="311999346"/>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含標題的圖片">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3200"/>
            </a:lvl1pPr>
          </a:lstStyle>
          <a:p>
            <a:r>
              <a:rPr lang="zh-TW" altLang="en-US" smtClean="0"/>
              <a:t>按一下以編輯母片標題樣式</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TW" altLang="en-US" smtClean="0"/>
              <a:t>按一下圖示以新增圖片</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TW" altLang="en-US" smtClean="0"/>
              <a:t>按一下以編輯母片文字樣式</a:t>
            </a:r>
          </a:p>
        </p:txBody>
      </p:sp>
      <p:sp>
        <p:nvSpPr>
          <p:cNvPr id="10" name="日期版面配置區 9"/>
          <p:cNvSpPr>
            <a:spLocks noGrp="1"/>
          </p:cNvSpPr>
          <p:nvPr>
            <p:ph type="dt" sz="half" idx="10"/>
          </p:nvPr>
        </p:nvSpPr>
        <p:spPr/>
        <p:txBody>
          <a:bodyPr/>
          <a:lstStyle/>
          <a:p>
            <a:fld id="{B538C71F-7F79-4D7B-AB29-DAADE7A863DC}" type="datetimeFigureOut">
              <a:rPr lang="zh-TW" altLang="en-US" smtClean="0"/>
              <a:pPr/>
              <a:t>2014/1/9</a:t>
            </a:fld>
            <a:endParaRPr lang="zh-TW" altLang="en-US"/>
          </a:p>
        </p:txBody>
      </p:sp>
      <p:sp>
        <p:nvSpPr>
          <p:cNvPr id="11" name="頁尾版面配置區 10"/>
          <p:cNvSpPr>
            <a:spLocks noGrp="1"/>
          </p:cNvSpPr>
          <p:nvPr>
            <p:ph type="ftr" sz="quarter" idx="11"/>
          </p:nvPr>
        </p:nvSpPr>
        <p:spPr/>
        <p:txBody>
          <a:bodyPr/>
          <a:lstStyle/>
          <a:p>
            <a:endParaRPr lang="zh-TW" altLang="en-US"/>
          </a:p>
        </p:txBody>
      </p:sp>
      <p:sp>
        <p:nvSpPr>
          <p:cNvPr id="12" name="投影片編號版面配置區 11"/>
          <p:cNvSpPr>
            <a:spLocks noGrp="1"/>
          </p:cNvSpPr>
          <p:nvPr>
            <p:ph type="sldNum" sz="quarter" idx="12"/>
          </p:nvPr>
        </p:nvSpPr>
        <p:spPr/>
        <p:txBody>
          <a:bodyPr/>
          <a:lstStyle/>
          <a:p>
            <a:fld id="{3228CCCC-EB6A-4525-9CB7-A5F54915A359}" type="slidenum">
              <a:rPr lang="zh-TW" altLang="en-US" smtClean="0"/>
              <a:pPr/>
              <a:t>‹#›</a:t>
            </a:fld>
            <a:endParaRPr lang="zh-TW" altLang="en-US"/>
          </a:p>
        </p:txBody>
      </p:sp>
      <p:sp>
        <p:nvSpPr>
          <p:cNvPr id="13" name="文字版面配置區 20"/>
          <p:cNvSpPr>
            <a:spLocks noGrp="1"/>
          </p:cNvSpPr>
          <p:nvPr>
            <p:ph type="body" sz="quarter" idx="13"/>
          </p:nvPr>
        </p:nvSpPr>
        <p:spPr>
          <a:xfrm>
            <a:off x="739740" y="6600487"/>
            <a:ext cx="7775610" cy="257513"/>
          </a:xfrm>
        </p:spPr>
        <p:txBody>
          <a:bodyPr>
            <a:normAutofit/>
          </a:bodyPr>
          <a:lstStyle>
            <a:lvl1pPr marL="0" indent="0">
              <a:buNone/>
              <a:defRPr sz="1000">
                <a:solidFill>
                  <a:schemeClr val="bg1"/>
                </a:solidFill>
              </a:defRPr>
            </a:lvl1pPr>
          </a:lstStyle>
          <a:p>
            <a:pPr lvl="0"/>
            <a:r>
              <a:rPr lang="zh-TW" altLang="en-US" smtClean="0"/>
              <a:t>按一下以編輯母片文字樣式</a:t>
            </a:r>
          </a:p>
        </p:txBody>
      </p:sp>
      <p:sp>
        <p:nvSpPr>
          <p:cNvPr id="14" name="文字方塊 13"/>
          <p:cNvSpPr txBox="1"/>
          <p:nvPr/>
        </p:nvSpPr>
        <p:spPr>
          <a:xfrm>
            <a:off x="-641" y="6598188"/>
            <a:ext cx="771203" cy="246221"/>
          </a:xfrm>
          <a:prstGeom prst="rect">
            <a:avLst/>
          </a:prstGeom>
          <a:noFill/>
        </p:spPr>
        <p:txBody>
          <a:bodyPr wrap="square" rtlCol="0">
            <a:spAutoFit/>
          </a:bodyPr>
          <a:lstStyle/>
          <a:p>
            <a:r>
              <a:rPr lang="zh-TW" altLang="en-US" sz="1000" dirty="0" smtClean="0">
                <a:solidFill>
                  <a:schemeClr val="bg1"/>
                </a:solidFill>
              </a:rPr>
              <a:t>資料來源：</a:t>
            </a:r>
            <a:endParaRPr lang="zh-TW" altLang="en-US" sz="1000" dirty="0">
              <a:solidFill>
                <a:schemeClr val="bg1"/>
              </a:solidFill>
            </a:endParaRPr>
          </a:p>
        </p:txBody>
      </p:sp>
      <p:sp>
        <p:nvSpPr>
          <p:cNvPr id="15" name="文字方塊 14"/>
          <p:cNvSpPr txBox="1"/>
          <p:nvPr userDrawn="1"/>
        </p:nvSpPr>
        <p:spPr>
          <a:xfrm>
            <a:off x="-641" y="6598188"/>
            <a:ext cx="771203" cy="246221"/>
          </a:xfrm>
          <a:prstGeom prst="rect">
            <a:avLst/>
          </a:prstGeom>
          <a:noFill/>
        </p:spPr>
        <p:txBody>
          <a:bodyPr wrap="square" rtlCol="0">
            <a:spAutoFit/>
          </a:bodyPr>
          <a:lstStyle/>
          <a:p>
            <a:r>
              <a:rPr lang="zh-TW" altLang="en-US" sz="1000" dirty="0" smtClean="0">
                <a:solidFill>
                  <a:schemeClr val="bg1"/>
                </a:solidFill>
              </a:rPr>
              <a:t>資料來源：</a:t>
            </a:r>
            <a:endParaRPr lang="zh-TW" altLang="en-US" sz="1000" dirty="0">
              <a:solidFill>
                <a:schemeClr val="bg1"/>
              </a:solidFill>
            </a:endParaRPr>
          </a:p>
        </p:txBody>
      </p:sp>
    </p:spTree>
    <p:extLst>
      <p:ext uri="{BB962C8B-B14F-4D97-AF65-F5344CB8AC3E}">
        <p14:creationId xmlns:p14="http://schemas.microsoft.com/office/powerpoint/2010/main" val="248004964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4.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2.jpe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28" Type="http://schemas.openxmlformats.org/officeDocument/2006/relationships/image" Target="../media/image6.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 Id="rId27"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shadeToTitle="1">
        <a:solidFill>
          <a:schemeClr val="bg1"/>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zh-TW" altLang="en-US" dirty="0" smtClean="0"/>
              <a:t>按一下以編輯母片文字樣式</a:t>
            </a:r>
          </a:p>
          <a:p>
            <a:pPr lvl="1"/>
            <a:r>
              <a:rPr lang="zh-TW" altLang="en-US" dirty="0" smtClean="0"/>
              <a:t>第二層</a:t>
            </a:r>
          </a:p>
          <a:p>
            <a:pPr lvl="2"/>
            <a:r>
              <a:rPr lang="zh-TW" altLang="en-US" dirty="0" smtClean="0"/>
              <a:t>第三層</a:t>
            </a:r>
          </a:p>
          <a:p>
            <a:pPr lvl="3"/>
            <a:r>
              <a:rPr lang="zh-TW" altLang="en-US" dirty="0" smtClean="0"/>
              <a:t>第四層</a:t>
            </a:r>
          </a:p>
          <a:p>
            <a:pPr lvl="4"/>
            <a:r>
              <a:rPr lang="zh-TW" altLang="en-US" dirty="0" smtClean="0"/>
              <a:t>第五層</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38C71F-7F79-4D7B-AB29-DAADE7A863DC}" type="datetimeFigureOut">
              <a:rPr lang="zh-TW" altLang="en-US" smtClean="0"/>
              <a:pPr/>
              <a:t>2014/1/9</a:t>
            </a:fld>
            <a:endParaRPr lang="zh-TW"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TW" altLang="en-US"/>
          </a:p>
        </p:txBody>
      </p:sp>
      <p:sp>
        <p:nvSpPr>
          <p:cNvPr id="6" name="Slide Number Placeholder 5"/>
          <p:cNvSpPr>
            <a:spLocks noGrp="1"/>
          </p:cNvSpPr>
          <p:nvPr>
            <p:ph type="sldNum" sz="quarter" idx="4"/>
          </p:nvPr>
        </p:nvSpPr>
        <p:spPr>
          <a:xfrm>
            <a:off x="7084890" y="6585731"/>
            <a:ext cx="2057400" cy="277402"/>
          </a:xfrm>
          <a:prstGeom prst="rect">
            <a:avLst/>
          </a:prstGeom>
        </p:spPr>
        <p:txBody>
          <a:bodyPr vert="horz" lIns="91440" tIns="45720" rIns="91440" bIns="45720" rtlCol="0" anchor="ctr"/>
          <a:lstStyle>
            <a:lvl1pPr algn="r">
              <a:defRPr sz="1400">
                <a:solidFill>
                  <a:schemeClr val="tx1"/>
                </a:solidFill>
              </a:defRPr>
            </a:lvl1pPr>
          </a:lstStyle>
          <a:p>
            <a:fld id="{3228CCCC-EB6A-4525-9CB7-A5F54915A359}" type="slidenum">
              <a:rPr lang="zh-TW" altLang="en-US" smtClean="0"/>
              <a:pPr/>
              <a:t>‹#›</a:t>
            </a:fld>
            <a:endParaRPr lang="zh-TW" altLang="en-US" dirty="0"/>
          </a:p>
        </p:txBody>
      </p:sp>
      <p:sp>
        <p:nvSpPr>
          <p:cNvPr id="9" name="標題版面配置區 8"/>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zh-TW" altLang="en-US" smtClean="0"/>
              <a:t>按一下以編輯母片標題樣式</a:t>
            </a:r>
            <a:endParaRPr lang="zh-TW" altLang="en-US"/>
          </a:p>
        </p:txBody>
      </p:sp>
      <p:pic>
        <p:nvPicPr>
          <p:cNvPr id="11" name="圖片 10"/>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0" y="6585731"/>
            <a:ext cx="787464" cy="277402"/>
          </a:xfrm>
          <a:prstGeom prst="rect">
            <a:avLst/>
          </a:prstGeom>
        </p:spPr>
      </p:pic>
      <p:sp>
        <p:nvSpPr>
          <p:cNvPr id="13" name="矩形 12"/>
          <p:cNvSpPr/>
          <p:nvPr/>
        </p:nvSpPr>
        <p:spPr>
          <a:xfrm>
            <a:off x="0" y="-13065"/>
            <a:ext cx="9142290" cy="570196"/>
          </a:xfrm>
          <a:prstGeom prst="rect">
            <a:avLst/>
          </a:prstGeom>
          <a:blipFill>
            <a:blip r:embed="rId24"/>
            <a:tile tx="0" ty="0" sx="100000" sy="100000" flip="none" algn="tl"/>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grpSp>
        <p:nvGrpSpPr>
          <p:cNvPr id="16" name="群組 15"/>
          <p:cNvGrpSpPr/>
          <p:nvPr/>
        </p:nvGrpSpPr>
        <p:grpSpPr>
          <a:xfrm>
            <a:off x="2000159" y="14634"/>
            <a:ext cx="4787124" cy="522554"/>
            <a:chOff x="1672897" y="16979"/>
            <a:chExt cx="5318897" cy="580600"/>
          </a:xfrm>
        </p:grpSpPr>
        <p:pic>
          <p:nvPicPr>
            <p:cNvPr id="7" name="圖片 6"/>
            <p:cNvPicPr>
              <a:picLocks noChangeAspect="1"/>
            </p:cNvPicPr>
            <p:nvPr userDrawn="1"/>
          </p:nvPicPr>
          <p:blipFill>
            <a:blip r:embed="rId25" cstate="print">
              <a:extLst>
                <a:ext uri="{28A0092B-C50C-407E-A947-70E740481C1C}">
                  <a14:useLocalDpi xmlns:a14="http://schemas.microsoft.com/office/drawing/2010/main" val="0"/>
                </a:ext>
              </a:extLst>
            </a:blip>
            <a:stretch>
              <a:fillRect/>
            </a:stretch>
          </p:blipFill>
          <p:spPr>
            <a:xfrm>
              <a:off x="2809448" y="62023"/>
              <a:ext cx="3127329" cy="535556"/>
            </a:xfrm>
            <a:prstGeom prst="rect">
              <a:avLst/>
            </a:prstGeom>
          </p:spPr>
        </p:pic>
        <p:pic>
          <p:nvPicPr>
            <p:cNvPr id="14" name="圖片 13"/>
            <p:cNvPicPr>
              <a:picLocks noChangeAspect="1"/>
            </p:cNvPicPr>
            <p:nvPr userDrawn="1"/>
          </p:nvPicPr>
          <p:blipFill>
            <a:blip r:embed="rId26" cstate="print">
              <a:extLst>
                <a:ext uri="{28A0092B-C50C-407E-A947-70E740481C1C}">
                  <a14:useLocalDpi xmlns:a14="http://schemas.microsoft.com/office/drawing/2010/main" val="0"/>
                </a:ext>
              </a:extLst>
            </a:blip>
            <a:stretch>
              <a:fillRect/>
            </a:stretch>
          </p:blipFill>
          <p:spPr>
            <a:xfrm>
              <a:off x="1672897" y="16979"/>
              <a:ext cx="1000012" cy="474006"/>
            </a:xfrm>
            <a:prstGeom prst="rect">
              <a:avLst/>
            </a:prstGeom>
          </p:spPr>
        </p:pic>
        <p:pic>
          <p:nvPicPr>
            <p:cNvPr id="15" name="圖片 14"/>
            <p:cNvPicPr>
              <a:picLocks noChangeAspect="1"/>
            </p:cNvPicPr>
            <p:nvPr userDrawn="1"/>
          </p:nvPicPr>
          <p:blipFill>
            <a:blip r:embed="rId27" cstate="print">
              <a:extLst>
                <a:ext uri="{28A0092B-C50C-407E-A947-70E740481C1C}">
                  <a14:useLocalDpi xmlns:a14="http://schemas.microsoft.com/office/drawing/2010/main" val="0"/>
                </a:ext>
              </a:extLst>
            </a:blip>
            <a:stretch>
              <a:fillRect/>
            </a:stretch>
          </p:blipFill>
          <p:spPr>
            <a:xfrm rot="293602">
              <a:off x="5956180" y="77311"/>
              <a:ext cx="1035614" cy="499166"/>
            </a:xfrm>
            <a:prstGeom prst="rect">
              <a:avLst/>
            </a:prstGeom>
          </p:spPr>
        </p:pic>
      </p:grpSp>
      <p:pic>
        <p:nvPicPr>
          <p:cNvPr id="17" name="圖片 16"/>
          <p:cNvPicPr>
            <a:picLocks noChangeAspect="1"/>
          </p:cNvPicPr>
          <p:nvPr/>
        </p:nvPicPr>
        <p:blipFill>
          <a:blip r:embed="rId28" cstate="print">
            <a:extLst>
              <a:ext uri="{28A0092B-C50C-407E-A947-70E740481C1C}">
                <a14:useLocalDpi xmlns:a14="http://schemas.microsoft.com/office/drawing/2010/main" val="0"/>
              </a:ext>
            </a:extLst>
          </a:blip>
          <a:stretch>
            <a:fillRect/>
          </a:stretch>
        </p:blipFill>
        <p:spPr>
          <a:xfrm>
            <a:off x="7409543" y="-40944"/>
            <a:ext cx="1732673" cy="996287"/>
          </a:xfrm>
          <a:prstGeom prst="rect">
            <a:avLst/>
          </a:prstGeom>
        </p:spPr>
      </p:pic>
    </p:spTree>
    <p:extLst>
      <p:ext uri="{BB962C8B-B14F-4D97-AF65-F5344CB8AC3E}">
        <p14:creationId xmlns:p14="http://schemas.microsoft.com/office/powerpoint/2010/main" val="3262633724"/>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62" r:id="rId12"/>
    <p:sldLayoutId id="2147483664" r:id="rId13"/>
    <p:sldLayoutId id="2147483665" r:id="rId14"/>
    <p:sldLayoutId id="2147483666" r:id="rId15"/>
    <p:sldLayoutId id="2147483667" r:id="rId16"/>
    <p:sldLayoutId id="2147483668" r:id="rId17"/>
    <p:sldLayoutId id="2147483669" r:id="rId18"/>
    <p:sldLayoutId id="2147483672" r:id="rId19"/>
    <p:sldLayoutId id="2147483673" r:id="rId20"/>
    <p:sldLayoutId id="2147483674" r:id="rId2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rgbClr val="C00000"/>
          </a:solidFill>
          <a:latin typeface="+mj-lt"/>
          <a:ea typeface="+mj-ea"/>
          <a:cs typeface="+mj-cs"/>
        </a:defRPr>
      </a:lvl1pPr>
    </p:titleStyle>
    <p:bodyStyle>
      <a:lvl1pPr marL="228600" indent="-228600" algn="l" defTabSz="914400" rtl="0" eaLnBrk="1" latinLnBrk="0" hangingPunct="1">
        <a:lnSpc>
          <a:spcPct val="90000"/>
        </a:lnSpc>
        <a:spcBef>
          <a:spcPts val="1000"/>
        </a:spcBef>
        <a:buClr>
          <a:srgbClr val="C00000"/>
        </a:buClr>
        <a:buFont typeface="Wingdings" panose="05000000000000000000" pitchFamily="2" charset="2"/>
        <a:buChar char="Ü"/>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rgbClr val="C00000"/>
        </a:buClr>
        <a:buFont typeface="Wingdings" panose="05000000000000000000" pitchFamily="2" charset="2"/>
        <a:buChar char="Ü"/>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rgbClr val="C00000"/>
        </a:buClr>
        <a:buFont typeface="Wingdings" panose="05000000000000000000" pitchFamily="2" charset="2"/>
        <a:buChar char="Ü"/>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rgbClr val="C00000"/>
        </a:buClr>
        <a:buFont typeface="Wingdings" panose="05000000000000000000" pitchFamily="2" charset="2"/>
        <a:buChar char="Ü"/>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rgbClr val="C00000"/>
        </a:buClr>
        <a:buFont typeface="Wingdings" panose="05000000000000000000" pitchFamily="2" charset="2"/>
        <a:buChar char="Ü"/>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microsoft.com/office/2007/relationships/hdphoto" Target="../media/hdphoto2.wdp"/></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hyperlink" Target="http://eteacher.edu.tw/" TargetMode="Externa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hyperlink" Target="http://www.ktjhs.tp.edu.tw/modules/tinyd6/index.php?id=3"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hyperlink" Target="http://www.dtcc.edu/cs/rfc1855.html" TargetMode="External"/><Relationship Id="rId2" Type="http://schemas.openxmlformats.org/officeDocument/2006/relationships/hyperlink" Target="https://isafe.moe.edu.tw/index.php" TargetMode="Externa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microsoft.com/office/2007/relationships/hdphoto" Target="../media/hdphoto2.wdp"/></Relationships>
</file>

<file path=ppt/slides/_rels/slide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標題 2"/>
          <p:cNvSpPr>
            <a:spLocks noGrp="1"/>
          </p:cNvSpPr>
          <p:nvPr>
            <p:ph type="subTitle" idx="4294967295"/>
          </p:nvPr>
        </p:nvSpPr>
        <p:spPr>
          <a:xfrm>
            <a:off x="2125656" y="3533798"/>
            <a:ext cx="6858000" cy="1655762"/>
          </a:xfrm>
        </p:spPr>
        <p:txBody>
          <a:bodyPr>
            <a:norm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indent="0">
              <a:buNone/>
            </a:pPr>
            <a:r>
              <a:rPr lang="zh-TW" altLang="en-US" sz="4800" b="1" spc="50" dirty="0" smtClean="0">
                <a:ln w="11430"/>
                <a:effectLst>
                  <a:outerShdw blurRad="76200" dist="50800" dir="5400000" algn="tl" rotWithShape="0">
                    <a:srgbClr val="000000">
                      <a:alpha val="65000"/>
                    </a:srgbClr>
                  </a:outerShdw>
                </a:effectLst>
              </a:rPr>
              <a:t>單元</a:t>
            </a:r>
            <a:r>
              <a:rPr lang="en-US" altLang="zh-TW" sz="4800" b="1" spc="50" dirty="0">
                <a:ln w="11430"/>
                <a:effectLst>
                  <a:outerShdw blurRad="76200" dist="50800" dir="5400000" algn="tl" rotWithShape="0">
                    <a:srgbClr val="000000">
                      <a:alpha val="65000"/>
                    </a:srgbClr>
                  </a:outerShdw>
                </a:effectLst>
              </a:rPr>
              <a:t>4</a:t>
            </a:r>
            <a:r>
              <a:rPr lang="zh-TW" altLang="en-US" sz="4800" b="1" spc="50" dirty="0" smtClean="0">
                <a:ln w="11430"/>
                <a:effectLst>
                  <a:outerShdw blurRad="76200" dist="50800" dir="5400000" algn="tl" rotWithShape="0">
                    <a:srgbClr val="000000">
                      <a:alpha val="65000"/>
                    </a:srgbClr>
                  </a:outerShdw>
                </a:effectLst>
              </a:rPr>
              <a:t>　網路禮節</a:t>
            </a:r>
            <a:endParaRPr lang="zh-TW" altLang="en-US" sz="4800" b="1" spc="50" dirty="0">
              <a:ln w="11430"/>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2698516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內容版面配置區 4"/>
          <p:cNvSpPr>
            <a:spLocks noGrp="1"/>
          </p:cNvSpPr>
          <p:nvPr>
            <p:ph idx="1"/>
          </p:nvPr>
        </p:nvSpPr>
        <p:spPr>
          <a:xfrm>
            <a:off x="721783" y="1845854"/>
            <a:ext cx="7886700" cy="4919729"/>
          </a:xfrm>
        </p:spPr>
        <p:txBody>
          <a:bodyPr>
            <a:normAutofit/>
          </a:bodyPr>
          <a:lstStyle/>
          <a:p>
            <a:r>
              <a:rPr lang="en-US" altLang="zh-TW" sz="3000" dirty="0" smtClean="0"/>
              <a:t>Netiquette </a:t>
            </a:r>
            <a:r>
              <a:rPr lang="zh-TW" altLang="en-US" sz="3000" dirty="0"/>
              <a:t>這個字來自於 </a:t>
            </a:r>
            <a:r>
              <a:rPr lang="en-US" altLang="zh-TW" sz="3000" dirty="0"/>
              <a:t>network</a:t>
            </a:r>
            <a:r>
              <a:rPr lang="zh-TW" altLang="en-US" sz="3000" dirty="0"/>
              <a:t>（網路）與 </a:t>
            </a:r>
            <a:r>
              <a:rPr lang="en-US" altLang="zh-TW" sz="3000" dirty="0"/>
              <a:t>etiquette</a:t>
            </a:r>
            <a:r>
              <a:rPr lang="zh-TW" altLang="en-US" sz="3000" dirty="0"/>
              <a:t>（禮節）的結合</a:t>
            </a:r>
            <a:r>
              <a:rPr lang="zh-TW" altLang="en-US" sz="3000" dirty="0" smtClean="0"/>
              <a:t>。</a:t>
            </a:r>
            <a:endParaRPr lang="en-US" altLang="zh-TW" sz="3000" dirty="0" smtClean="0"/>
          </a:p>
        </p:txBody>
      </p:sp>
      <p:sp>
        <p:nvSpPr>
          <p:cNvPr id="3" name="標題 2"/>
          <p:cNvSpPr>
            <a:spLocks noGrp="1"/>
          </p:cNvSpPr>
          <p:nvPr>
            <p:ph type="title"/>
          </p:nvPr>
        </p:nvSpPr>
        <p:spPr>
          <a:xfrm>
            <a:off x="628650" y="839273"/>
            <a:ext cx="7886700" cy="1325563"/>
          </a:xfrm>
        </p:spPr>
        <p:txBody>
          <a:bodyPr>
            <a:normAutofit fontScale="90000"/>
          </a:bodyPr>
          <a:lstStyle/>
          <a:p>
            <a:r>
              <a:rPr lang="zh-TW" altLang="en-US" dirty="0"/>
              <a:t>一、何謂網路禮節（</a:t>
            </a:r>
            <a:r>
              <a:rPr lang="en-US" altLang="zh-TW" dirty="0"/>
              <a:t>Netiquette ) ? </a:t>
            </a:r>
            <a:br>
              <a:rPr lang="en-US" altLang="zh-TW" dirty="0"/>
            </a:br>
            <a:endParaRPr lang="zh-TW" altLang="en-US" dirty="0"/>
          </a:p>
        </p:txBody>
      </p:sp>
      <p:pic>
        <p:nvPicPr>
          <p:cNvPr id="7" name="圖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37097" y="3122023"/>
            <a:ext cx="1848108" cy="2581635"/>
          </a:xfrm>
          <a:prstGeom prst="rect">
            <a:avLst/>
          </a:prstGeom>
        </p:spPr>
      </p:pic>
    </p:spTree>
    <p:extLst>
      <p:ext uri="{BB962C8B-B14F-4D97-AF65-F5344CB8AC3E}">
        <p14:creationId xmlns:p14="http://schemas.microsoft.com/office/powerpoint/2010/main" val="484017413"/>
      </p:ext>
    </p:extLst>
  </p:cSld>
  <p:clrMapOvr>
    <a:masterClrMapping/>
  </p:clrMapOvr>
  <p:transition>
    <p:pull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667838" y="1015728"/>
            <a:ext cx="7886700" cy="4351338"/>
          </a:xfrm>
        </p:spPr>
        <p:txBody>
          <a:bodyPr/>
          <a:lstStyle/>
          <a:p>
            <a:r>
              <a:rPr lang="zh-TW" altLang="en-US" dirty="0" smtClean="0"/>
              <a:t>隨著網路的普及，知識傳遞的便捷，電子郵件、留言版、討論社群、聊天室、即時通訊、臉書、部落格、社交網路服務等，已成為新時代人們日常生活中的溝通方式。</a:t>
            </a:r>
            <a:endParaRPr lang="en-US" altLang="zh-TW" dirty="0" smtClean="0"/>
          </a:p>
          <a:p>
            <a:endParaRPr lang="zh-TW" altLang="en-US" dirty="0"/>
          </a:p>
        </p:txBody>
      </p:sp>
      <p:pic>
        <p:nvPicPr>
          <p:cNvPr id="4" name="圖片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53771" y="3265714"/>
            <a:ext cx="1848108" cy="2581635"/>
          </a:xfrm>
          <a:prstGeom prst="rect">
            <a:avLst/>
          </a:prstGeom>
        </p:spPr>
      </p:pic>
    </p:spTree>
  </p:cSld>
  <p:clrMapOvr>
    <a:masterClrMapping/>
  </p:clrMapOvr>
  <p:transition>
    <p:pull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680166" y="824249"/>
            <a:ext cx="7886700" cy="5236805"/>
          </a:xfrm>
        </p:spPr>
        <p:txBody>
          <a:bodyPr/>
          <a:lstStyle/>
          <a:p>
            <a:r>
              <a:rPr lang="zh-TW" altLang="en-US" dirty="0"/>
              <a:t>由於網友們可能來自四面八方</a:t>
            </a:r>
            <a:r>
              <a:rPr lang="zh-TW" altLang="en-US" dirty="0" smtClean="0"/>
              <a:t>，但</a:t>
            </a:r>
            <a:r>
              <a:rPr lang="zh-TW" altLang="en-US" dirty="0"/>
              <a:t>因為在網路上的互動不一定會看到對方的面貌</a:t>
            </a:r>
            <a:r>
              <a:rPr lang="zh-TW" altLang="en-US" dirty="0" smtClean="0"/>
              <a:t>，常常</a:t>
            </a:r>
            <a:r>
              <a:rPr lang="zh-TW" altLang="en-US" dirty="0"/>
              <a:t>無法像面對面那樣的感受</a:t>
            </a:r>
            <a:r>
              <a:rPr lang="zh-TW" altLang="en-US" dirty="0" smtClean="0"/>
              <a:t>，為了</a:t>
            </a:r>
            <a:r>
              <a:rPr lang="zh-TW" altLang="en-US" dirty="0"/>
              <a:t>表示尊重對方，展現自己使用網路的負責態度</a:t>
            </a:r>
            <a:r>
              <a:rPr lang="zh-TW" altLang="en-US" dirty="0" smtClean="0"/>
              <a:t>，在</a:t>
            </a:r>
            <a:r>
              <a:rPr lang="zh-TW" altLang="en-US" dirty="0"/>
              <a:t>網路上以適當的態度、文字進行交流，避免因無面對面的溝通，產生不必要的誤解。</a:t>
            </a:r>
          </a:p>
        </p:txBody>
      </p:sp>
      <p:pic>
        <p:nvPicPr>
          <p:cNvPr id="3" name="圖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75840" y="3513908"/>
            <a:ext cx="1848108" cy="2581635"/>
          </a:xfrm>
          <a:prstGeom prst="rect">
            <a:avLst/>
          </a:prstGeom>
        </p:spPr>
      </p:pic>
    </p:spTree>
    <p:extLst>
      <p:ext uri="{BB962C8B-B14F-4D97-AF65-F5344CB8AC3E}">
        <p14:creationId xmlns:p14="http://schemas.microsoft.com/office/powerpoint/2010/main" val="3130740949"/>
      </p:ext>
    </p:extLst>
  </p:cSld>
  <p:clrMapOvr>
    <a:masterClrMapping/>
  </p:clrMapOvr>
  <p:transition>
    <p:pull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849086" y="826087"/>
            <a:ext cx="7393577" cy="3549970"/>
          </a:xfrm>
        </p:spPr>
        <p:txBody>
          <a:bodyPr/>
          <a:lstStyle/>
          <a:p>
            <a:r>
              <a:rPr lang="zh-TW" altLang="en-US" dirty="0"/>
              <a:t>因此、使用網路的禮節</a:t>
            </a:r>
            <a:r>
              <a:rPr lang="zh-TW" altLang="en-US" dirty="0" smtClean="0"/>
              <a:t>就成為</a:t>
            </a:r>
            <a:r>
              <a:rPr lang="zh-TW" altLang="en-US" dirty="0"/>
              <a:t>網路溝通互動的基本技巧。隨著時間的累積、使用習慣的改變、網友互動</a:t>
            </a:r>
            <a:r>
              <a:rPr lang="zh-TW" altLang="en-US" dirty="0" smtClean="0"/>
              <a:t>經驗</a:t>
            </a:r>
            <a:r>
              <a:rPr lang="zh-TW" altLang="en-US" dirty="0"/>
              <a:t>及專家學者的歸納，漸漸發展出條文式的網路使用規範，我們稱為「網路</a:t>
            </a:r>
            <a:r>
              <a:rPr lang="zh-TW" altLang="en-US" dirty="0" smtClean="0"/>
              <a:t>禮節</a:t>
            </a:r>
            <a:r>
              <a:rPr lang="zh-TW" altLang="en-US" dirty="0"/>
              <a:t>」。</a:t>
            </a:r>
          </a:p>
        </p:txBody>
      </p:sp>
      <p:pic>
        <p:nvPicPr>
          <p:cNvPr id="3" name="圖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53771" y="3265714"/>
            <a:ext cx="1848108" cy="2581635"/>
          </a:xfrm>
          <a:prstGeom prst="rect">
            <a:avLst/>
          </a:prstGeom>
        </p:spPr>
      </p:pic>
    </p:spTree>
    <p:extLst>
      <p:ext uri="{BB962C8B-B14F-4D97-AF65-F5344CB8AC3E}">
        <p14:creationId xmlns:p14="http://schemas.microsoft.com/office/powerpoint/2010/main" val="2343252619"/>
      </p:ext>
    </p:extLst>
  </p:cSld>
  <p:clrMapOvr>
    <a:masterClrMapping/>
  </p:clrMapOvr>
  <p:transition>
    <p:pull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632690" y="1975724"/>
            <a:ext cx="7495309" cy="3214255"/>
          </a:xfrm>
        </p:spPr>
        <p:txBody>
          <a:bodyPr>
            <a:noAutofit/>
          </a:bodyPr>
          <a:lstStyle/>
          <a:p>
            <a:pPr lvl="1"/>
            <a:r>
              <a:rPr lang="zh-TW" altLang="en-US" dirty="0" smtClean="0"/>
              <a:t>在</a:t>
            </a:r>
            <a:r>
              <a:rPr lang="zh-TW" altLang="en-US" dirty="0"/>
              <a:t>網路上互動的軟體、方式很多，跟網路禮節有關的詞彙，歸納如下</a:t>
            </a:r>
            <a:r>
              <a:rPr lang="zh-TW" altLang="en-US" dirty="0" smtClean="0"/>
              <a:t>：</a:t>
            </a:r>
            <a:endParaRPr lang="en-US" altLang="zh-TW" dirty="0" smtClean="0"/>
          </a:p>
        </p:txBody>
      </p:sp>
      <p:pic>
        <p:nvPicPr>
          <p:cNvPr id="3" name="圖片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62777" y="3252651"/>
            <a:ext cx="1848108" cy="2581635"/>
          </a:xfrm>
          <a:prstGeom prst="rect">
            <a:avLst/>
          </a:prstGeom>
        </p:spPr>
      </p:pic>
      <p:sp>
        <p:nvSpPr>
          <p:cNvPr id="4" name="標題 2"/>
          <p:cNvSpPr>
            <a:spLocks noGrp="1"/>
          </p:cNvSpPr>
          <p:nvPr>
            <p:ph type="title"/>
          </p:nvPr>
        </p:nvSpPr>
        <p:spPr>
          <a:xfrm>
            <a:off x="611716" y="991673"/>
            <a:ext cx="7886700" cy="1325563"/>
          </a:xfrm>
        </p:spPr>
        <p:txBody>
          <a:bodyPr>
            <a:normAutofit/>
          </a:bodyPr>
          <a:lstStyle/>
          <a:p>
            <a:r>
              <a:rPr lang="zh-TW" altLang="en-US" dirty="0"/>
              <a:t>二、網路禮節中相關詞彙</a:t>
            </a:r>
            <a:r>
              <a:rPr lang="zh-TW" altLang="en-US" dirty="0" smtClean="0"/>
              <a:t>定義</a:t>
            </a:r>
            <a:r>
              <a:rPr lang="en-US" altLang="zh-TW" dirty="0" smtClean="0"/>
              <a:t/>
            </a:r>
            <a:br>
              <a:rPr lang="en-US" altLang="zh-TW" dirty="0" smtClean="0"/>
            </a:br>
            <a:endParaRPr lang="zh-TW" altLang="en-US" dirty="0"/>
          </a:p>
        </p:txBody>
      </p:sp>
    </p:spTree>
    <p:extLst>
      <p:ext uri="{BB962C8B-B14F-4D97-AF65-F5344CB8AC3E}">
        <p14:creationId xmlns:p14="http://schemas.microsoft.com/office/powerpoint/2010/main" val="1497063608"/>
      </p:ext>
    </p:extLst>
  </p:cSld>
  <p:clrMapOvr>
    <a:masterClrMapping/>
  </p:clrMapOvr>
  <p:transition>
    <p:pull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667839" y="911225"/>
            <a:ext cx="7457258" cy="3660775"/>
          </a:xfrm>
        </p:spPr>
        <p:txBody>
          <a:bodyPr/>
          <a:lstStyle/>
          <a:p>
            <a:pPr marL="0" indent="0">
              <a:buNone/>
            </a:pPr>
            <a:r>
              <a:rPr lang="en-US" altLang="zh-TW" dirty="0" smtClean="0">
                <a:solidFill>
                  <a:schemeClr val="accent5"/>
                </a:solidFill>
              </a:rPr>
              <a:t>( </a:t>
            </a:r>
            <a:r>
              <a:rPr lang="zh-TW" altLang="en-US" dirty="0" smtClean="0">
                <a:solidFill>
                  <a:schemeClr val="accent5"/>
                </a:solidFill>
              </a:rPr>
              <a:t>一 </a:t>
            </a:r>
            <a:r>
              <a:rPr lang="en-US" altLang="zh-TW" dirty="0" smtClean="0">
                <a:solidFill>
                  <a:schemeClr val="accent5"/>
                </a:solidFill>
              </a:rPr>
              <a:t>) E-mail hoax</a:t>
            </a:r>
            <a:r>
              <a:rPr lang="zh-TW" altLang="en-US" dirty="0" smtClean="0">
                <a:solidFill>
                  <a:schemeClr val="accent5"/>
                </a:solidFill>
              </a:rPr>
              <a:t>：惡作劇電子郵件</a:t>
            </a:r>
            <a:endParaRPr lang="en-US" altLang="zh-TW" dirty="0" smtClean="0">
              <a:solidFill>
                <a:schemeClr val="accent5"/>
              </a:solidFill>
            </a:endParaRPr>
          </a:p>
          <a:p>
            <a:pPr lvl="1"/>
            <a:r>
              <a:rPr lang="zh-TW" altLang="en-US" dirty="0" smtClean="0"/>
              <a:t>顧名思義就是用電子郵件來傳播的騙局，譬如：唬人的病毒通知。雖然只是惡作劇，但可能造成收件者擔心並產生困擾。</a:t>
            </a:r>
            <a:endParaRPr lang="en-US" altLang="zh-TW" dirty="0" smtClean="0"/>
          </a:p>
          <a:p>
            <a:endParaRPr lang="zh-TW" altLang="en-US" dirty="0"/>
          </a:p>
        </p:txBody>
      </p:sp>
    </p:spTree>
  </p:cSld>
  <p:clrMapOvr>
    <a:masterClrMapping/>
  </p:clrMapOvr>
  <p:transition>
    <p:pull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679269" y="1084217"/>
            <a:ext cx="6897188" cy="3278777"/>
          </a:xfrm>
        </p:spPr>
        <p:txBody>
          <a:bodyPr>
            <a:normAutofit/>
          </a:bodyPr>
          <a:lstStyle/>
          <a:p>
            <a:pPr marL="0" indent="0">
              <a:buNone/>
            </a:pPr>
            <a:r>
              <a:rPr lang="en-US" altLang="zh-TW" dirty="0" smtClean="0">
                <a:solidFill>
                  <a:srgbClr val="0070C0"/>
                </a:solidFill>
              </a:rPr>
              <a:t>(</a:t>
            </a:r>
            <a:r>
              <a:rPr lang="zh-TW" altLang="en-US" dirty="0" smtClean="0">
                <a:solidFill>
                  <a:srgbClr val="0070C0"/>
                </a:solidFill>
              </a:rPr>
              <a:t>二</a:t>
            </a:r>
            <a:r>
              <a:rPr lang="en-US" altLang="zh-TW" dirty="0" smtClean="0">
                <a:solidFill>
                  <a:srgbClr val="0070C0"/>
                </a:solidFill>
              </a:rPr>
              <a:t>)FAQ </a:t>
            </a:r>
            <a:r>
              <a:rPr lang="zh-TW" altLang="en-US" dirty="0">
                <a:solidFill>
                  <a:srgbClr val="0070C0"/>
                </a:solidFill>
              </a:rPr>
              <a:t>是 </a:t>
            </a:r>
            <a:r>
              <a:rPr lang="en-US" altLang="zh-TW" dirty="0">
                <a:solidFill>
                  <a:srgbClr val="0070C0"/>
                </a:solidFill>
              </a:rPr>
              <a:t>Frequently Asked </a:t>
            </a:r>
            <a:r>
              <a:rPr lang="en-US" altLang="zh-TW" dirty="0" smtClean="0">
                <a:solidFill>
                  <a:srgbClr val="0070C0"/>
                </a:solidFill>
              </a:rPr>
              <a:t>Questions</a:t>
            </a:r>
            <a:endParaRPr lang="en-US" altLang="zh-TW" dirty="0" smtClean="0"/>
          </a:p>
          <a:p>
            <a:pPr lvl="1"/>
            <a:r>
              <a:rPr lang="zh-TW" altLang="en-US" dirty="0" smtClean="0"/>
              <a:t>意思</a:t>
            </a:r>
            <a:r>
              <a:rPr lang="zh-TW" altLang="en-US" dirty="0"/>
              <a:t>是「常見問題集」。許多網站都有 </a:t>
            </a:r>
            <a:r>
              <a:rPr lang="en-US" altLang="zh-TW" dirty="0"/>
              <a:t>FAQ </a:t>
            </a:r>
            <a:r>
              <a:rPr lang="zh-TW" altLang="en-US" dirty="0"/>
              <a:t>的版面，幫助新手上路。當你進入這類網站時，最好先閱讀這個部份，以利及早與網友產生良好的互動</a:t>
            </a:r>
            <a:r>
              <a:rPr lang="zh-TW" altLang="en-US" dirty="0" smtClean="0"/>
              <a:t>。</a:t>
            </a:r>
            <a:endParaRPr lang="en-US" altLang="zh-TW" dirty="0"/>
          </a:p>
        </p:txBody>
      </p:sp>
    </p:spTree>
    <p:extLst>
      <p:ext uri="{BB962C8B-B14F-4D97-AF65-F5344CB8AC3E}">
        <p14:creationId xmlns:p14="http://schemas.microsoft.com/office/powerpoint/2010/main" val="3011871010"/>
      </p:ext>
    </p:extLst>
  </p:cSld>
  <p:clrMapOvr>
    <a:masterClrMapping/>
  </p:clrMapOvr>
  <p:transition>
    <p:pull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628650" y="1110343"/>
            <a:ext cx="7339693" cy="3082834"/>
          </a:xfrm>
        </p:spPr>
        <p:txBody>
          <a:bodyPr/>
          <a:lstStyle/>
          <a:p>
            <a:pPr marL="0" indent="0">
              <a:buNone/>
            </a:pPr>
            <a:r>
              <a:rPr lang="en-US" altLang="zh-TW" dirty="0" smtClean="0">
                <a:solidFill>
                  <a:schemeClr val="accent5"/>
                </a:solidFill>
              </a:rPr>
              <a:t>( </a:t>
            </a:r>
            <a:r>
              <a:rPr lang="zh-TW" altLang="en-US" dirty="0" smtClean="0">
                <a:solidFill>
                  <a:schemeClr val="accent5"/>
                </a:solidFill>
              </a:rPr>
              <a:t>三 </a:t>
            </a:r>
            <a:r>
              <a:rPr lang="en-US" altLang="zh-TW" dirty="0" smtClean="0">
                <a:solidFill>
                  <a:schemeClr val="accent5"/>
                </a:solidFill>
              </a:rPr>
              <a:t>) Flame</a:t>
            </a:r>
            <a:r>
              <a:rPr lang="zh-TW" altLang="en-US" dirty="0" smtClean="0">
                <a:solidFill>
                  <a:schemeClr val="accent5"/>
                </a:solidFill>
              </a:rPr>
              <a:t>：漫罵</a:t>
            </a:r>
            <a:endParaRPr lang="en-US" altLang="zh-TW" dirty="0" smtClean="0">
              <a:solidFill>
                <a:schemeClr val="accent5"/>
              </a:solidFill>
            </a:endParaRPr>
          </a:p>
          <a:p>
            <a:pPr lvl="1"/>
            <a:r>
              <a:rPr lang="en-US" altLang="zh-TW" dirty="0" err="1" smtClean="0"/>
              <a:t>ﬂame</a:t>
            </a:r>
            <a:r>
              <a:rPr lang="en-US" altLang="zh-TW" dirty="0" smtClean="0"/>
              <a:t> </a:t>
            </a:r>
            <a:r>
              <a:rPr lang="zh-TW" altLang="en-US" dirty="0" smtClean="0"/>
              <a:t>本意是「火焰」或「怒火」。網路上的言語衝突、漫罵就稱為 </a:t>
            </a:r>
            <a:r>
              <a:rPr lang="en-US" altLang="zh-TW" dirty="0" err="1" smtClean="0"/>
              <a:t>ﬂame</a:t>
            </a:r>
            <a:r>
              <a:rPr lang="zh-TW" altLang="en-US" dirty="0" smtClean="0"/>
              <a:t>。</a:t>
            </a:r>
          </a:p>
          <a:p>
            <a:endParaRPr lang="zh-TW" altLang="en-US" dirty="0"/>
          </a:p>
        </p:txBody>
      </p:sp>
    </p:spTree>
  </p:cSld>
  <p:clrMapOvr>
    <a:masterClrMapping/>
  </p:clrMapOvr>
  <p:transition>
    <p:pull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611716" y="827073"/>
            <a:ext cx="7313567" cy="3853543"/>
          </a:xfrm>
        </p:spPr>
        <p:txBody>
          <a:bodyPr>
            <a:noAutofit/>
          </a:bodyPr>
          <a:lstStyle/>
          <a:p>
            <a:pPr marL="0" indent="0">
              <a:buNone/>
            </a:pPr>
            <a:r>
              <a:rPr lang="en-US" altLang="zh-TW" dirty="0" smtClean="0">
                <a:solidFill>
                  <a:schemeClr val="accent5"/>
                </a:solidFill>
              </a:rPr>
              <a:t>( </a:t>
            </a:r>
            <a:r>
              <a:rPr lang="zh-TW" altLang="en-US" dirty="0">
                <a:solidFill>
                  <a:schemeClr val="accent5"/>
                </a:solidFill>
              </a:rPr>
              <a:t>四 </a:t>
            </a:r>
            <a:r>
              <a:rPr lang="en-US" altLang="zh-TW" dirty="0">
                <a:solidFill>
                  <a:schemeClr val="accent5"/>
                </a:solidFill>
              </a:rPr>
              <a:t>) Good luck letter</a:t>
            </a:r>
            <a:r>
              <a:rPr lang="zh-TW" altLang="en-US" dirty="0">
                <a:solidFill>
                  <a:schemeClr val="accent5"/>
                </a:solidFill>
              </a:rPr>
              <a:t>：幸運信</a:t>
            </a:r>
            <a:endParaRPr lang="en-US" altLang="zh-TW" dirty="0">
              <a:solidFill>
                <a:schemeClr val="accent5"/>
              </a:solidFill>
            </a:endParaRPr>
          </a:p>
          <a:p>
            <a:pPr lvl="1"/>
            <a:r>
              <a:rPr lang="zh-TW" altLang="en-US" dirty="0" smtClean="0"/>
              <a:t>「</a:t>
            </a:r>
            <a:r>
              <a:rPr lang="zh-TW" altLang="en-US" dirty="0"/>
              <a:t>幸運信」是「連鎖信」（</a:t>
            </a:r>
            <a:r>
              <a:rPr lang="en-US" altLang="zh-TW" dirty="0"/>
              <a:t>chain letters</a:t>
            </a:r>
            <a:r>
              <a:rPr lang="zh-TW" altLang="en-US" dirty="0"/>
              <a:t>）的一種。譬如：你接到一封信，告訴你這封信是個好運訊息，如果你在 </a:t>
            </a:r>
            <a:r>
              <a:rPr lang="en-US" altLang="zh-TW" dirty="0"/>
              <a:t>10 </a:t>
            </a:r>
            <a:r>
              <a:rPr lang="zh-TW" altLang="en-US" dirty="0"/>
              <a:t>個小時內發給 </a:t>
            </a:r>
            <a:r>
              <a:rPr lang="en-US" altLang="zh-TW" dirty="0"/>
              <a:t>10 </a:t>
            </a:r>
            <a:r>
              <a:rPr lang="zh-TW" altLang="en-US" dirty="0"/>
              <a:t>個朋友，你就會好運連連。這種信也可以算是惡作劇電郵，會浪費網路資源</a:t>
            </a:r>
            <a:r>
              <a:rPr lang="zh-TW" altLang="en-US" dirty="0" smtClean="0"/>
              <a:t>。</a:t>
            </a:r>
            <a:endParaRPr lang="en-US" altLang="zh-TW" dirty="0" smtClean="0"/>
          </a:p>
          <a:p>
            <a:pPr marL="0" indent="0">
              <a:buNone/>
            </a:pPr>
            <a:endParaRPr lang="zh-TW" altLang="en-US" dirty="0"/>
          </a:p>
          <a:p>
            <a:pPr marL="0" indent="0">
              <a:buNone/>
            </a:pPr>
            <a:endParaRPr lang="zh-TW" altLang="en-US" dirty="0"/>
          </a:p>
          <a:p>
            <a:pPr marL="0" indent="0">
              <a:buNone/>
            </a:pPr>
            <a:endParaRPr lang="en-US" altLang="zh-TW" dirty="0"/>
          </a:p>
          <a:p>
            <a:pPr marL="0" indent="0">
              <a:buNone/>
            </a:pPr>
            <a:endParaRPr lang="zh-TW" altLang="en-US" dirty="0"/>
          </a:p>
        </p:txBody>
      </p:sp>
    </p:spTree>
    <p:extLst>
      <p:ext uri="{BB962C8B-B14F-4D97-AF65-F5344CB8AC3E}">
        <p14:creationId xmlns:p14="http://schemas.microsoft.com/office/powerpoint/2010/main" val="3463413381"/>
      </p:ext>
    </p:extLst>
  </p:cSld>
  <p:clrMapOvr>
    <a:masterClrMapping/>
  </p:clrMapOvr>
  <p:transition>
    <p:pull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633246" y="1038468"/>
            <a:ext cx="7574824" cy="4351338"/>
          </a:xfrm>
        </p:spPr>
        <p:txBody>
          <a:bodyPr/>
          <a:lstStyle/>
          <a:p>
            <a:pPr marL="0" indent="0">
              <a:buNone/>
            </a:pPr>
            <a:r>
              <a:rPr lang="en-US" altLang="zh-TW" dirty="0" smtClean="0">
                <a:solidFill>
                  <a:schemeClr val="accent5"/>
                </a:solidFill>
              </a:rPr>
              <a:t>( </a:t>
            </a:r>
            <a:r>
              <a:rPr lang="zh-TW" altLang="en-US" dirty="0" smtClean="0">
                <a:solidFill>
                  <a:schemeClr val="accent5"/>
                </a:solidFill>
              </a:rPr>
              <a:t>五 </a:t>
            </a:r>
            <a:r>
              <a:rPr lang="en-US" altLang="zh-TW" dirty="0" smtClean="0">
                <a:solidFill>
                  <a:schemeClr val="accent5"/>
                </a:solidFill>
              </a:rPr>
              <a:t>) Hacker</a:t>
            </a:r>
            <a:r>
              <a:rPr lang="zh-TW" altLang="en-US" dirty="0" smtClean="0">
                <a:solidFill>
                  <a:schemeClr val="accent5"/>
                </a:solidFill>
              </a:rPr>
              <a:t>：駭客</a:t>
            </a:r>
            <a:endParaRPr lang="en-US" altLang="zh-TW" dirty="0" smtClean="0">
              <a:solidFill>
                <a:schemeClr val="accent5"/>
              </a:solidFill>
            </a:endParaRPr>
          </a:p>
          <a:p>
            <a:pPr lvl="1"/>
            <a:r>
              <a:rPr lang="zh-TW" altLang="en-US" dirty="0" smtClean="0"/>
              <a:t>侵入他人電腦的動作叫 </a:t>
            </a:r>
            <a:r>
              <a:rPr lang="en-US" altLang="zh-TW" dirty="0" smtClean="0"/>
              <a:t>hack</a:t>
            </a:r>
            <a:r>
              <a:rPr lang="zh-TW" altLang="en-US" dirty="0" smtClean="0"/>
              <a:t>，而這種人便稱為「駭客」（</a:t>
            </a:r>
            <a:r>
              <a:rPr lang="en-US" altLang="zh-TW" dirty="0" smtClean="0"/>
              <a:t>hacker</a:t>
            </a:r>
            <a:r>
              <a:rPr lang="zh-TW" altLang="en-US" dirty="0" smtClean="0"/>
              <a:t>）。電腦駭客具有專業程式設計的知識，但因他們有能力竊取他人隱私的資料，通常對被竊取者造成很大的傷害。</a:t>
            </a:r>
            <a:endParaRPr lang="en-US" altLang="zh-TW" dirty="0" smtClean="0"/>
          </a:p>
          <a:p>
            <a:endParaRPr lang="zh-TW" altLang="en-US" dirty="0"/>
          </a:p>
        </p:txBody>
      </p:sp>
    </p:spTree>
  </p:cSld>
  <p:clrMapOvr>
    <a:masterClrMapping/>
  </p:clrMapOvr>
  <p:transition>
    <p:pull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zh-TW" altLang="en-US" b="1" spc="50" dirty="0">
                <a:ln w="11430"/>
                <a:solidFill>
                  <a:srgbClr val="FF0000"/>
                </a:solidFill>
                <a:effectLst>
                  <a:outerShdw blurRad="76200" dist="50800" dir="5400000" algn="tl" rotWithShape="0">
                    <a:srgbClr val="000000">
                      <a:alpha val="65000"/>
                    </a:srgbClr>
                  </a:outerShdw>
                </a:effectLst>
              </a:rPr>
              <a:t>壹、靈根孕育源流出</a:t>
            </a:r>
          </a:p>
        </p:txBody>
      </p:sp>
      <p:sp>
        <p:nvSpPr>
          <p:cNvPr id="3" name="文字版面配置區 2"/>
          <p:cNvSpPr>
            <a:spLocks noGrp="1"/>
          </p:cNvSpPr>
          <p:nvPr>
            <p:ph type="body" idx="1"/>
          </p:nvPr>
        </p:nvSpPr>
        <p:spPr/>
        <p:txBody>
          <a:bodyPr/>
          <a:lstStyle/>
          <a:p>
            <a:endParaRPr lang="zh-TW" altLang="en-US" dirty="0"/>
          </a:p>
        </p:txBody>
      </p:sp>
      <p:sp>
        <p:nvSpPr>
          <p:cNvPr id="5" name="投影片編號版面配置區 4"/>
          <p:cNvSpPr>
            <a:spLocks noGrp="1"/>
          </p:cNvSpPr>
          <p:nvPr>
            <p:ph type="sldNum" sz="quarter" idx="12"/>
          </p:nvPr>
        </p:nvSpPr>
        <p:spPr/>
        <p:txBody>
          <a:bodyPr/>
          <a:lstStyle/>
          <a:p>
            <a:fld id="{3228CCCC-EB6A-4525-9CB7-A5F54915A359}" type="slidenum">
              <a:rPr lang="zh-TW" altLang="en-US" smtClean="0"/>
              <a:pPr/>
              <a:t>2</a:t>
            </a:fld>
            <a:endParaRPr lang="zh-TW" altLang="en-US"/>
          </a:p>
        </p:txBody>
      </p:sp>
      <p:pic>
        <p:nvPicPr>
          <p:cNvPr id="6" name="圖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22826" y="1182522"/>
            <a:ext cx="2031148" cy="2502374"/>
          </a:xfrm>
          <a:prstGeom prst="rect">
            <a:avLst/>
          </a:prstGeom>
        </p:spPr>
      </p:pic>
    </p:spTree>
    <p:extLst>
      <p:ext uri="{BB962C8B-B14F-4D97-AF65-F5344CB8AC3E}">
        <p14:creationId xmlns:p14="http://schemas.microsoft.com/office/powerpoint/2010/main" val="43651020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637117" y="1049279"/>
            <a:ext cx="7535636" cy="3522004"/>
          </a:xfrm>
        </p:spPr>
        <p:txBody>
          <a:bodyPr/>
          <a:lstStyle/>
          <a:p>
            <a:pPr marL="0" indent="0">
              <a:buNone/>
            </a:pPr>
            <a:r>
              <a:rPr lang="en-US" altLang="zh-TW" dirty="0" smtClean="0">
                <a:solidFill>
                  <a:schemeClr val="accent5"/>
                </a:solidFill>
              </a:rPr>
              <a:t>( </a:t>
            </a:r>
            <a:r>
              <a:rPr lang="zh-TW" altLang="en-US" dirty="0">
                <a:solidFill>
                  <a:schemeClr val="accent5"/>
                </a:solidFill>
              </a:rPr>
              <a:t>六 </a:t>
            </a:r>
            <a:r>
              <a:rPr lang="en-US" altLang="zh-TW" dirty="0">
                <a:solidFill>
                  <a:schemeClr val="accent5"/>
                </a:solidFill>
              </a:rPr>
              <a:t>) Lurker</a:t>
            </a:r>
            <a:r>
              <a:rPr lang="zh-TW" altLang="en-US" dirty="0">
                <a:solidFill>
                  <a:schemeClr val="accent5"/>
                </a:solidFill>
              </a:rPr>
              <a:t>：潛水者</a:t>
            </a:r>
            <a:endParaRPr lang="en-US" altLang="zh-TW" dirty="0">
              <a:solidFill>
                <a:schemeClr val="accent5"/>
              </a:solidFill>
            </a:endParaRPr>
          </a:p>
          <a:p>
            <a:pPr lvl="1"/>
            <a:r>
              <a:rPr lang="en-US" altLang="zh-TW" dirty="0"/>
              <a:t>lurk </a:t>
            </a:r>
            <a:r>
              <a:rPr lang="zh-TW" altLang="en-US" dirty="0"/>
              <a:t>本意是潛伏，潛伏在聊天室或論壇上，只讀別人留言而自己不留言的行為就叫做 </a:t>
            </a:r>
            <a:r>
              <a:rPr lang="en-US" altLang="zh-TW" dirty="0"/>
              <a:t>lurker</a:t>
            </a:r>
            <a:r>
              <a:rPr lang="zh-TW" altLang="en-US" dirty="0"/>
              <a:t>。也就是俗稱「潛水者」。至於這種行為是否不合乎網路禮節，則要視該網站的性質而定。</a:t>
            </a:r>
            <a:endParaRPr lang="en-US" altLang="zh-TW" dirty="0"/>
          </a:p>
          <a:p>
            <a:endParaRPr lang="zh-TW" altLang="en-US" dirty="0"/>
          </a:p>
        </p:txBody>
      </p:sp>
    </p:spTree>
    <p:extLst>
      <p:ext uri="{BB962C8B-B14F-4D97-AF65-F5344CB8AC3E}">
        <p14:creationId xmlns:p14="http://schemas.microsoft.com/office/powerpoint/2010/main" val="1367465685"/>
      </p:ext>
    </p:extLst>
  </p:cSld>
  <p:clrMapOvr>
    <a:masterClrMapping/>
  </p:clrMapOvr>
  <p:transition>
    <p:pull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637116" y="1099940"/>
            <a:ext cx="7627076" cy="5242069"/>
          </a:xfrm>
        </p:spPr>
        <p:txBody>
          <a:bodyPr>
            <a:noAutofit/>
          </a:bodyPr>
          <a:lstStyle/>
          <a:p>
            <a:pPr marL="0" indent="0">
              <a:buNone/>
            </a:pPr>
            <a:r>
              <a:rPr lang="en-US" altLang="zh-TW" dirty="0" smtClean="0">
                <a:solidFill>
                  <a:schemeClr val="accent5"/>
                </a:solidFill>
              </a:rPr>
              <a:t>( </a:t>
            </a:r>
            <a:r>
              <a:rPr lang="zh-TW" altLang="en-US" dirty="0">
                <a:solidFill>
                  <a:schemeClr val="accent5"/>
                </a:solidFill>
              </a:rPr>
              <a:t>七 </a:t>
            </a:r>
            <a:r>
              <a:rPr lang="en-US" altLang="zh-TW" dirty="0">
                <a:solidFill>
                  <a:schemeClr val="accent5"/>
                </a:solidFill>
              </a:rPr>
              <a:t>) Scrolling the screen</a:t>
            </a:r>
            <a:r>
              <a:rPr lang="zh-TW" altLang="en-US" dirty="0">
                <a:solidFill>
                  <a:schemeClr val="accent5"/>
                </a:solidFill>
              </a:rPr>
              <a:t>：洗畫面或洗版面</a:t>
            </a:r>
            <a:endParaRPr lang="en-US" altLang="zh-TW" dirty="0">
              <a:solidFill>
                <a:schemeClr val="accent5"/>
              </a:solidFill>
            </a:endParaRPr>
          </a:p>
          <a:p>
            <a:pPr lvl="1"/>
            <a:r>
              <a:rPr lang="zh-TW" altLang="en-US" dirty="0" smtClean="0"/>
              <a:t>如</a:t>
            </a:r>
            <a:r>
              <a:rPr lang="zh-TW" altLang="en-US" dirty="0"/>
              <a:t>在聊天室、論壇或部落格留言版中，每輸入一個字就換下一行</a:t>
            </a:r>
            <a:r>
              <a:rPr lang="zh-TW" altLang="en-US" dirty="0" smtClean="0"/>
              <a:t>，或是</a:t>
            </a:r>
            <a:r>
              <a:rPr lang="zh-TW" altLang="en-US" dirty="0"/>
              <a:t>連續輸入好幾十次無意義的字句，讓整個畫面都是無意義的留言，造成別人不能及時的看到其他人的</a:t>
            </a:r>
            <a:r>
              <a:rPr lang="zh-TW" altLang="en-US" dirty="0" smtClean="0"/>
              <a:t>發言，此會</a:t>
            </a:r>
            <a:r>
              <a:rPr lang="zh-TW" altLang="en-US" dirty="0"/>
              <a:t>打斷他人的交談，或是讓留言版閱讀困難，這樣的動作稱為 </a:t>
            </a:r>
            <a:r>
              <a:rPr lang="en-US" altLang="zh-TW" dirty="0"/>
              <a:t>scrolling the </a:t>
            </a:r>
            <a:r>
              <a:rPr lang="en-US" altLang="zh-TW" dirty="0" smtClean="0"/>
              <a:t>screen</a:t>
            </a:r>
            <a:r>
              <a:rPr lang="zh-TW" altLang="en-US" dirty="0" smtClean="0"/>
              <a:t>。</a:t>
            </a:r>
            <a:endParaRPr lang="zh-TW" altLang="en-US" dirty="0"/>
          </a:p>
          <a:p>
            <a:pPr marL="0" indent="0">
              <a:buNone/>
            </a:pPr>
            <a:endParaRPr lang="zh-TW" altLang="en-US" dirty="0"/>
          </a:p>
        </p:txBody>
      </p:sp>
    </p:spTree>
    <p:extLst>
      <p:ext uri="{BB962C8B-B14F-4D97-AF65-F5344CB8AC3E}">
        <p14:creationId xmlns:p14="http://schemas.microsoft.com/office/powerpoint/2010/main" val="3337149751"/>
      </p:ext>
    </p:extLst>
  </p:cSld>
  <p:clrMapOvr>
    <a:masterClrMapping/>
  </p:clrMapOvr>
  <p:transition>
    <p:pull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628650" y="822960"/>
            <a:ext cx="7914459" cy="5354003"/>
          </a:xfrm>
        </p:spPr>
        <p:txBody>
          <a:bodyPr/>
          <a:lstStyle/>
          <a:p>
            <a:pPr marL="0" indent="0">
              <a:buNone/>
            </a:pPr>
            <a:r>
              <a:rPr lang="en-US" altLang="zh-TW" dirty="0" smtClean="0">
                <a:solidFill>
                  <a:schemeClr val="accent5"/>
                </a:solidFill>
              </a:rPr>
              <a:t>( </a:t>
            </a:r>
            <a:r>
              <a:rPr lang="zh-TW" altLang="en-US" dirty="0">
                <a:solidFill>
                  <a:schemeClr val="accent5"/>
                </a:solidFill>
              </a:rPr>
              <a:t>八 </a:t>
            </a:r>
            <a:r>
              <a:rPr lang="en-US" altLang="zh-TW" dirty="0">
                <a:solidFill>
                  <a:schemeClr val="accent5"/>
                </a:solidFill>
              </a:rPr>
              <a:t>) Spamming </a:t>
            </a:r>
            <a:r>
              <a:rPr lang="zh-TW" altLang="en-US" dirty="0">
                <a:solidFill>
                  <a:schemeClr val="accent5"/>
                </a:solidFill>
              </a:rPr>
              <a:t>／ </a:t>
            </a:r>
            <a:r>
              <a:rPr lang="en-US" altLang="zh-TW" dirty="0">
                <a:solidFill>
                  <a:schemeClr val="accent5"/>
                </a:solidFill>
              </a:rPr>
              <a:t>Spam mail</a:t>
            </a:r>
            <a:r>
              <a:rPr lang="zh-TW" altLang="en-US" dirty="0">
                <a:solidFill>
                  <a:schemeClr val="accent5"/>
                </a:solidFill>
              </a:rPr>
              <a:t>：濫發商業</a:t>
            </a:r>
            <a:r>
              <a:rPr lang="zh-TW" altLang="en-US" dirty="0" smtClean="0">
                <a:solidFill>
                  <a:schemeClr val="accent5"/>
                </a:solidFill>
              </a:rPr>
              <a:t>廣告</a:t>
            </a:r>
            <a:endParaRPr lang="en-US" altLang="zh-TW" dirty="0" smtClean="0">
              <a:solidFill>
                <a:schemeClr val="accent5"/>
              </a:solidFill>
            </a:endParaRPr>
          </a:p>
          <a:p>
            <a:pPr lvl="1"/>
            <a:r>
              <a:rPr lang="zh-TW" altLang="en-US" dirty="0" smtClean="0"/>
              <a:t>將</a:t>
            </a:r>
            <a:r>
              <a:rPr lang="zh-TW" altLang="en-US" dirty="0"/>
              <a:t>一份內容相同的電子郵件，未經收信人許可，大量寄給很多人。這種</a:t>
            </a:r>
            <a:r>
              <a:rPr lang="zh-TW" altLang="en-US" dirty="0" smtClean="0"/>
              <a:t>郵件的</a:t>
            </a:r>
            <a:r>
              <a:rPr lang="zh-TW" altLang="en-US" dirty="0"/>
              <a:t>內容多半是與收信人不相干的商業廣告，因此常對收信人造成困擾，必須</a:t>
            </a:r>
            <a:r>
              <a:rPr lang="zh-TW" altLang="en-US" dirty="0" smtClean="0"/>
              <a:t>浪費寶貴</a:t>
            </a:r>
            <a:r>
              <a:rPr lang="zh-TW" altLang="en-US" dirty="0"/>
              <a:t>時間去清除這些垃圾郵件</a:t>
            </a:r>
            <a:r>
              <a:rPr lang="zh-TW" altLang="en-US" dirty="0" smtClean="0"/>
              <a:t>。這</a:t>
            </a:r>
            <a:r>
              <a:rPr lang="zh-TW" altLang="en-US" dirty="0"/>
              <a:t>種行為就稱為 </a:t>
            </a:r>
            <a:r>
              <a:rPr lang="en-US" altLang="zh-TW" dirty="0"/>
              <a:t>spamming</a:t>
            </a:r>
            <a:r>
              <a:rPr lang="zh-TW" altLang="en-US" dirty="0"/>
              <a:t>。</a:t>
            </a:r>
          </a:p>
        </p:txBody>
      </p:sp>
    </p:spTree>
    <p:extLst>
      <p:ext uri="{BB962C8B-B14F-4D97-AF65-F5344CB8AC3E}">
        <p14:creationId xmlns:p14="http://schemas.microsoft.com/office/powerpoint/2010/main" val="142551607"/>
      </p:ext>
    </p:extLst>
  </p:cSld>
  <p:clrMapOvr>
    <a:masterClrMapping/>
  </p:clrMapOvr>
  <p:transition>
    <p:pull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zh-TW" altLang="en-US" b="1" spc="50" dirty="0">
                <a:ln w="11430"/>
                <a:solidFill>
                  <a:srgbClr val="FF0000"/>
                </a:solidFill>
                <a:effectLst>
                  <a:outerShdw blurRad="76200" dist="50800" dir="5400000" algn="tl" rotWithShape="0">
                    <a:srgbClr val="000000">
                      <a:alpha val="65000"/>
                    </a:srgbClr>
                  </a:outerShdw>
                </a:effectLst>
              </a:rPr>
              <a:t>參、資訊山下定心猿</a:t>
            </a:r>
          </a:p>
        </p:txBody>
      </p:sp>
      <p:sp>
        <p:nvSpPr>
          <p:cNvPr id="3" name="文字版面配置區 2"/>
          <p:cNvSpPr>
            <a:spLocks noGrp="1"/>
          </p:cNvSpPr>
          <p:nvPr>
            <p:ph type="body" idx="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3228CCCC-EB6A-4525-9CB7-A5F54915A359}" type="slidenum">
              <a:rPr lang="zh-TW" altLang="en-US" smtClean="0"/>
              <a:pPr/>
              <a:t>23</a:t>
            </a:fld>
            <a:endParaRPr lang="zh-TW" altLang="en-US"/>
          </a:p>
        </p:txBody>
      </p:sp>
      <p:pic>
        <p:nvPicPr>
          <p:cNvPr id="6" name="圖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88792" y="1061896"/>
            <a:ext cx="2284686" cy="2663944"/>
          </a:xfrm>
          <a:prstGeom prst="rect">
            <a:avLst/>
          </a:prstGeom>
        </p:spPr>
      </p:pic>
    </p:spTree>
    <p:extLst>
      <p:ext uri="{BB962C8B-B14F-4D97-AF65-F5344CB8AC3E}">
        <p14:creationId xmlns:p14="http://schemas.microsoft.com/office/powerpoint/2010/main" val="90535577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914400" y="2155371"/>
            <a:ext cx="6975566" cy="2599509"/>
          </a:xfrm>
        </p:spPr>
        <p:txBody>
          <a:bodyPr>
            <a:normAutofit/>
          </a:bodyPr>
          <a:lstStyle/>
          <a:p>
            <a:r>
              <a:rPr lang="zh-TW" altLang="en-US" dirty="0" smtClean="0"/>
              <a:t>孫悟空</a:t>
            </a:r>
            <a:r>
              <a:rPr lang="zh-TW" altLang="en-US" dirty="0"/>
              <a:t>這次 </a:t>
            </a:r>
            <a:r>
              <a:rPr lang="en-US" altLang="zh-TW" dirty="0"/>
              <a:t>PO </a:t>
            </a:r>
            <a:r>
              <a:rPr lang="zh-TW" altLang="en-US" dirty="0"/>
              <a:t>文，被旅遊達人說他 </a:t>
            </a:r>
            <a:r>
              <a:rPr lang="en-US" altLang="zh-TW" dirty="0"/>
              <a:t>PO </a:t>
            </a:r>
            <a:r>
              <a:rPr lang="zh-TW" altLang="en-US" dirty="0"/>
              <a:t>文「不禮貌」，於是他請教師父，到底在網路上 </a:t>
            </a:r>
            <a:r>
              <a:rPr lang="en-US" altLang="zh-TW" dirty="0"/>
              <a:t>PO </a:t>
            </a:r>
            <a:r>
              <a:rPr lang="zh-TW" altLang="en-US" dirty="0"/>
              <a:t>文要注意哪些事項</a:t>
            </a:r>
            <a:r>
              <a:rPr lang="zh-TW" altLang="en-US" dirty="0" smtClean="0"/>
              <a:t>。</a:t>
            </a:r>
            <a:endParaRPr lang="zh-TW" altLang="en-US" dirty="0"/>
          </a:p>
        </p:txBody>
      </p:sp>
      <p:sp>
        <p:nvSpPr>
          <p:cNvPr id="3" name="標題 2"/>
          <p:cNvSpPr>
            <a:spLocks noGrp="1"/>
          </p:cNvSpPr>
          <p:nvPr>
            <p:ph type="title"/>
          </p:nvPr>
        </p:nvSpPr>
        <p:spPr/>
        <p:txBody>
          <a:bodyPr/>
          <a:lstStyle/>
          <a:p>
            <a:endParaRPr lang="zh-TW" altLang="en-US" dirty="0"/>
          </a:p>
        </p:txBody>
      </p:sp>
      <p:pic>
        <p:nvPicPr>
          <p:cNvPr id="5" name="圖片 4"/>
          <p:cNvPicPr>
            <a:picLocks noChangeAspect="1"/>
          </p:cNvPicPr>
          <p:nvPr/>
        </p:nvPicPr>
        <p:blipFill>
          <a:blip r:embed="rId2" cstate="print">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6732617" y="3651793"/>
            <a:ext cx="1848108" cy="2581635"/>
          </a:xfrm>
          <a:prstGeom prst="rect">
            <a:avLst/>
          </a:prstGeom>
        </p:spPr>
      </p:pic>
    </p:spTree>
    <p:extLst>
      <p:ext uri="{BB962C8B-B14F-4D97-AF65-F5344CB8AC3E}">
        <p14:creationId xmlns:p14="http://schemas.microsoft.com/office/powerpoint/2010/main" val="2770724965"/>
      </p:ext>
    </p:extLst>
  </p:cSld>
  <p:clrMapOvr>
    <a:masterClrMapping/>
  </p:clrMapOvr>
  <p:transition>
    <p:pull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628650" y="1015728"/>
            <a:ext cx="7640139" cy="4351338"/>
          </a:xfrm>
        </p:spPr>
        <p:txBody>
          <a:bodyPr/>
          <a:lstStyle/>
          <a:p>
            <a:r>
              <a:rPr lang="zh-TW" altLang="en-US" dirty="0" smtClean="0"/>
              <a:t>師父告誡孫悟空：上網的目的，不外乎用來蒐集資訊、進行社交活動或者購物，無論您使用哪一種網路溝通模式，不變的原則是：「己所不欲，勿施於人」。因為在做網路溝通時，你忽略了「推己及人」的真義。</a:t>
            </a:r>
            <a:endParaRPr lang="zh-TW" altLang="en-US" dirty="0"/>
          </a:p>
        </p:txBody>
      </p:sp>
      <p:pic>
        <p:nvPicPr>
          <p:cNvPr id="4" name="圖片 3"/>
          <p:cNvPicPr>
            <a:picLocks noChangeAspect="1"/>
          </p:cNvPicPr>
          <p:nvPr/>
        </p:nvPicPr>
        <p:blipFill>
          <a:blip r:embed="rId2" cstate="print">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6561589" y="3526970"/>
            <a:ext cx="1848108" cy="2581635"/>
          </a:xfrm>
          <a:prstGeom prst="rect">
            <a:avLst/>
          </a:prstGeom>
        </p:spPr>
      </p:pic>
    </p:spTree>
  </p:cSld>
  <p:clrMapOvr>
    <a:masterClrMapping/>
  </p:clrMapOvr>
  <p:transition>
    <p:pull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654776" y="937351"/>
            <a:ext cx="7705453" cy="4351338"/>
          </a:xfrm>
        </p:spPr>
        <p:txBody>
          <a:bodyPr/>
          <a:lstStyle/>
          <a:p>
            <a:r>
              <a:rPr lang="zh-TW" altLang="en-US" dirty="0" smtClean="0"/>
              <a:t>在有著「網路禮儀導師」稱號的 </a:t>
            </a:r>
            <a:r>
              <a:rPr lang="en-US" altLang="zh-TW" dirty="0" smtClean="0"/>
              <a:t>Virginia Shea </a:t>
            </a:r>
            <a:r>
              <a:rPr lang="zh-TW" altLang="en-US" dirty="0" smtClean="0"/>
              <a:t>女士所著的</a:t>
            </a:r>
            <a:r>
              <a:rPr lang="en-US" altLang="zh-TW" dirty="0" smtClean="0"/>
              <a:t>《Netiquette》</a:t>
            </a:r>
            <a:r>
              <a:rPr lang="zh-TW" altLang="en-US" dirty="0" smtClean="0"/>
              <a:t>這本書中介紹了網路禮節的十個核心原則（</a:t>
            </a:r>
            <a:r>
              <a:rPr lang="en-US" altLang="zh-TW" dirty="0" smtClean="0"/>
              <a:t>The core rule of Netiquette</a:t>
            </a:r>
            <a:r>
              <a:rPr lang="zh-TW" altLang="en-US" dirty="0" smtClean="0"/>
              <a:t>）如下：</a:t>
            </a:r>
          </a:p>
          <a:p>
            <a:endParaRPr lang="zh-TW" altLang="en-US" dirty="0"/>
          </a:p>
        </p:txBody>
      </p:sp>
      <p:pic>
        <p:nvPicPr>
          <p:cNvPr id="4" name="圖片 3"/>
          <p:cNvPicPr>
            <a:picLocks noChangeAspect="1"/>
          </p:cNvPicPr>
          <p:nvPr/>
        </p:nvPicPr>
        <p:blipFill>
          <a:blip r:embed="rId2" cstate="print">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6692219" y="3357153"/>
            <a:ext cx="1848108" cy="2581635"/>
          </a:xfrm>
          <a:prstGeom prst="rect">
            <a:avLst/>
          </a:prstGeom>
        </p:spPr>
      </p:pic>
    </p:spTree>
  </p:cSld>
  <p:clrMapOvr>
    <a:masterClrMapping/>
  </p:clrMapOvr>
  <p:transition>
    <p:pull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709990" y="1014548"/>
            <a:ext cx="7718516" cy="3095897"/>
          </a:xfrm>
        </p:spPr>
        <p:txBody>
          <a:bodyPr>
            <a:normAutofit/>
          </a:bodyPr>
          <a:lstStyle/>
          <a:p>
            <a:pPr marL="0" indent="0">
              <a:buNone/>
            </a:pPr>
            <a:r>
              <a:rPr lang="zh-TW" altLang="en-US" dirty="0" smtClean="0">
                <a:solidFill>
                  <a:schemeClr val="accent5"/>
                </a:solidFill>
              </a:rPr>
              <a:t>禮節</a:t>
            </a:r>
            <a:r>
              <a:rPr lang="zh-TW" altLang="en-US" dirty="0">
                <a:solidFill>
                  <a:schemeClr val="accent5"/>
                </a:solidFill>
              </a:rPr>
              <a:t>一：記住人的</a:t>
            </a:r>
            <a:r>
              <a:rPr lang="zh-TW" altLang="en-US" dirty="0" smtClean="0">
                <a:solidFill>
                  <a:schemeClr val="accent5"/>
                </a:solidFill>
              </a:rPr>
              <a:t>存在（推己及人）</a:t>
            </a:r>
            <a:endParaRPr lang="en-US" altLang="zh-TW" dirty="0" smtClean="0">
              <a:solidFill>
                <a:schemeClr val="accent5"/>
              </a:solidFill>
            </a:endParaRPr>
          </a:p>
          <a:p>
            <a:pPr lvl="1"/>
            <a:r>
              <a:rPr lang="zh-TW" altLang="en-US" dirty="0" smtClean="0"/>
              <a:t>雖然</a:t>
            </a:r>
            <a:r>
              <a:rPr lang="zh-TW" altLang="en-US" dirty="0"/>
              <a:t>是在網路上進行互動，但別忘記和你互動的是「人」，而不是電腦，</a:t>
            </a:r>
            <a:r>
              <a:rPr lang="zh-TW" altLang="en-US" dirty="0" smtClean="0"/>
              <a:t>因此</a:t>
            </a:r>
            <a:r>
              <a:rPr lang="zh-TW" altLang="en-US" dirty="0"/>
              <a:t>所有人與人之間的基本禮節也都應該用於網站上</a:t>
            </a:r>
            <a:r>
              <a:rPr lang="zh-TW" altLang="en-US" dirty="0" smtClean="0"/>
              <a:t>。</a:t>
            </a:r>
            <a:endParaRPr lang="en-US" altLang="zh-TW" dirty="0" smtClean="0"/>
          </a:p>
          <a:p>
            <a:pPr marL="0" indent="0">
              <a:buNone/>
            </a:pPr>
            <a:endParaRPr lang="en-US" altLang="zh-TW" dirty="0" smtClean="0"/>
          </a:p>
          <a:p>
            <a:pPr marL="0" indent="0">
              <a:buNone/>
            </a:pPr>
            <a:endParaRPr lang="zh-TW" altLang="en-US" dirty="0"/>
          </a:p>
        </p:txBody>
      </p:sp>
      <p:pic>
        <p:nvPicPr>
          <p:cNvPr id="3" name="圖片 2"/>
          <p:cNvPicPr>
            <a:picLocks noChangeAspect="1"/>
          </p:cNvPicPr>
          <p:nvPr/>
        </p:nvPicPr>
        <p:blipFill>
          <a:blip r:embed="rId2" cstate="print">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6378710" y="3174273"/>
            <a:ext cx="1848108" cy="2581635"/>
          </a:xfrm>
          <a:prstGeom prst="rect">
            <a:avLst/>
          </a:prstGeom>
        </p:spPr>
      </p:pic>
    </p:spTree>
    <p:extLst>
      <p:ext uri="{BB962C8B-B14F-4D97-AF65-F5344CB8AC3E}">
        <p14:creationId xmlns:p14="http://schemas.microsoft.com/office/powerpoint/2010/main" val="3779914400"/>
      </p:ext>
    </p:extLst>
  </p:cSld>
  <p:clrMapOvr>
    <a:masterClrMapping/>
  </p:clrMapOvr>
  <p:transition>
    <p:pull dir="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731520" y="1090749"/>
            <a:ext cx="7783830" cy="5314814"/>
          </a:xfrm>
        </p:spPr>
        <p:txBody>
          <a:bodyPr>
            <a:normAutofit/>
          </a:bodyPr>
          <a:lstStyle/>
          <a:p>
            <a:pPr marL="0" indent="0">
              <a:buNone/>
            </a:pPr>
            <a:r>
              <a:rPr lang="zh-TW" altLang="en-US" dirty="0" smtClean="0">
                <a:solidFill>
                  <a:schemeClr val="accent5"/>
                </a:solidFill>
              </a:rPr>
              <a:t>禮節</a:t>
            </a:r>
            <a:r>
              <a:rPr lang="zh-TW" altLang="en-US" dirty="0">
                <a:solidFill>
                  <a:schemeClr val="accent5"/>
                </a:solidFill>
              </a:rPr>
              <a:t>二：網路上的行為要和實際生活行為</a:t>
            </a:r>
            <a:r>
              <a:rPr lang="zh-TW" altLang="en-US" dirty="0" smtClean="0">
                <a:solidFill>
                  <a:schemeClr val="accent5"/>
                </a:solidFill>
              </a:rPr>
              <a:t>一致  </a:t>
            </a:r>
            <a:r>
              <a:rPr lang="en-US" altLang="zh-TW" dirty="0" smtClean="0">
                <a:solidFill>
                  <a:schemeClr val="accent5"/>
                </a:solidFill>
              </a:rPr>
              <a:t>		</a:t>
            </a:r>
            <a:r>
              <a:rPr lang="zh-TW" altLang="en-US" dirty="0" smtClean="0">
                <a:solidFill>
                  <a:schemeClr val="accent5"/>
                </a:solidFill>
              </a:rPr>
              <a:t>    （表裡如一）</a:t>
            </a:r>
            <a:endParaRPr lang="en-US" altLang="zh-TW" dirty="0">
              <a:solidFill>
                <a:schemeClr val="accent5"/>
              </a:solidFill>
            </a:endParaRPr>
          </a:p>
          <a:p>
            <a:pPr lvl="1"/>
            <a:r>
              <a:rPr lang="zh-TW" altLang="en-US" dirty="0"/>
              <a:t>網路世界和現實生活是存在相同的道德法律標準，絕大多數人在現實世界都是守法且有道德心，千萬不要以為在網路上的行為就可以不遵守現實生活的法律及道德喔！</a:t>
            </a:r>
            <a:endParaRPr lang="en-US" altLang="zh-TW" dirty="0"/>
          </a:p>
          <a:p>
            <a:endParaRPr lang="zh-TW" altLang="en-US" dirty="0"/>
          </a:p>
        </p:txBody>
      </p:sp>
      <p:pic>
        <p:nvPicPr>
          <p:cNvPr id="3" name="圖片 2"/>
          <p:cNvPicPr>
            <a:picLocks noChangeAspect="1"/>
          </p:cNvPicPr>
          <p:nvPr/>
        </p:nvPicPr>
        <p:blipFill>
          <a:blip r:embed="rId2" cstate="print">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6352584" y="3291838"/>
            <a:ext cx="1848108" cy="2581635"/>
          </a:xfrm>
          <a:prstGeom prst="rect">
            <a:avLst/>
          </a:prstGeom>
        </p:spPr>
      </p:pic>
    </p:spTree>
    <p:extLst>
      <p:ext uri="{BB962C8B-B14F-4D97-AF65-F5344CB8AC3E}">
        <p14:creationId xmlns:p14="http://schemas.microsoft.com/office/powerpoint/2010/main" val="2210981357"/>
      </p:ext>
    </p:extLst>
  </p:cSld>
  <p:clrMapOvr>
    <a:masterClrMapping/>
  </p:clrMapOvr>
  <p:transition>
    <p:pull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645583" y="1036804"/>
            <a:ext cx="7496447" cy="3814354"/>
          </a:xfrm>
        </p:spPr>
        <p:txBody>
          <a:bodyPr>
            <a:normAutofit/>
          </a:bodyPr>
          <a:lstStyle/>
          <a:p>
            <a:pPr marL="0" indent="0">
              <a:buNone/>
            </a:pPr>
            <a:r>
              <a:rPr lang="zh-TW" altLang="en-US" dirty="0" smtClean="0">
                <a:solidFill>
                  <a:schemeClr val="accent5"/>
                </a:solidFill>
              </a:rPr>
              <a:t>禮節</a:t>
            </a:r>
            <a:r>
              <a:rPr lang="zh-TW" altLang="en-US" dirty="0">
                <a:solidFill>
                  <a:schemeClr val="accent5"/>
                </a:solidFill>
              </a:rPr>
              <a:t>三：了解自己所在的網路</a:t>
            </a:r>
            <a:r>
              <a:rPr lang="zh-TW" altLang="en-US" dirty="0" smtClean="0">
                <a:solidFill>
                  <a:schemeClr val="accent5"/>
                </a:solidFill>
              </a:rPr>
              <a:t>環境</a:t>
            </a:r>
            <a:r>
              <a:rPr lang="zh-TW" altLang="en-US" dirty="0" smtClean="0">
                <a:solidFill>
                  <a:schemeClr val="accent5"/>
                </a:solidFill>
              </a:rPr>
              <a:t>（入境隨俗）</a:t>
            </a:r>
            <a:endParaRPr lang="en-US" altLang="zh-TW" dirty="0" smtClean="0">
              <a:solidFill>
                <a:schemeClr val="accent5"/>
              </a:solidFill>
            </a:endParaRPr>
          </a:p>
          <a:p>
            <a:pPr lvl="1"/>
            <a:r>
              <a:rPr lang="zh-TW" altLang="en-US" dirty="0" smtClean="0"/>
              <a:t>加入</a:t>
            </a:r>
            <a:r>
              <a:rPr lang="zh-TW" altLang="en-US" dirty="0"/>
              <a:t>一個社群或是論壇網站，準備和廣大的網友們互動前，請務必先瞭解</a:t>
            </a:r>
            <a:r>
              <a:rPr lang="zh-TW" altLang="en-US" dirty="0" smtClean="0"/>
              <a:t>該網站</a:t>
            </a:r>
            <a:r>
              <a:rPr lang="zh-TW" altLang="en-US" dirty="0"/>
              <a:t>的基本要求，大部份的網站都會有「新手上路」的資料，在發表任何言論</a:t>
            </a:r>
            <a:r>
              <a:rPr lang="zh-TW" altLang="en-US" dirty="0" smtClean="0"/>
              <a:t>或是</a:t>
            </a:r>
            <a:r>
              <a:rPr lang="zh-TW" altLang="en-US" dirty="0"/>
              <a:t>和其他網友互動前都應先看看這些資料，可降低說錯話的風險。</a:t>
            </a:r>
          </a:p>
        </p:txBody>
      </p:sp>
    </p:spTree>
    <p:extLst>
      <p:ext uri="{BB962C8B-B14F-4D97-AF65-F5344CB8AC3E}">
        <p14:creationId xmlns:p14="http://schemas.microsoft.com/office/powerpoint/2010/main" val="2951685469"/>
      </p:ext>
    </p:extLst>
  </p:cSld>
  <p:clrMapOvr>
    <a:masterClrMapping/>
  </p:clrMapOvr>
  <p:transition>
    <p:pull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內容版面配置區 4"/>
          <p:cNvSpPr>
            <a:spLocks noGrp="1"/>
          </p:cNvSpPr>
          <p:nvPr>
            <p:ph idx="1"/>
          </p:nvPr>
        </p:nvSpPr>
        <p:spPr>
          <a:xfrm>
            <a:off x="757646" y="1593806"/>
            <a:ext cx="7001691" cy="4351338"/>
          </a:xfrm>
        </p:spPr>
        <p:txBody>
          <a:bodyPr>
            <a:noAutofit/>
          </a:bodyPr>
          <a:lstStyle/>
          <a:p>
            <a:r>
              <a:rPr lang="zh-TW" altLang="en-US" dirty="0" smtClean="0">
                <a:latin typeface="標楷體" pitchFamily="65" charset="-120"/>
                <a:ea typeface="標楷體" pitchFamily="65" charset="-120"/>
              </a:rPr>
              <a:t>唐三藏</a:t>
            </a:r>
            <a:r>
              <a:rPr lang="zh-TW" altLang="en-US" dirty="0">
                <a:latin typeface="標楷體" pitchFamily="65" charset="-120"/>
                <a:ea typeface="標楷體" pitchFamily="65" charset="-120"/>
              </a:rPr>
              <a:t>即將西行天竺國取經，遇到土石流，他找孫悟空重新規劃西</a:t>
            </a:r>
            <a:r>
              <a:rPr lang="zh-TW" altLang="en-US" dirty="0" smtClean="0">
                <a:latin typeface="標楷體" pitchFamily="65" charset="-120"/>
                <a:ea typeface="標楷體" pitchFamily="65" charset="-120"/>
              </a:rPr>
              <a:t>行路線</a:t>
            </a:r>
            <a:r>
              <a:rPr lang="zh-TW" altLang="en-US" dirty="0">
                <a:latin typeface="標楷體" pitchFamily="65" charset="-120"/>
                <a:ea typeface="標楷體" pitchFamily="65" charset="-120"/>
              </a:rPr>
              <a:t>，孫悟空想起過去也曾上網找查詢的經驗</a:t>
            </a:r>
            <a:r>
              <a:rPr lang="en-US" altLang="zh-TW" dirty="0" smtClean="0">
                <a:latin typeface="標楷體" pitchFamily="65" charset="-120"/>
                <a:ea typeface="標楷體" pitchFamily="65" charset="-120"/>
              </a:rPr>
              <a:t>…</a:t>
            </a:r>
            <a:endParaRPr lang="en-US" altLang="zh-TW" dirty="0">
              <a:latin typeface="標楷體" pitchFamily="65" charset="-120"/>
              <a:ea typeface="標楷體" pitchFamily="65" charset="-120"/>
            </a:endParaRPr>
          </a:p>
        </p:txBody>
      </p:sp>
      <p:sp>
        <p:nvSpPr>
          <p:cNvPr id="3" name="標題 2"/>
          <p:cNvSpPr>
            <a:spLocks noGrp="1"/>
          </p:cNvSpPr>
          <p:nvPr>
            <p:ph type="title"/>
          </p:nvPr>
        </p:nvSpPr>
        <p:spPr/>
        <p:txBody>
          <a:bodyPr/>
          <a:lstStyle/>
          <a:p>
            <a:r>
              <a:rPr lang="zh-TW" altLang="en-US" dirty="0" smtClean="0"/>
              <a:t>故事緣起</a:t>
            </a:r>
            <a:r>
              <a:rPr lang="en-US" altLang="zh-TW" dirty="0" smtClean="0"/>
              <a:t>…(1/3)</a:t>
            </a:r>
            <a:endParaRPr lang="zh-TW" altLang="en-US" dirty="0"/>
          </a:p>
        </p:txBody>
      </p:sp>
      <p:pic>
        <p:nvPicPr>
          <p:cNvPr id="7" name="圖片 6"/>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6139543" y="3004456"/>
            <a:ext cx="2315175" cy="3148150"/>
          </a:xfrm>
          <a:prstGeom prst="rect">
            <a:avLst/>
          </a:prstGeom>
        </p:spPr>
      </p:pic>
    </p:spTree>
    <p:extLst>
      <p:ext uri="{BB962C8B-B14F-4D97-AF65-F5344CB8AC3E}">
        <p14:creationId xmlns:p14="http://schemas.microsoft.com/office/powerpoint/2010/main" val="4037200031"/>
      </p:ext>
    </p:extLst>
  </p:cSld>
  <p:clrMapOvr>
    <a:masterClrMapping/>
  </p:clrMapOvr>
  <p:transition>
    <p:pull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662517" y="944274"/>
            <a:ext cx="7535636" cy="3888500"/>
          </a:xfrm>
        </p:spPr>
        <p:txBody>
          <a:bodyPr>
            <a:noAutofit/>
          </a:bodyPr>
          <a:lstStyle/>
          <a:p>
            <a:pPr marL="0" indent="0">
              <a:buNone/>
            </a:pPr>
            <a:r>
              <a:rPr lang="zh-TW" altLang="en-US" dirty="0" smtClean="0">
                <a:solidFill>
                  <a:schemeClr val="accent5"/>
                </a:solidFill>
              </a:rPr>
              <a:t>禮節</a:t>
            </a:r>
            <a:r>
              <a:rPr lang="zh-TW" altLang="en-US" dirty="0">
                <a:solidFill>
                  <a:schemeClr val="accent5"/>
                </a:solidFill>
              </a:rPr>
              <a:t>四：尊重別人的時間與頻</a:t>
            </a:r>
            <a:r>
              <a:rPr lang="zh-TW" altLang="en-US" dirty="0">
                <a:solidFill>
                  <a:schemeClr val="accent5"/>
                </a:solidFill>
              </a:rPr>
              <a:t>寬</a:t>
            </a:r>
            <a:r>
              <a:rPr lang="zh-TW" altLang="en-US" dirty="0" smtClean="0">
                <a:solidFill>
                  <a:schemeClr val="accent5"/>
                </a:solidFill>
              </a:rPr>
              <a:t>（</a:t>
            </a:r>
            <a:r>
              <a:rPr lang="zh-TW" altLang="en-US" dirty="0">
                <a:solidFill>
                  <a:schemeClr val="accent5"/>
                </a:solidFill>
              </a:rPr>
              <a:t>資源共享</a:t>
            </a:r>
            <a:r>
              <a:rPr lang="zh-TW" altLang="en-US" dirty="0" smtClean="0">
                <a:solidFill>
                  <a:schemeClr val="accent5"/>
                </a:solidFill>
              </a:rPr>
              <a:t>）</a:t>
            </a:r>
            <a:endParaRPr lang="en-US" altLang="zh-TW" dirty="0">
              <a:solidFill>
                <a:schemeClr val="accent5"/>
              </a:solidFill>
            </a:endParaRPr>
          </a:p>
          <a:p>
            <a:pPr lvl="1"/>
            <a:r>
              <a:rPr lang="zh-TW" altLang="en-US" dirty="0" smtClean="0"/>
              <a:t>使用</a:t>
            </a:r>
            <a:r>
              <a:rPr lang="zh-TW" altLang="en-US" dirty="0"/>
              <a:t>網路有很多時候是為了要得到網友們提供資料或是經驗，在提問前，應該要花時間先去搜索及研究，有些問題可能很早就被問過並留下豐富的資料，</a:t>
            </a:r>
            <a:r>
              <a:rPr lang="zh-TW" altLang="en-US" dirty="0" smtClean="0"/>
              <a:t>用心</a:t>
            </a:r>
            <a:r>
              <a:rPr lang="zh-TW" altLang="en-US" dirty="0"/>
              <a:t>經營的網站會把常見的問題放進「精華區」或是「</a:t>
            </a:r>
            <a:r>
              <a:rPr lang="en-US" altLang="zh-TW" dirty="0"/>
              <a:t>FAQ </a:t>
            </a:r>
            <a:r>
              <a:rPr lang="zh-TW" altLang="en-US" dirty="0"/>
              <a:t>常見問與答」</a:t>
            </a:r>
            <a:r>
              <a:rPr lang="zh-TW" altLang="en-US" dirty="0" smtClean="0"/>
              <a:t>之中</a:t>
            </a:r>
            <a:r>
              <a:rPr lang="zh-TW" altLang="en-US" dirty="0"/>
              <a:t>。</a:t>
            </a:r>
          </a:p>
        </p:txBody>
      </p:sp>
    </p:spTree>
    <p:extLst>
      <p:ext uri="{BB962C8B-B14F-4D97-AF65-F5344CB8AC3E}">
        <p14:creationId xmlns:p14="http://schemas.microsoft.com/office/powerpoint/2010/main" val="308211091"/>
      </p:ext>
    </p:extLst>
  </p:cSld>
  <p:clrMapOvr>
    <a:masterClrMapping/>
  </p:clrMapOvr>
  <p:transition>
    <p:pull dir="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783770" y="966650"/>
            <a:ext cx="7236823" cy="4859384"/>
          </a:xfrm>
        </p:spPr>
        <p:txBody>
          <a:bodyPr>
            <a:noAutofit/>
          </a:bodyPr>
          <a:lstStyle/>
          <a:p>
            <a:pPr marL="0" indent="0">
              <a:buNone/>
            </a:pPr>
            <a:r>
              <a:rPr lang="zh-TW" altLang="en-US" dirty="0" smtClean="0">
                <a:solidFill>
                  <a:schemeClr val="accent5"/>
                </a:solidFill>
              </a:rPr>
              <a:t>禮節</a:t>
            </a:r>
            <a:r>
              <a:rPr lang="zh-TW" altLang="en-US" dirty="0">
                <a:solidFill>
                  <a:schemeClr val="accent5"/>
                </a:solidFill>
              </a:rPr>
              <a:t>五：給自己在網上留下好</a:t>
            </a:r>
            <a:r>
              <a:rPr lang="zh-TW" altLang="en-US" dirty="0" smtClean="0">
                <a:solidFill>
                  <a:schemeClr val="accent5"/>
                </a:solidFill>
              </a:rPr>
              <a:t>印象</a:t>
            </a:r>
            <a:endParaRPr lang="en-US" altLang="zh-TW" dirty="0" smtClean="0">
              <a:solidFill>
                <a:schemeClr val="accent5"/>
              </a:solidFill>
            </a:endParaRPr>
          </a:p>
          <a:p>
            <a:pPr marL="0" indent="0">
              <a:buNone/>
            </a:pPr>
            <a:r>
              <a:rPr lang="en-US" altLang="zh-TW" dirty="0">
                <a:solidFill>
                  <a:schemeClr val="accent5"/>
                </a:solidFill>
              </a:rPr>
              <a:t>	</a:t>
            </a:r>
            <a:r>
              <a:rPr lang="zh-TW" altLang="en-US" dirty="0" smtClean="0">
                <a:solidFill>
                  <a:schemeClr val="accent5"/>
                </a:solidFill>
              </a:rPr>
              <a:t>   （行道以禮）</a:t>
            </a:r>
            <a:endParaRPr lang="en-US" altLang="zh-TW" dirty="0">
              <a:solidFill>
                <a:schemeClr val="accent5"/>
              </a:solidFill>
            </a:endParaRPr>
          </a:p>
          <a:p>
            <a:pPr lvl="1"/>
            <a:r>
              <a:rPr lang="zh-TW" altLang="en-US" dirty="0" smtClean="0"/>
              <a:t>因為</a:t>
            </a:r>
            <a:r>
              <a:rPr lang="zh-TW" altLang="en-US" dirty="0"/>
              <a:t>在網路上互動幾乎看不到對方的真面目，其他人也看不到你，因此在</a:t>
            </a:r>
            <a:r>
              <a:rPr lang="zh-TW" altLang="en-US" dirty="0" smtClean="0"/>
              <a:t>網路</a:t>
            </a:r>
            <a:r>
              <a:rPr lang="zh-TW" altLang="en-US" dirty="0"/>
              <a:t>上和網友互動的言語，就是網友對你的印象了</a:t>
            </a:r>
            <a:r>
              <a:rPr lang="zh-TW" altLang="en-US" dirty="0" smtClean="0"/>
              <a:t>。應</a:t>
            </a:r>
            <a:r>
              <a:rPr lang="zh-TW" altLang="en-US" dirty="0"/>
              <a:t>避免不雅</a:t>
            </a:r>
            <a:r>
              <a:rPr lang="zh-TW" altLang="en-US" dirty="0" smtClean="0"/>
              <a:t>的談吐</a:t>
            </a:r>
            <a:r>
              <a:rPr lang="zh-TW" altLang="en-US" dirty="0"/>
              <a:t>（尤其是髒話）出現在網路互動中，以免留下不好的印象。</a:t>
            </a:r>
          </a:p>
        </p:txBody>
      </p:sp>
    </p:spTree>
    <p:extLst>
      <p:ext uri="{BB962C8B-B14F-4D97-AF65-F5344CB8AC3E}">
        <p14:creationId xmlns:p14="http://schemas.microsoft.com/office/powerpoint/2010/main" val="983746039"/>
      </p:ext>
    </p:extLst>
  </p:cSld>
  <p:clrMapOvr>
    <a:masterClrMapping/>
  </p:clrMapOvr>
  <p:transition>
    <p:pull dir="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744582" y="940526"/>
            <a:ext cx="7302137" cy="3827417"/>
          </a:xfrm>
        </p:spPr>
        <p:txBody>
          <a:bodyPr/>
          <a:lstStyle/>
          <a:p>
            <a:pPr>
              <a:buNone/>
            </a:pPr>
            <a:r>
              <a:rPr lang="en-US" altLang="zh-TW" dirty="0" smtClean="0"/>
              <a:t> </a:t>
            </a:r>
            <a:r>
              <a:rPr lang="zh-TW" altLang="en-US" dirty="0" smtClean="0">
                <a:solidFill>
                  <a:schemeClr val="accent5"/>
                </a:solidFill>
              </a:rPr>
              <a:t>禮節</a:t>
            </a:r>
            <a:r>
              <a:rPr lang="zh-TW" altLang="en-US" dirty="0">
                <a:solidFill>
                  <a:schemeClr val="accent5"/>
                </a:solidFill>
              </a:rPr>
              <a:t>六：分享你的</a:t>
            </a:r>
            <a:r>
              <a:rPr lang="zh-TW" altLang="en-US" dirty="0" smtClean="0">
                <a:solidFill>
                  <a:schemeClr val="accent5"/>
                </a:solidFill>
              </a:rPr>
              <a:t>知識（傳播善知）</a:t>
            </a:r>
            <a:endParaRPr lang="en-US" altLang="zh-TW" dirty="0" smtClean="0">
              <a:solidFill>
                <a:schemeClr val="accent5"/>
              </a:solidFill>
            </a:endParaRPr>
          </a:p>
          <a:p>
            <a:pPr lvl="1"/>
            <a:r>
              <a:rPr lang="zh-TW" altLang="en-US" dirty="0" smtClean="0"/>
              <a:t>「</a:t>
            </a:r>
            <a:r>
              <a:rPr lang="zh-TW" altLang="en-US" dirty="0"/>
              <a:t>施比受更有福」，在經常尋求其他網友協助時，也別忘了同時秀出自己</a:t>
            </a:r>
            <a:r>
              <a:rPr lang="zh-TW" altLang="en-US" dirty="0" smtClean="0"/>
              <a:t>的經驗</a:t>
            </a:r>
            <a:r>
              <a:rPr lang="zh-TW" altLang="en-US" dirty="0"/>
              <a:t>及知識，或是分享其他網友的回答，讓知識可以不斷傳播，使有同樣問題</a:t>
            </a:r>
            <a:r>
              <a:rPr lang="zh-TW" altLang="en-US" dirty="0" smtClean="0"/>
              <a:t>的網友</a:t>
            </a:r>
            <a:r>
              <a:rPr lang="zh-TW" altLang="en-US" dirty="0"/>
              <a:t>不需再重覆提問，無形中也節省了大量網路資源。</a:t>
            </a:r>
          </a:p>
        </p:txBody>
      </p:sp>
    </p:spTree>
    <p:extLst>
      <p:ext uri="{BB962C8B-B14F-4D97-AF65-F5344CB8AC3E}">
        <p14:creationId xmlns:p14="http://schemas.microsoft.com/office/powerpoint/2010/main" val="3318811426"/>
      </p:ext>
    </p:extLst>
  </p:cSld>
  <p:clrMapOvr>
    <a:masterClrMapping/>
  </p:clrMapOvr>
  <p:transition>
    <p:pull dir="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628650" y="1013138"/>
            <a:ext cx="7548699" cy="5468625"/>
          </a:xfrm>
        </p:spPr>
        <p:txBody>
          <a:bodyPr/>
          <a:lstStyle/>
          <a:p>
            <a:pPr marL="0" indent="0">
              <a:buNone/>
            </a:pPr>
            <a:r>
              <a:rPr lang="zh-TW" altLang="en-US" dirty="0" smtClean="0">
                <a:solidFill>
                  <a:schemeClr val="accent5"/>
                </a:solidFill>
              </a:rPr>
              <a:t>禮節</a:t>
            </a:r>
            <a:r>
              <a:rPr lang="zh-TW" altLang="en-US" dirty="0">
                <a:solidFill>
                  <a:schemeClr val="accent5"/>
                </a:solidFill>
              </a:rPr>
              <a:t>七：心平氣和地</a:t>
            </a:r>
            <a:r>
              <a:rPr lang="zh-TW" altLang="en-US" dirty="0">
                <a:solidFill>
                  <a:schemeClr val="accent5"/>
                </a:solidFill>
              </a:rPr>
              <a:t>討論</a:t>
            </a:r>
            <a:r>
              <a:rPr lang="zh-TW" altLang="en-US" dirty="0" smtClean="0">
                <a:solidFill>
                  <a:schemeClr val="accent5"/>
                </a:solidFill>
              </a:rPr>
              <a:t>（</a:t>
            </a:r>
            <a:r>
              <a:rPr lang="zh-TW" altLang="en-US" dirty="0">
                <a:solidFill>
                  <a:schemeClr val="accent5"/>
                </a:solidFill>
              </a:rPr>
              <a:t>伐</a:t>
            </a:r>
            <a:r>
              <a:rPr lang="zh-TW" altLang="en-US" dirty="0" smtClean="0">
                <a:solidFill>
                  <a:schemeClr val="accent5"/>
                </a:solidFill>
              </a:rPr>
              <a:t>戰以德）</a:t>
            </a:r>
            <a:endParaRPr lang="en-US" altLang="zh-TW" dirty="0">
              <a:solidFill>
                <a:schemeClr val="accent5"/>
              </a:solidFill>
            </a:endParaRPr>
          </a:p>
          <a:p>
            <a:pPr lvl="1"/>
            <a:r>
              <a:rPr lang="zh-TW" altLang="en-US" dirty="0" smtClean="0"/>
              <a:t>不同</a:t>
            </a:r>
            <a:r>
              <a:rPr lang="zh-TW" altLang="en-US" dirty="0"/>
              <a:t>立場或看法造成的唇槍舌戰是在所難免，但在網路上互動時要把重點</a:t>
            </a:r>
            <a:r>
              <a:rPr lang="zh-TW" altLang="en-US" dirty="0" smtClean="0"/>
              <a:t>放在</a:t>
            </a:r>
            <a:r>
              <a:rPr lang="zh-TW" altLang="en-US" dirty="0"/>
              <a:t>事情的對錯討論，避免人身攻擊。不必要的漫罵、髒話或侮辱性言語或許</a:t>
            </a:r>
            <a:r>
              <a:rPr lang="zh-TW" altLang="en-US" dirty="0" smtClean="0"/>
              <a:t>只是一時</a:t>
            </a:r>
            <a:r>
              <a:rPr lang="zh-TW" altLang="en-US" dirty="0"/>
              <a:t>發洩，但卻會造成網友不好的感受，也可能讓網站管理員停止你發言的權利</a:t>
            </a:r>
            <a:r>
              <a:rPr lang="zh-TW" altLang="en-US" dirty="0" smtClean="0"/>
              <a:t>，造成</a:t>
            </a:r>
            <a:r>
              <a:rPr lang="zh-TW" altLang="en-US" dirty="0"/>
              <a:t>兩敗俱傷的結果。</a:t>
            </a:r>
          </a:p>
        </p:txBody>
      </p:sp>
    </p:spTree>
    <p:extLst>
      <p:ext uri="{BB962C8B-B14F-4D97-AF65-F5344CB8AC3E}">
        <p14:creationId xmlns:p14="http://schemas.microsoft.com/office/powerpoint/2010/main" val="1346839891"/>
      </p:ext>
    </p:extLst>
  </p:cSld>
  <p:clrMapOvr>
    <a:masterClrMapping/>
  </p:clrMapOvr>
  <p:transition>
    <p:pull dir="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603250" y="932884"/>
            <a:ext cx="7470321" cy="5455746"/>
          </a:xfrm>
        </p:spPr>
        <p:txBody>
          <a:bodyPr>
            <a:normAutofit/>
          </a:bodyPr>
          <a:lstStyle/>
          <a:p>
            <a:pPr marL="0" indent="0">
              <a:buNone/>
            </a:pPr>
            <a:r>
              <a:rPr lang="zh-TW" altLang="en-US" dirty="0" smtClean="0">
                <a:solidFill>
                  <a:schemeClr val="accent5"/>
                </a:solidFill>
              </a:rPr>
              <a:t>禮節</a:t>
            </a:r>
            <a:r>
              <a:rPr lang="zh-TW" altLang="en-US" dirty="0">
                <a:solidFill>
                  <a:schemeClr val="accent5"/>
                </a:solidFill>
              </a:rPr>
              <a:t>八：尊重他人的</a:t>
            </a:r>
            <a:r>
              <a:rPr lang="zh-TW" altLang="en-US" dirty="0" smtClean="0">
                <a:solidFill>
                  <a:schemeClr val="accent5"/>
                </a:solidFill>
              </a:rPr>
              <a:t>隱私（尊重隱私）</a:t>
            </a:r>
            <a:endParaRPr lang="en-US" altLang="zh-TW" dirty="0" smtClean="0">
              <a:solidFill>
                <a:schemeClr val="accent5"/>
              </a:solidFill>
            </a:endParaRPr>
          </a:p>
          <a:p>
            <a:pPr lvl="1"/>
            <a:r>
              <a:rPr lang="zh-TW" altLang="en-US" dirty="0" smtClean="0"/>
              <a:t>私人</a:t>
            </a:r>
            <a:r>
              <a:rPr lang="zh-TW" altLang="en-US" dirty="0"/>
              <a:t>間的電子郵件往來，或是聊天室、</a:t>
            </a:r>
            <a:r>
              <a:rPr lang="en-US" altLang="zh-TW" dirty="0"/>
              <a:t>Skype </a:t>
            </a:r>
            <a:r>
              <a:rPr lang="zh-TW" altLang="en-US" dirty="0"/>
              <a:t>等交談軟體中的互動紀錄，都是屬於個人隱私的一部份，未經網友同意，切勿任意公開。而在網路世界中多</a:t>
            </a:r>
            <a:r>
              <a:rPr lang="zh-TW" altLang="en-US" dirty="0" smtClean="0"/>
              <a:t>是使用</a:t>
            </a:r>
            <a:r>
              <a:rPr lang="zh-TW" altLang="en-US" dirty="0"/>
              <a:t>綽號或假名，未經網友同意，也不可在討論區或是部落格中任意公開網友</a:t>
            </a:r>
            <a:r>
              <a:rPr lang="zh-TW" altLang="en-US" dirty="0" smtClean="0"/>
              <a:t>的真實</a:t>
            </a:r>
            <a:r>
              <a:rPr lang="zh-TW" altLang="en-US" dirty="0"/>
              <a:t>身分。</a:t>
            </a:r>
          </a:p>
        </p:txBody>
      </p:sp>
    </p:spTree>
    <p:extLst>
      <p:ext uri="{BB962C8B-B14F-4D97-AF65-F5344CB8AC3E}">
        <p14:creationId xmlns:p14="http://schemas.microsoft.com/office/powerpoint/2010/main" val="1280491044"/>
      </p:ext>
    </p:extLst>
  </p:cSld>
  <p:clrMapOvr>
    <a:masterClrMapping/>
  </p:clrMapOvr>
  <p:transition>
    <p:pull dir="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645583" y="903430"/>
            <a:ext cx="7352756" cy="5442867"/>
          </a:xfrm>
        </p:spPr>
        <p:txBody>
          <a:bodyPr>
            <a:normAutofit/>
          </a:bodyPr>
          <a:lstStyle/>
          <a:p>
            <a:pPr marL="0" indent="0">
              <a:buNone/>
            </a:pPr>
            <a:r>
              <a:rPr lang="zh-TW" altLang="en-US" dirty="0" smtClean="0">
                <a:solidFill>
                  <a:schemeClr val="accent5"/>
                </a:solidFill>
              </a:rPr>
              <a:t>禮節</a:t>
            </a:r>
            <a:r>
              <a:rPr lang="zh-TW" altLang="en-US" dirty="0">
                <a:solidFill>
                  <a:schemeClr val="accent5"/>
                </a:solidFill>
              </a:rPr>
              <a:t>九：不要濫用</a:t>
            </a:r>
            <a:r>
              <a:rPr lang="zh-TW" altLang="en-US" dirty="0">
                <a:solidFill>
                  <a:schemeClr val="accent5"/>
                </a:solidFill>
              </a:rPr>
              <a:t>權力</a:t>
            </a:r>
            <a:r>
              <a:rPr lang="zh-TW" altLang="en-US" dirty="0" smtClean="0">
                <a:solidFill>
                  <a:schemeClr val="accent5"/>
                </a:solidFill>
              </a:rPr>
              <a:t>（行權以仁）</a:t>
            </a:r>
            <a:endParaRPr lang="en-US" altLang="zh-TW" dirty="0">
              <a:solidFill>
                <a:schemeClr val="accent5"/>
              </a:solidFill>
            </a:endParaRPr>
          </a:p>
          <a:p>
            <a:pPr lvl="1"/>
            <a:r>
              <a:rPr lang="zh-TW" altLang="en-US" dirty="0" smtClean="0"/>
              <a:t>在</a:t>
            </a:r>
            <a:r>
              <a:rPr lang="zh-TW" altLang="en-US" dirty="0"/>
              <a:t>論壇或社群網站中，你可能擔任網站管理員或是某一討論區的版主，比</a:t>
            </a:r>
            <a:r>
              <a:rPr lang="zh-TW" altLang="en-US" dirty="0" smtClean="0"/>
              <a:t>一般</a:t>
            </a:r>
            <a:r>
              <a:rPr lang="zh-TW" altLang="en-US" dirty="0"/>
              <a:t>網友更有權力，但必須照規定使用權力，不可依個人喜好去濫用，甚至損害</a:t>
            </a:r>
            <a:r>
              <a:rPr lang="zh-TW" altLang="en-US" dirty="0" smtClean="0"/>
              <a:t>其他</a:t>
            </a:r>
            <a:r>
              <a:rPr lang="zh-TW" altLang="en-US" dirty="0"/>
              <a:t>網友的基本權益（如刪除和自己立場不同的網友留言文章等），甚至是進行</a:t>
            </a:r>
            <a:r>
              <a:rPr lang="zh-TW" altLang="en-US" dirty="0" smtClean="0"/>
              <a:t>非法</a:t>
            </a:r>
            <a:r>
              <a:rPr lang="zh-TW" altLang="en-US" dirty="0"/>
              <a:t>的活動。</a:t>
            </a:r>
          </a:p>
        </p:txBody>
      </p:sp>
    </p:spTree>
    <p:extLst>
      <p:ext uri="{BB962C8B-B14F-4D97-AF65-F5344CB8AC3E}">
        <p14:creationId xmlns:p14="http://schemas.microsoft.com/office/powerpoint/2010/main" val="3839201517"/>
      </p:ext>
    </p:extLst>
  </p:cSld>
  <p:clrMapOvr>
    <a:masterClrMapping/>
  </p:clrMapOvr>
  <p:transition>
    <p:pull dir="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773086" y="1039223"/>
            <a:ext cx="7351285" cy="4941511"/>
          </a:xfrm>
        </p:spPr>
        <p:txBody>
          <a:bodyPr>
            <a:noAutofit/>
          </a:bodyPr>
          <a:lstStyle/>
          <a:p>
            <a:pPr marL="0" indent="0">
              <a:buNone/>
            </a:pPr>
            <a:r>
              <a:rPr lang="zh-TW" altLang="en-US" dirty="0" smtClean="0">
                <a:solidFill>
                  <a:schemeClr val="accent5"/>
                </a:solidFill>
              </a:rPr>
              <a:t>禮節十：原諒他人所犯的</a:t>
            </a:r>
            <a:r>
              <a:rPr lang="zh-TW" altLang="en-US" dirty="0" smtClean="0">
                <a:solidFill>
                  <a:schemeClr val="accent5"/>
                </a:solidFill>
              </a:rPr>
              <a:t>錯誤（薄責於人）</a:t>
            </a:r>
            <a:endParaRPr lang="en-US" altLang="zh-TW" dirty="0" smtClean="0">
              <a:solidFill>
                <a:schemeClr val="accent5"/>
              </a:solidFill>
            </a:endParaRPr>
          </a:p>
          <a:p>
            <a:pPr lvl="1"/>
            <a:r>
              <a:rPr lang="zh-TW" altLang="en-US" dirty="0" smtClean="0"/>
              <a:t>每個人都有可能會犯錯，當看到別人無意間用錯字眼，或是問一個非常基本的問題，或寫了篇沒必要的長篇大論時，請不要在意，如果真的想要給他建議時，建議用簡訊或 </a:t>
            </a:r>
            <a:r>
              <a:rPr lang="en-US" altLang="zh-TW" dirty="0" smtClean="0"/>
              <a:t>e-mail </a:t>
            </a:r>
            <a:r>
              <a:rPr lang="zh-TW" altLang="en-US" dirty="0" smtClean="0"/>
              <a:t>私底下提醒即可。</a:t>
            </a:r>
            <a:endParaRPr lang="zh-TW" altLang="en-US" dirty="0"/>
          </a:p>
        </p:txBody>
      </p:sp>
    </p:spTree>
    <p:extLst>
      <p:ext uri="{BB962C8B-B14F-4D97-AF65-F5344CB8AC3E}">
        <p14:creationId xmlns:p14="http://schemas.microsoft.com/office/powerpoint/2010/main" val="1661822200"/>
      </p:ext>
    </p:extLst>
  </p:cSld>
  <p:clrMapOvr>
    <a:masterClrMapping/>
  </p:clrMapOvr>
  <p:transition>
    <p:pull dir="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736115" y="1114456"/>
            <a:ext cx="7770767" cy="3775165"/>
          </a:xfrm>
        </p:spPr>
        <p:txBody>
          <a:bodyPr>
            <a:noAutofit/>
          </a:bodyPr>
          <a:lstStyle/>
          <a:p>
            <a:r>
              <a:rPr lang="zh-TW" altLang="en-US" dirty="0" smtClean="0"/>
              <a:t>以上</a:t>
            </a:r>
            <a:r>
              <a:rPr lang="zh-TW" altLang="en-US" dirty="0"/>
              <a:t>十個網路禮節若能實踐於網路上的行為，你一定不會是位「網路小白」</a:t>
            </a:r>
            <a:r>
              <a:rPr lang="zh-TW" altLang="en-US" dirty="0" smtClean="0"/>
              <a:t>，而是個受到</a:t>
            </a:r>
            <a:r>
              <a:rPr lang="zh-TW" altLang="en-US" dirty="0"/>
              <a:t>歡迎，且令人敬重的網友。孫悟空聽了師父的告誡，決定好好深思</a:t>
            </a:r>
            <a:r>
              <a:rPr lang="zh-TW" altLang="en-US" dirty="0" smtClean="0"/>
              <a:t>並重新 </a:t>
            </a:r>
            <a:r>
              <a:rPr lang="en-US" altLang="zh-TW" dirty="0"/>
              <a:t>PO </a:t>
            </a:r>
            <a:r>
              <a:rPr lang="zh-TW" altLang="en-US" dirty="0"/>
              <a:t>文以獲得網友的正面回應</a:t>
            </a:r>
            <a:r>
              <a:rPr lang="zh-TW" altLang="en-US" dirty="0" smtClean="0"/>
              <a:t>。</a:t>
            </a:r>
            <a:endParaRPr lang="en-US" altLang="zh-TW" dirty="0" smtClean="0"/>
          </a:p>
          <a:p>
            <a:pPr marL="0" indent="0">
              <a:buNone/>
            </a:pPr>
            <a:endParaRPr lang="zh-TW" altLang="en-US" dirty="0"/>
          </a:p>
        </p:txBody>
      </p:sp>
    </p:spTree>
    <p:extLst>
      <p:ext uri="{BB962C8B-B14F-4D97-AF65-F5344CB8AC3E}">
        <p14:creationId xmlns:p14="http://schemas.microsoft.com/office/powerpoint/2010/main" val="2060590282"/>
      </p:ext>
    </p:extLst>
  </p:cSld>
  <p:clrMapOvr>
    <a:masterClrMapping/>
  </p:clrMapOvr>
  <p:transition>
    <p:pull dir="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772341" y="1015728"/>
            <a:ext cx="7274379" cy="2615746"/>
          </a:xfrm>
        </p:spPr>
        <p:txBody>
          <a:bodyPr/>
          <a:lstStyle/>
          <a:p>
            <a:r>
              <a:rPr lang="zh-TW" altLang="en-US" dirty="0" smtClean="0"/>
              <a:t>師父又說，對於使用網路上幾種較常見的溝通模式，應注意的網路禮節如下，要孫悟空一併注意：</a:t>
            </a:r>
            <a:endParaRPr lang="zh-TW" altLang="en-US" dirty="0"/>
          </a:p>
        </p:txBody>
      </p:sp>
      <p:pic>
        <p:nvPicPr>
          <p:cNvPr id="4" name="圖片 3"/>
          <p:cNvPicPr>
            <a:picLocks noChangeAspect="1"/>
          </p:cNvPicPr>
          <p:nvPr/>
        </p:nvPicPr>
        <p:blipFill>
          <a:blip r:embed="rId2" cstate="print">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flipH="1">
            <a:off x="2377440" y="3381618"/>
            <a:ext cx="2037806" cy="2770987"/>
          </a:xfrm>
          <a:prstGeom prst="rect">
            <a:avLst/>
          </a:prstGeom>
        </p:spPr>
      </p:pic>
      <p:pic>
        <p:nvPicPr>
          <p:cNvPr id="5" name="圖片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34932" y="2612700"/>
            <a:ext cx="1657307" cy="3513782"/>
          </a:xfrm>
          <a:prstGeom prst="rect">
            <a:avLst/>
          </a:prstGeom>
        </p:spPr>
      </p:pic>
    </p:spTree>
  </p:cSld>
  <p:clrMapOvr>
    <a:masterClrMapping/>
  </p:clrMapOvr>
  <p:transition>
    <p:pull dir="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620183" y="722052"/>
            <a:ext cx="7886700" cy="5700445"/>
          </a:xfrm>
        </p:spPr>
        <p:txBody>
          <a:bodyPr>
            <a:normAutofit/>
          </a:bodyPr>
          <a:lstStyle/>
          <a:p>
            <a:endParaRPr lang="en-US" altLang="zh-TW" dirty="0" smtClean="0">
              <a:solidFill>
                <a:schemeClr val="accent5"/>
              </a:solidFill>
            </a:endParaRPr>
          </a:p>
          <a:p>
            <a:endParaRPr lang="en-US" altLang="zh-TW" dirty="0">
              <a:solidFill>
                <a:schemeClr val="accent5"/>
              </a:solidFill>
            </a:endParaRPr>
          </a:p>
          <a:p>
            <a:pPr marL="0" indent="0">
              <a:buNone/>
            </a:pPr>
            <a:r>
              <a:rPr lang="zh-TW" altLang="en-US" dirty="0" smtClean="0">
                <a:solidFill>
                  <a:schemeClr val="accent5"/>
                </a:solidFill>
              </a:rPr>
              <a:t>（</a:t>
            </a:r>
            <a:r>
              <a:rPr lang="zh-TW" altLang="en-US" dirty="0">
                <a:solidFill>
                  <a:schemeClr val="accent5"/>
                </a:solidFill>
              </a:rPr>
              <a:t>一）電子郵件：基本功能運用</a:t>
            </a:r>
            <a:endParaRPr lang="en-US" altLang="zh-TW" dirty="0">
              <a:solidFill>
                <a:schemeClr val="accent5"/>
              </a:solidFill>
            </a:endParaRPr>
          </a:p>
          <a:p>
            <a:pPr marL="971550" lvl="1" indent="-514350">
              <a:buFont typeface="Wingdings" pitchFamily="2" charset="2"/>
              <a:buChar char="n"/>
            </a:pPr>
            <a:r>
              <a:rPr lang="zh-TW" altLang="en-US" dirty="0"/>
              <a:t>未經對方同意，不可將私人電子郵件內容公布於網路上。</a:t>
            </a:r>
          </a:p>
          <a:p>
            <a:pPr marL="971550" lvl="1" indent="-514350">
              <a:buFont typeface="Wingdings" pitchFamily="2" charset="2"/>
              <a:buChar char="n"/>
            </a:pPr>
            <a:r>
              <a:rPr lang="zh-TW" altLang="en-US" dirty="0"/>
              <a:t>未經對方同意，不要任意傳送廣告性質的信件</a:t>
            </a:r>
            <a:r>
              <a:rPr lang="zh-TW" altLang="en-US" dirty="0" smtClean="0"/>
              <a:t>。</a:t>
            </a:r>
            <a:endParaRPr lang="en-US" altLang="zh-TW" dirty="0" smtClean="0"/>
          </a:p>
          <a:p>
            <a:pPr marL="971550" lvl="1" indent="-514350">
              <a:buFont typeface="Wingdings" pitchFamily="2" charset="2"/>
              <a:buChar char="n"/>
            </a:pPr>
            <a:r>
              <a:rPr lang="zh-TW" altLang="en-US" dirty="0"/>
              <a:t>不要傳「連鎖信」、「幸運信」或來路不明的「病毒警告信」。</a:t>
            </a:r>
          </a:p>
          <a:p>
            <a:pPr marL="514350" indent="-514350">
              <a:buFont typeface="+mj-lt"/>
              <a:buAutoNum type="arabicPeriod"/>
            </a:pPr>
            <a:endParaRPr lang="zh-TW" altLang="en-US" dirty="0"/>
          </a:p>
          <a:p>
            <a:endParaRPr lang="zh-TW" altLang="en-US" dirty="0"/>
          </a:p>
        </p:txBody>
      </p:sp>
      <p:sp>
        <p:nvSpPr>
          <p:cNvPr id="3" name="標題 2"/>
          <p:cNvSpPr>
            <a:spLocks noGrp="1"/>
          </p:cNvSpPr>
          <p:nvPr>
            <p:ph type="title"/>
          </p:nvPr>
        </p:nvSpPr>
        <p:spPr>
          <a:xfrm>
            <a:off x="1693334" y="771541"/>
            <a:ext cx="6383867" cy="1325563"/>
          </a:xfrm>
        </p:spPr>
        <p:txBody>
          <a:bodyPr>
            <a:normAutofit/>
          </a:bodyPr>
          <a:lstStyle/>
          <a:p>
            <a:r>
              <a:rPr lang="zh-TW" altLang="en-US" dirty="0"/>
              <a:t>常用網路溝通</a:t>
            </a:r>
            <a:r>
              <a:rPr lang="zh-TW" altLang="en-US" dirty="0" smtClean="0"/>
              <a:t>軟體</a:t>
            </a:r>
            <a:r>
              <a:rPr lang="en-US" altLang="zh-TW" dirty="0" smtClean="0"/>
              <a:t/>
            </a:r>
            <a:br>
              <a:rPr lang="en-US" altLang="zh-TW" dirty="0" smtClean="0"/>
            </a:br>
            <a:r>
              <a:rPr lang="zh-TW" altLang="en-US" dirty="0" smtClean="0"/>
              <a:t>使用</a:t>
            </a:r>
            <a:r>
              <a:rPr lang="zh-TW" altLang="en-US" dirty="0"/>
              <a:t>注意事項</a:t>
            </a:r>
            <a:r>
              <a:rPr lang="en-US" altLang="zh-TW" dirty="0"/>
              <a:t>(</a:t>
            </a:r>
            <a:r>
              <a:rPr lang="en-US" altLang="zh-TW" dirty="0" smtClean="0"/>
              <a:t>1/6)</a:t>
            </a:r>
            <a:endParaRPr lang="en-US" altLang="zh-TW" dirty="0"/>
          </a:p>
        </p:txBody>
      </p:sp>
    </p:spTree>
    <p:extLst>
      <p:ext uri="{BB962C8B-B14F-4D97-AF65-F5344CB8AC3E}">
        <p14:creationId xmlns:p14="http://schemas.microsoft.com/office/powerpoint/2010/main" val="2176866000"/>
      </p:ext>
    </p:extLst>
  </p:cSld>
  <p:clrMapOvr>
    <a:masterClrMapping/>
  </p:clrMapOvr>
  <p:transition>
    <p:pull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915126" y="1474167"/>
            <a:ext cx="6831875" cy="2860766"/>
          </a:xfrm>
        </p:spPr>
        <p:txBody>
          <a:bodyPr/>
          <a:lstStyle/>
          <a:p>
            <a:r>
              <a:rPr lang="zh-TW" altLang="en-US" dirty="0"/>
              <a:t> </a:t>
            </a:r>
            <a:r>
              <a:rPr lang="zh-TW" altLang="en-US" dirty="0">
                <a:latin typeface="標楷體" pitchFamily="65" charset="-120"/>
                <a:ea typeface="標楷體" pitchFamily="65" charset="-120"/>
              </a:rPr>
              <a:t>那時候因為查不到通往天竺的正確路線，孫悟空心想：「現在網路這麼方便，各類網友達人那麼多，一定有人知道去天竺的最佳路徑。</a:t>
            </a:r>
            <a:r>
              <a:rPr lang="zh-TW" altLang="en-US" dirty="0" smtClean="0">
                <a:latin typeface="標楷體" pitchFamily="65" charset="-120"/>
                <a:ea typeface="標楷體" pitchFamily="65" charset="-120"/>
              </a:rPr>
              <a:t>」</a:t>
            </a:r>
            <a:endParaRPr lang="zh-TW" altLang="en-US" dirty="0">
              <a:latin typeface="標楷體" pitchFamily="65" charset="-120"/>
              <a:ea typeface="標楷體" pitchFamily="65" charset="-120"/>
            </a:endParaRPr>
          </a:p>
        </p:txBody>
      </p:sp>
      <p:pic>
        <p:nvPicPr>
          <p:cNvPr id="3" name="圖片 2"/>
          <p:cNvPicPr>
            <a:picLocks noChangeAspect="1"/>
          </p:cNvPicPr>
          <p:nvPr/>
        </p:nvPicPr>
        <p:blipFill>
          <a:blip r:embed="rId2" cstate="print">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6139543" y="3004456"/>
            <a:ext cx="2315175" cy="3148150"/>
          </a:xfrm>
          <a:prstGeom prst="rect">
            <a:avLst/>
          </a:prstGeom>
        </p:spPr>
      </p:pic>
      <p:sp>
        <p:nvSpPr>
          <p:cNvPr id="4" name="標題 2"/>
          <p:cNvSpPr>
            <a:spLocks noGrp="1"/>
          </p:cNvSpPr>
          <p:nvPr>
            <p:ph type="title"/>
          </p:nvPr>
        </p:nvSpPr>
        <p:spPr>
          <a:xfrm>
            <a:off x="628650" y="365125"/>
            <a:ext cx="7886700" cy="1325563"/>
          </a:xfrm>
        </p:spPr>
        <p:txBody>
          <a:bodyPr/>
          <a:lstStyle/>
          <a:p>
            <a:r>
              <a:rPr lang="zh-TW" altLang="en-US" dirty="0" smtClean="0"/>
              <a:t>故事緣起</a:t>
            </a:r>
            <a:r>
              <a:rPr lang="en-US" altLang="zh-TW" dirty="0" smtClean="0"/>
              <a:t>…(2/3)</a:t>
            </a:r>
            <a:endParaRPr lang="zh-TW" altLang="en-US" dirty="0"/>
          </a:p>
        </p:txBody>
      </p:sp>
    </p:spTree>
    <p:extLst>
      <p:ext uri="{BB962C8B-B14F-4D97-AF65-F5344CB8AC3E}">
        <p14:creationId xmlns:p14="http://schemas.microsoft.com/office/powerpoint/2010/main" val="2489341316"/>
      </p:ext>
    </p:extLst>
  </p:cSld>
  <p:clrMapOvr>
    <a:masterClrMapping/>
  </p:clrMapOvr>
  <p:transition>
    <p:pull dir="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611717" y="953163"/>
            <a:ext cx="7886700" cy="5520140"/>
          </a:xfrm>
        </p:spPr>
        <p:txBody>
          <a:bodyPr>
            <a:normAutofit/>
          </a:bodyPr>
          <a:lstStyle/>
          <a:p>
            <a:pPr marL="971550" lvl="1" indent="-514350">
              <a:buFont typeface="Wingdings" pitchFamily="2" charset="2"/>
              <a:buChar char="n"/>
            </a:pPr>
            <a:r>
              <a:rPr lang="zh-TW" altLang="en-US" dirty="0" smtClean="0"/>
              <a:t>不要任意轉寄自以為「有趣」的郵件，造成網路資源的浪費。</a:t>
            </a:r>
            <a:endParaRPr lang="en-US" altLang="zh-TW" dirty="0" smtClean="0"/>
          </a:p>
          <a:p>
            <a:pPr marL="971550" lvl="1" indent="-514350">
              <a:buFont typeface="Wingdings" pitchFamily="2" charset="2"/>
              <a:buChar char="n"/>
            </a:pPr>
            <a:r>
              <a:rPr lang="zh-TW" altLang="en-US" dirty="0" smtClean="0"/>
              <a:t>當</a:t>
            </a:r>
            <a:r>
              <a:rPr lang="zh-TW" altLang="en-US" dirty="0"/>
              <a:t>你回信時，要注意你是回給一個人還是一大群人</a:t>
            </a:r>
            <a:r>
              <a:rPr lang="zh-TW" altLang="en-US" dirty="0" smtClean="0"/>
              <a:t>。</a:t>
            </a:r>
            <a:endParaRPr lang="en-US" altLang="zh-TW" dirty="0" smtClean="0"/>
          </a:p>
          <a:p>
            <a:pPr marL="971550" lvl="1" indent="-514350">
              <a:buFont typeface="Wingdings" pitchFamily="2" charset="2"/>
              <a:buChar char="n"/>
            </a:pPr>
            <a:r>
              <a:rPr lang="zh-TW" altLang="en-US" dirty="0" smtClean="0"/>
              <a:t>若是</a:t>
            </a:r>
            <a:r>
              <a:rPr lang="zh-TW" altLang="en-US" dirty="0"/>
              <a:t>要寄信或回信給一群不認識的人，最好使用「密件副本」（</a:t>
            </a:r>
            <a:r>
              <a:rPr lang="en-US" altLang="zh-TW" dirty="0"/>
              <a:t>Blind Carbon. Copy</a:t>
            </a:r>
            <a:r>
              <a:rPr lang="zh-TW" altLang="en-US" dirty="0"/>
              <a:t>，</a:t>
            </a:r>
            <a:r>
              <a:rPr lang="en-US" altLang="zh-TW" dirty="0"/>
              <a:t>BCC</a:t>
            </a:r>
            <a:r>
              <a:rPr lang="zh-TW" altLang="en-US" dirty="0"/>
              <a:t>），以避免將他人電子郵件地址公開。</a:t>
            </a:r>
          </a:p>
          <a:p>
            <a:pPr marL="971550" lvl="1" indent="-514350">
              <a:buFont typeface="Wingdings" pitchFamily="2" charset="2"/>
              <a:buChar char="n"/>
            </a:pPr>
            <a:r>
              <a:rPr lang="zh-TW" altLang="en-US" dirty="0" smtClean="0"/>
              <a:t>回信</a:t>
            </a:r>
            <a:r>
              <a:rPr lang="zh-TW" altLang="en-US" dirty="0"/>
              <a:t>時可以包含部份原始訊息，讓對方知道你在回應的主題，但記得將不相干的部份刪掉。</a:t>
            </a:r>
          </a:p>
          <a:p>
            <a:pPr marL="0" indent="0">
              <a:buNone/>
            </a:pPr>
            <a:endParaRPr lang="zh-TW" altLang="en-US" dirty="0"/>
          </a:p>
          <a:p>
            <a:pPr marL="0" indent="0">
              <a:buNone/>
            </a:pPr>
            <a:endParaRPr lang="zh-TW" altLang="en-US" dirty="0"/>
          </a:p>
        </p:txBody>
      </p:sp>
    </p:spTree>
    <p:extLst>
      <p:ext uri="{BB962C8B-B14F-4D97-AF65-F5344CB8AC3E}">
        <p14:creationId xmlns:p14="http://schemas.microsoft.com/office/powerpoint/2010/main" val="2036032080"/>
      </p:ext>
    </p:extLst>
  </p:cSld>
  <p:clrMapOvr>
    <a:masterClrMapping/>
  </p:clrMapOvr>
  <p:transition>
    <p:pull dir="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內容版面配置區 1"/>
          <p:cNvSpPr txBox="1">
            <a:spLocks/>
          </p:cNvSpPr>
          <p:nvPr/>
        </p:nvSpPr>
        <p:spPr>
          <a:xfrm>
            <a:off x="721780" y="722052"/>
            <a:ext cx="7886700" cy="5700445"/>
          </a:xfrm>
          <a:prstGeom prst="rect">
            <a:avLst/>
          </a:prstGeom>
        </p:spPr>
        <p:txBody>
          <a:bodyPr vert="horz" lIns="91440" tIns="45720" rIns="91440" bIns="45720" rtlCol="0">
            <a:normAutofit/>
          </a:bodyPr>
          <a:lstStyle>
            <a:lvl1pPr marL="228600" indent="-228600" algn="l" defTabSz="914400" rtl="0" eaLnBrk="1" latinLnBrk="0" hangingPunct="1">
              <a:lnSpc>
                <a:spcPct val="150000"/>
              </a:lnSpc>
              <a:spcBef>
                <a:spcPts val="1000"/>
              </a:spcBef>
              <a:buClr>
                <a:srgbClr val="C00000"/>
              </a:buClr>
              <a:buFont typeface="Wingdings" panose="05000000000000000000" pitchFamily="2" charset="2"/>
              <a:buChar char="Ü"/>
              <a:defRPr sz="2800" kern="1200">
                <a:solidFill>
                  <a:schemeClr val="tx1"/>
                </a:solidFill>
                <a:latin typeface="+mn-lt"/>
                <a:ea typeface="+mn-ea"/>
                <a:cs typeface="+mn-cs"/>
              </a:defRPr>
            </a:lvl1pPr>
            <a:lvl2pPr marL="685800" indent="-228600" algn="l" defTabSz="914400" rtl="0" eaLnBrk="1" latinLnBrk="0" hangingPunct="1">
              <a:lnSpc>
                <a:spcPct val="150000"/>
              </a:lnSpc>
              <a:spcBef>
                <a:spcPts val="500"/>
              </a:spcBef>
              <a:buClr>
                <a:srgbClr val="C00000"/>
              </a:buClr>
              <a:buFont typeface="Wingdings" panose="05000000000000000000" pitchFamily="2" charset="2"/>
              <a:buChar char="Ü"/>
              <a:defRPr sz="2400" kern="1200">
                <a:solidFill>
                  <a:schemeClr val="tx1"/>
                </a:solidFill>
                <a:latin typeface="+mn-lt"/>
                <a:ea typeface="+mn-ea"/>
                <a:cs typeface="+mn-cs"/>
              </a:defRPr>
            </a:lvl2pPr>
            <a:lvl3pPr marL="1143000" indent="-228600" algn="l" defTabSz="914400" rtl="0" eaLnBrk="1" latinLnBrk="0" hangingPunct="1">
              <a:lnSpc>
                <a:spcPct val="150000"/>
              </a:lnSpc>
              <a:spcBef>
                <a:spcPts val="500"/>
              </a:spcBef>
              <a:buClr>
                <a:srgbClr val="C00000"/>
              </a:buClr>
              <a:buFont typeface="Wingdings" panose="05000000000000000000" pitchFamily="2" charset="2"/>
              <a:buChar char="Ü"/>
              <a:defRPr sz="2000" kern="1200">
                <a:solidFill>
                  <a:schemeClr val="tx1"/>
                </a:solidFill>
                <a:latin typeface="+mn-lt"/>
                <a:ea typeface="+mn-ea"/>
                <a:cs typeface="+mn-cs"/>
              </a:defRPr>
            </a:lvl3pPr>
            <a:lvl4pPr marL="1600200" indent="-228600" algn="l" defTabSz="914400" rtl="0" eaLnBrk="1" latinLnBrk="0" hangingPunct="1">
              <a:lnSpc>
                <a:spcPct val="150000"/>
              </a:lnSpc>
              <a:spcBef>
                <a:spcPts val="500"/>
              </a:spcBef>
              <a:buClr>
                <a:srgbClr val="C00000"/>
              </a:buClr>
              <a:buFont typeface="Wingdings" panose="05000000000000000000" pitchFamily="2" charset="2"/>
              <a:buChar char="Ü"/>
              <a:defRPr sz="1800" kern="1200">
                <a:solidFill>
                  <a:schemeClr val="tx1"/>
                </a:solidFill>
                <a:latin typeface="+mn-lt"/>
                <a:ea typeface="+mn-ea"/>
                <a:cs typeface="+mn-cs"/>
              </a:defRPr>
            </a:lvl4pPr>
            <a:lvl5pPr marL="2057400" indent="-228600" algn="l" defTabSz="914400" rtl="0" eaLnBrk="1" latinLnBrk="0" hangingPunct="1">
              <a:lnSpc>
                <a:spcPct val="150000"/>
              </a:lnSpc>
              <a:spcBef>
                <a:spcPts val="500"/>
              </a:spcBef>
              <a:buClr>
                <a:srgbClr val="C00000"/>
              </a:buClr>
              <a:buFont typeface="Wingdings" panose="05000000000000000000" pitchFamily="2" charset="2"/>
              <a:buChar char="Ü"/>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altLang="zh-TW" dirty="0" smtClean="0">
              <a:solidFill>
                <a:schemeClr val="accent5"/>
              </a:solidFill>
            </a:endParaRPr>
          </a:p>
          <a:p>
            <a:endParaRPr lang="en-US" altLang="zh-TW" dirty="0" smtClean="0">
              <a:solidFill>
                <a:schemeClr val="accent5"/>
              </a:solidFill>
            </a:endParaRPr>
          </a:p>
          <a:p>
            <a:pPr marL="0" indent="0">
              <a:buFont typeface="Wingdings" panose="05000000000000000000" pitchFamily="2" charset="2"/>
              <a:buNone/>
            </a:pPr>
            <a:r>
              <a:rPr lang="zh-TW" altLang="en-US" dirty="0" smtClean="0">
                <a:solidFill>
                  <a:schemeClr val="accent5"/>
                </a:solidFill>
              </a:rPr>
              <a:t>（二）電子郵件：附加功能運用</a:t>
            </a:r>
            <a:endParaRPr lang="en-US" altLang="zh-TW" dirty="0" smtClean="0">
              <a:solidFill>
                <a:schemeClr val="accent5"/>
              </a:solidFill>
            </a:endParaRPr>
          </a:p>
          <a:p>
            <a:pPr marL="971550" lvl="1" indent="-514350">
              <a:buFont typeface="Wingdings" panose="05000000000000000000" pitchFamily="2" charset="2"/>
              <a:buChar char="n"/>
            </a:pPr>
            <a:r>
              <a:rPr lang="zh-TW" altLang="en-US" dirty="0" smtClean="0"/>
              <a:t>記得</a:t>
            </a:r>
            <a:r>
              <a:rPr lang="zh-TW" altLang="en-US" dirty="0"/>
              <a:t>給對方尊稱及署名。</a:t>
            </a:r>
          </a:p>
          <a:p>
            <a:pPr marL="971550" lvl="1" indent="-514350">
              <a:buFont typeface="Wingdings" panose="05000000000000000000" pitchFamily="2" charset="2"/>
              <a:buChar char="n"/>
            </a:pPr>
            <a:r>
              <a:rPr lang="zh-TW" altLang="en-US" dirty="0" smtClean="0"/>
              <a:t>適當</a:t>
            </a:r>
            <a:r>
              <a:rPr lang="zh-TW" altLang="en-US" dirty="0"/>
              <a:t>的斷行、斷句、檢查錯別字或英文文法。</a:t>
            </a:r>
          </a:p>
          <a:p>
            <a:pPr marL="971550" lvl="1" indent="-514350">
              <a:buFont typeface="Wingdings" panose="05000000000000000000" pitchFamily="2" charset="2"/>
              <a:buChar char="n"/>
            </a:pPr>
            <a:r>
              <a:rPr lang="zh-TW" altLang="en-US" dirty="0" smtClean="0"/>
              <a:t>當</a:t>
            </a:r>
            <a:r>
              <a:rPr lang="zh-TW" altLang="en-US" dirty="0"/>
              <a:t>你必須轉寄收到的訊息時，不要改變原始訊息的內容或措詞，並有責任</a:t>
            </a:r>
            <a:r>
              <a:rPr lang="zh-TW" altLang="en-US" dirty="0" smtClean="0"/>
              <a:t>查察</a:t>
            </a:r>
            <a:r>
              <a:rPr lang="zh-TW" altLang="en-US" dirty="0"/>
              <a:t>訊息的來源與真實性。</a:t>
            </a:r>
          </a:p>
          <a:p>
            <a:endParaRPr lang="zh-TW" altLang="en-US" dirty="0"/>
          </a:p>
        </p:txBody>
      </p:sp>
      <p:sp>
        <p:nvSpPr>
          <p:cNvPr id="5" name="標題 2"/>
          <p:cNvSpPr txBox="1">
            <a:spLocks/>
          </p:cNvSpPr>
          <p:nvPr/>
        </p:nvSpPr>
        <p:spPr>
          <a:xfrm>
            <a:off x="1693334" y="771541"/>
            <a:ext cx="638386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C00000"/>
                </a:solidFill>
                <a:latin typeface="+mj-lt"/>
                <a:ea typeface="+mj-ea"/>
                <a:cs typeface="+mj-cs"/>
              </a:defRPr>
            </a:lvl1pPr>
          </a:lstStyle>
          <a:p>
            <a:r>
              <a:rPr lang="zh-TW" altLang="en-US" dirty="0" smtClean="0"/>
              <a:t>常用網路溝通軟體</a:t>
            </a:r>
            <a:r>
              <a:rPr lang="en-US" altLang="zh-TW" dirty="0" smtClean="0"/>
              <a:t/>
            </a:r>
            <a:br>
              <a:rPr lang="en-US" altLang="zh-TW" dirty="0" smtClean="0"/>
            </a:br>
            <a:r>
              <a:rPr lang="zh-TW" altLang="en-US" dirty="0" smtClean="0"/>
              <a:t>使用注意事項</a:t>
            </a:r>
            <a:r>
              <a:rPr lang="en-US" altLang="zh-TW" dirty="0" smtClean="0"/>
              <a:t>(2/6)</a:t>
            </a:r>
            <a:endParaRPr lang="en-US" altLang="zh-TW" dirty="0"/>
          </a:p>
        </p:txBody>
      </p:sp>
    </p:spTree>
    <p:extLst>
      <p:ext uri="{BB962C8B-B14F-4D97-AF65-F5344CB8AC3E}">
        <p14:creationId xmlns:p14="http://schemas.microsoft.com/office/powerpoint/2010/main" val="3693984459"/>
      </p:ext>
    </p:extLst>
  </p:cSld>
  <p:clrMapOvr>
    <a:masterClrMapping/>
  </p:clrMapOvr>
  <p:transition spd="slow">
    <p:pull/>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662517" y="1749425"/>
            <a:ext cx="7886700" cy="4351338"/>
          </a:xfrm>
        </p:spPr>
        <p:txBody>
          <a:bodyPr>
            <a:noAutofit/>
          </a:bodyPr>
          <a:lstStyle/>
          <a:p>
            <a:pPr marL="971550" lvl="1" indent="-514350">
              <a:buFont typeface="Wingdings" panose="05000000000000000000" pitchFamily="2" charset="2"/>
              <a:buChar char="n"/>
            </a:pPr>
            <a:r>
              <a:rPr lang="zh-TW" altLang="en-US" dirty="0" smtClean="0"/>
              <a:t>當</a:t>
            </a:r>
            <a:r>
              <a:rPr lang="zh-TW" altLang="en-US" dirty="0"/>
              <a:t>你要將一個收到的訊息轉載在留言版或討論區，一定要徵求原作者的同意。</a:t>
            </a:r>
          </a:p>
          <a:p>
            <a:pPr marL="971550" lvl="1" indent="-514350">
              <a:buFont typeface="Wingdings" panose="05000000000000000000" pitchFamily="2" charset="2"/>
              <a:buChar char="n"/>
            </a:pPr>
            <a:r>
              <a:rPr lang="zh-TW" altLang="en-US" dirty="0" smtClean="0"/>
              <a:t>如果</a:t>
            </a:r>
            <a:r>
              <a:rPr lang="zh-TW" altLang="en-US" dirty="0"/>
              <a:t>只是轉載訊息中的某個部份，要註明出處。</a:t>
            </a:r>
          </a:p>
          <a:p>
            <a:pPr marL="971550" lvl="1" indent="-514350">
              <a:buFont typeface="Wingdings" panose="05000000000000000000" pitchFamily="2" charset="2"/>
              <a:buChar char="n"/>
            </a:pPr>
            <a:r>
              <a:rPr lang="zh-TW" altLang="en-US" dirty="0" smtClean="0"/>
              <a:t>善</a:t>
            </a:r>
            <a:r>
              <a:rPr lang="zh-TW" altLang="en-US" dirty="0"/>
              <a:t>用標題欄，讓讀者馬上知道訊息的重點為何。</a:t>
            </a:r>
          </a:p>
          <a:p>
            <a:pPr marL="971550" lvl="1" indent="-514350">
              <a:buFont typeface="Wingdings" panose="05000000000000000000" pitchFamily="2" charset="2"/>
              <a:buChar char="n"/>
            </a:pPr>
            <a:r>
              <a:rPr lang="zh-TW" altLang="en-US" dirty="0" smtClean="0"/>
              <a:t>如果</a:t>
            </a:r>
            <a:r>
              <a:rPr lang="zh-TW" altLang="en-US" dirty="0"/>
              <a:t>你要發一封長信，最好在標題欄說明這是一封長信，讓對方有心理準備</a:t>
            </a:r>
            <a:r>
              <a:rPr lang="zh-TW" altLang="en-US" dirty="0" smtClean="0"/>
              <a:t>。</a:t>
            </a:r>
          </a:p>
        </p:txBody>
      </p:sp>
      <p:sp>
        <p:nvSpPr>
          <p:cNvPr id="3" name="標題 2"/>
          <p:cNvSpPr>
            <a:spLocks noGrp="1"/>
          </p:cNvSpPr>
          <p:nvPr>
            <p:ph type="title"/>
          </p:nvPr>
        </p:nvSpPr>
        <p:spPr/>
        <p:txBody>
          <a:bodyPr/>
          <a:lstStyle/>
          <a:p>
            <a:endParaRPr lang="zh-TW" altLang="en-US" dirty="0"/>
          </a:p>
        </p:txBody>
      </p:sp>
    </p:spTree>
    <p:extLst>
      <p:ext uri="{BB962C8B-B14F-4D97-AF65-F5344CB8AC3E}">
        <p14:creationId xmlns:p14="http://schemas.microsoft.com/office/powerpoint/2010/main" val="1727377625"/>
      </p:ext>
    </p:extLst>
  </p:cSld>
  <p:clrMapOvr>
    <a:masterClrMapping/>
  </p:clrMapOvr>
  <p:transition spd="slow">
    <p:pull/>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628650" y="1825625"/>
            <a:ext cx="7886700" cy="4583642"/>
          </a:xfrm>
        </p:spPr>
        <p:txBody>
          <a:bodyPr>
            <a:normAutofit fontScale="92500" lnSpcReduction="10000"/>
          </a:bodyPr>
          <a:lstStyle/>
          <a:p>
            <a:pPr marL="971550" lvl="1" indent="-514350">
              <a:buFont typeface="Wingdings" panose="05000000000000000000" pitchFamily="2" charset="2"/>
              <a:buChar char="n"/>
            </a:pPr>
            <a:r>
              <a:rPr lang="zh-TW" altLang="en-US" sz="2600" dirty="0">
                <a:solidFill>
                  <a:prstClr val="black"/>
                </a:solidFill>
              </a:rPr>
              <a:t>網路上的人來自不同文化背景。所以必須注意書寫格式，譬如：日期的寫法可能因國家不同而異、使用俚語與反諷時要特別小心，以免造成誤解</a:t>
            </a:r>
            <a:r>
              <a:rPr lang="zh-TW" altLang="en-US" sz="2600" dirty="0" smtClean="0">
                <a:solidFill>
                  <a:prstClr val="black"/>
                </a:solidFill>
              </a:rPr>
              <a:t>。</a:t>
            </a:r>
            <a:endParaRPr lang="en-US" altLang="zh-TW" sz="2600" dirty="0" smtClean="0">
              <a:solidFill>
                <a:prstClr val="black"/>
              </a:solidFill>
            </a:endParaRPr>
          </a:p>
          <a:p>
            <a:pPr marL="971550" lvl="1" indent="-514350">
              <a:buFont typeface="Wingdings" panose="05000000000000000000" pitchFamily="2" charset="2"/>
              <a:buChar char="n"/>
            </a:pPr>
            <a:r>
              <a:rPr lang="zh-TW" altLang="en-US" sz="2600" dirty="0">
                <a:solidFill>
                  <a:prstClr val="black"/>
                </a:solidFill>
              </a:rPr>
              <a:t>撰寫英文郵件時，不要全用大寫，大寫的意思是你在吶喊。</a:t>
            </a:r>
          </a:p>
          <a:p>
            <a:pPr marL="971550" lvl="1" indent="-514350">
              <a:buFont typeface="Wingdings" panose="05000000000000000000" pitchFamily="2" charset="2"/>
              <a:buChar char="n"/>
            </a:pPr>
            <a:r>
              <a:rPr lang="zh-TW" altLang="en-US" sz="2600" dirty="0" smtClean="0">
                <a:solidFill>
                  <a:prstClr val="black"/>
                </a:solidFill>
              </a:rPr>
              <a:t>因為</a:t>
            </a:r>
            <a:r>
              <a:rPr lang="zh-TW" altLang="en-US" sz="2600" dirty="0">
                <a:solidFill>
                  <a:prstClr val="black"/>
                </a:solidFill>
              </a:rPr>
              <a:t>你永遠無法確定除了收件人之外，還有誰會無意間看見你發送的郵件</a:t>
            </a:r>
            <a:r>
              <a:rPr lang="zh-TW" altLang="en-US" sz="2600" dirty="0" smtClean="0">
                <a:solidFill>
                  <a:prstClr val="black"/>
                </a:solidFill>
              </a:rPr>
              <a:t>，所以</a:t>
            </a:r>
            <a:r>
              <a:rPr lang="zh-TW" altLang="en-US" sz="2600" dirty="0">
                <a:solidFill>
                  <a:prstClr val="black"/>
                </a:solidFill>
              </a:rPr>
              <a:t>請特別注意個人隱私。</a:t>
            </a:r>
          </a:p>
          <a:p>
            <a:pPr marL="971550" lvl="1" indent="-514350">
              <a:buFont typeface="Wingdings" panose="05000000000000000000" pitchFamily="2" charset="2"/>
              <a:buChar char="n"/>
            </a:pPr>
            <a:r>
              <a:rPr lang="zh-TW" altLang="en-US" sz="2600" dirty="0" smtClean="0">
                <a:solidFill>
                  <a:prstClr val="black"/>
                </a:solidFill>
              </a:rPr>
              <a:t>在</a:t>
            </a:r>
            <a:r>
              <a:rPr lang="zh-TW" altLang="en-US" sz="2600" dirty="0">
                <a:solidFill>
                  <a:prstClr val="black"/>
                </a:solidFill>
              </a:rPr>
              <a:t>網路上假造某人名義發送訊息是會觸法的。</a:t>
            </a:r>
          </a:p>
          <a:p>
            <a:endParaRPr lang="zh-TW" altLang="en-US" dirty="0"/>
          </a:p>
        </p:txBody>
      </p:sp>
      <p:sp>
        <p:nvSpPr>
          <p:cNvPr id="3" name="標題 2"/>
          <p:cNvSpPr>
            <a:spLocks noGrp="1"/>
          </p:cNvSpPr>
          <p:nvPr>
            <p:ph type="title"/>
          </p:nvPr>
        </p:nvSpPr>
        <p:spPr/>
        <p:txBody>
          <a:bodyPr/>
          <a:lstStyle/>
          <a:p>
            <a:endParaRPr lang="zh-TW" altLang="en-US"/>
          </a:p>
        </p:txBody>
      </p:sp>
    </p:spTree>
    <p:extLst>
      <p:ext uri="{BB962C8B-B14F-4D97-AF65-F5344CB8AC3E}">
        <p14:creationId xmlns:p14="http://schemas.microsoft.com/office/powerpoint/2010/main" val="2794179118"/>
      </p:ext>
    </p:extLst>
  </p:cSld>
  <p:clrMapOvr>
    <a:masterClrMapping/>
  </p:clrMapOvr>
  <p:transition spd="slow">
    <p:pull/>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p:txBody>
          <a:bodyPr>
            <a:normAutofit/>
          </a:bodyPr>
          <a:lstStyle/>
          <a:p>
            <a:pPr marL="971550" lvl="1" indent="-514350">
              <a:lnSpc>
                <a:spcPct val="140000"/>
              </a:lnSpc>
              <a:buFont typeface="Wingdings" panose="05000000000000000000" pitchFamily="2" charset="2"/>
              <a:buChar char="n"/>
            </a:pPr>
            <a:r>
              <a:rPr lang="zh-TW" altLang="en-US" dirty="0" smtClean="0">
                <a:solidFill>
                  <a:prstClr val="black"/>
                </a:solidFill>
              </a:rPr>
              <a:t>當</a:t>
            </a:r>
            <a:r>
              <a:rPr lang="zh-TW" altLang="en-US" dirty="0">
                <a:solidFill>
                  <a:prstClr val="black"/>
                </a:solidFill>
              </a:rPr>
              <a:t>收到可疑訊息時，最好先求證。</a:t>
            </a:r>
          </a:p>
          <a:p>
            <a:pPr marL="971550" lvl="1" indent="-514350">
              <a:lnSpc>
                <a:spcPct val="140000"/>
              </a:lnSpc>
              <a:buFont typeface="Wingdings" panose="05000000000000000000" pitchFamily="2" charset="2"/>
              <a:buChar char="n"/>
            </a:pPr>
            <a:r>
              <a:rPr lang="zh-TW" altLang="en-US" dirty="0" smtClean="0">
                <a:solidFill>
                  <a:prstClr val="black"/>
                </a:solidFill>
              </a:rPr>
              <a:t>每一</a:t>
            </a:r>
            <a:r>
              <a:rPr lang="zh-TW" altLang="en-US" dirty="0">
                <a:solidFill>
                  <a:prstClr val="black"/>
                </a:solidFill>
              </a:rPr>
              <a:t>封信儘量只針對一個主題，長話短說並直指重點。</a:t>
            </a:r>
          </a:p>
          <a:p>
            <a:pPr marL="971550" lvl="1" indent="-514350">
              <a:lnSpc>
                <a:spcPct val="140000"/>
              </a:lnSpc>
              <a:buFont typeface="Wingdings" panose="05000000000000000000" pitchFamily="2" charset="2"/>
              <a:buChar char="n"/>
            </a:pPr>
            <a:r>
              <a:rPr lang="zh-TW" altLang="en-US" dirty="0" smtClean="0">
                <a:solidFill>
                  <a:prstClr val="black"/>
                </a:solidFill>
              </a:rPr>
              <a:t>不要</a:t>
            </a:r>
            <a:r>
              <a:rPr lang="zh-TW" altLang="en-US" dirty="0">
                <a:solidFill>
                  <a:prstClr val="black"/>
                </a:solidFill>
              </a:rPr>
              <a:t>將學術網路作為商業用途。</a:t>
            </a:r>
          </a:p>
        </p:txBody>
      </p:sp>
      <p:sp>
        <p:nvSpPr>
          <p:cNvPr id="3" name="標題 2"/>
          <p:cNvSpPr>
            <a:spLocks noGrp="1"/>
          </p:cNvSpPr>
          <p:nvPr>
            <p:ph type="title"/>
          </p:nvPr>
        </p:nvSpPr>
        <p:spPr/>
        <p:txBody>
          <a:bodyPr/>
          <a:lstStyle/>
          <a:p>
            <a:endParaRPr lang="zh-TW" altLang="en-US"/>
          </a:p>
        </p:txBody>
      </p:sp>
    </p:spTree>
    <p:extLst>
      <p:ext uri="{BB962C8B-B14F-4D97-AF65-F5344CB8AC3E}">
        <p14:creationId xmlns:p14="http://schemas.microsoft.com/office/powerpoint/2010/main" val="1418289633"/>
      </p:ext>
    </p:extLst>
  </p:cSld>
  <p:clrMapOvr>
    <a:masterClrMapping/>
  </p:clrMapOvr>
  <p:transition spd="slow">
    <p:pull/>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628650" y="540914"/>
            <a:ext cx="7886700" cy="5636050"/>
          </a:xfrm>
        </p:spPr>
        <p:txBody>
          <a:bodyPr>
            <a:normAutofit lnSpcReduction="10000"/>
          </a:bodyPr>
          <a:lstStyle/>
          <a:p>
            <a:pPr lvl="1">
              <a:buNone/>
            </a:pPr>
            <a:endParaRPr lang="en-US" altLang="zh-TW" sz="3200" dirty="0" smtClean="0">
              <a:solidFill>
                <a:srgbClr val="00B050"/>
              </a:solidFill>
            </a:endParaRPr>
          </a:p>
          <a:p>
            <a:pPr lvl="1">
              <a:buNone/>
            </a:pPr>
            <a:endParaRPr lang="en-US" altLang="zh-TW" sz="3200" dirty="0" smtClean="0">
              <a:solidFill>
                <a:srgbClr val="00B050"/>
              </a:solidFill>
            </a:endParaRPr>
          </a:p>
          <a:p>
            <a:pPr marL="0" indent="0">
              <a:buNone/>
            </a:pPr>
            <a:r>
              <a:rPr lang="zh-TW" altLang="en-US" dirty="0" smtClean="0">
                <a:solidFill>
                  <a:schemeClr val="accent5"/>
                </a:solidFill>
              </a:rPr>
              <a:t>（</a:t>
            </a:r>
            <a:r>
              <a:rPr lang="zh-TW" altLang="en-US" dirty="0">
                <a:solidFill>
                  <a:schemeClr val="accent5"/>
                </a:solidFill>
              </a:rPr>
              <a:t>三</a:t>
            </a:r>
            <a:r>
              <a:rPr lang="zh-TW" altLang="en-US" dirty="0" smtClean="0">
                <a:solidFill>
                  <a:schemeClr val="accent5"/>
                </a:solidFill>
              </a:rPr>
              <a:t>）</a:t>
            </a:r>
            <a:r>
              <a:rPr lang="zh-TW" altLang="en-US" dirty="0">
                <a:solidFill>
                  <a:schemeClr val="accent5"/>
                </a:solidFill>
              </a:rPr>
              <a:t>使用即時通訊</a:t>
            </a:r>
            <a:r>
              <a:rPr lang="zh-TW" altLang="en-US" dirty="0" smtClean="0">
                <a:solidFill>
                  <a:schemeClr val="accent5"/>
                </a:solidFill>
              </a:rPr>
              <a:t>時</a:t>
            </a:r>
            <a:endParaRPr lang="en-US" altLang="zh-TW" dirty="0" smtClean="0">
              <a:solidFill>
                <a:schemeClr val="accent5"/>
              </a:solidFill>
            </a:endParaRPr>
          </a:p>
          <a:p>
            <a:pPr marL="971550" lvl="1" indent="-514350">
              <a:buFont typeface="Wingdings" pitchFamily="2" charset="2"/>
              <a:buChar char="n"/>
            </a:pPr>
            <a:r>
              <a:rPr lang="zh-TW" altLang="en-US" dirty="0" smtClean="0"/>
              <a:t>因為</a:t>
            </a:r>
            <a:r>
              <a:rPr lang="zh-TW" altLang="en-US" dirty="0"/>
              <a:t>是即時交談，請不要一次寫太多字，應讓對方有回應的機會。</a:t>
            </a:r>
          </a:p>
          <a:p>
            <a:pPr marL="971550" lvl="1" indent="-514350">
              <a:buFont typeface="Wingdings" pitchFamily="2" charset="2"/>
              <a:buChar char="n"/>
            </a:pPr>
            <a:r>
              <a:rPr lang="zh-TW" altLang="en-US" dirty="0" smtClean="0"/>
              <a:t>當</a:t>
            </a:r>
            <a:r>
              <a:rPr lang="zh-TW" altLang="en-US" dirty="0"/>
              <a:t>你使用縮寫時，如：</a:t>
            </a:r>
            <a:r>
              <a:rPr lang="en-US" altLang="zh-TW" dirty="0"/>
              <a:t>BRB</a:t>
            </a:r>
            <a:r>
              <a:rPr lang="zh-TW" altLang="en-US" dirty="0"/>
              <a:t>（</a:t>
            </a:r>
            <a:r>
              <a:rPr lang="en-US" altLang="zh-TW" dirty="0" smtClean="0"/>
              <a:t>Be right </a:t>
            </a:r>
            <a:r>
              <a:rPr lang="en-US" altLang="zh-TW" dirty="0"/>
              <a:t>back</a:t>
            </a:r>
            <a:r>
              <a:rPr lang="zh-TW" altLang="en-US" dirty="0"/>
              <a:t>）、</a:t>
            </a:r>
            <a:r>
              <a:rPr lang="en-US" altLang="zh-TW" dirty="0"/>
              <a:t>BTW</a:t>
            </a:r>
            <a:r>
              <a:rPr lang="zh-TW" altLang="en-US" dirty="0"/>
              <a:t>（</a:t>
            </a:r>
            <a:r>
              <a:rPr lang="en-US" altLang="zh-TW" dirty="0"/>
              <a:t>By the way</a:t>
            </a:r>
            <a:r>
              <a:rPr lang="zh-TW" altLang="en-US" dirty="0"/>
              <a:t>）、</a:t>
            </a:r>
            <a:r>
              <a:rPr lang="en-US" altLang="zh-TW" dirty="0"/>
              <a:t>IMO</a:t>
            </a:r>
            <a:r>
              <a:rPr lang="zh-TW" altLang="en-US" dirty="0"/>
              <a:t>（</a:t>
            </a:r>
            <a:r>
              <a:rPr lang="en-US" altLang="zh-TW" dirty="0"/>
              <a:t>In </a:t>
            </a:r>
            <a:r>
              <a:rPr lang="en-US" altLang="zh-TW" dirty="0" smtClean="0"/>
              <a:t>my </a:t>
            </a:r>
            <a:r>
              <a:rPr lang="en-US" altLang="zh-TW" dirty="0"/>
              <a:t>opinion</a:t>
            </a:r>
            <a:r>
              <a:rPr lang="zh-TW" altLang="en-US" dirty="0"/>
              <a:t>）等，不要以為對方一定知道你在說什麼，面對不熟悉的網友時</a:t>
            </a:r>
            <a:r>
              <a:rPr lang="zh-TW" altLang="en-US" dirty="0" smtClean="0"/>
              <a:t>，避免</a:t>
            </a:r>
            <a:r>
              <a:rPr lang="zh-TW" altLang="en-US" dirty="0"/>
              <a:t>使用縮寫，以免造成不必要的誤會</a:t>
            </a:r>
            <a:r>
              <a:rPr lang="zh-TW" altLang="en-US" dirty="0" smtClean="0"/>
              <a:t>。</a:t>
            </a:r>
            <a:endParaRPr lang="en-US" altLang="zh-TW" dirty="0" smtClean="0"/>
          </a:p>
        </p:txBody>
      </p:sp>
      <p:sp>
        <p:nvSpPr>
          <p:cNvPr id="4" name="標題 2"/>
          <p:cNvSpPr txBox="1">
            <a:spLocks/>
          </p:cNvSpPr>
          <p:nvPr/>
        </p:nvSpPr>
        <p:spPr>
          <a:xfrm>
            <a:off x="1693334" y="771541"/>
            <a:ext cx="638386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C00000"/>
                </a:solidFill>
                <a:latin typeface="+mj-lt"/>
                <a:ea typeface="+mj-ea"/>
                <a:cs typeface="+mj-cs"/>
              </a:defRPr>
            </a:lvl1pPr>
          </a:lstStyle>
          <a:p>
            <a:r>
              <a:rPr lang="zh-TW" altLang="en-US" dirty="0" smtClean="0"/>
              <a:t>常用網路溝通軟體</a:t>
            </a:r>
            <a:r>
              <a:rPr lang="en-US" altLang="zh-TW" dirty="0" smtClean="0"/>
              <a:t/>
            </a:r>
            <a:br>
              <a:rPr lang="en-US" altLang="zh-TW" dirty="0" smtClean="0"/>
            </a:br>
            <a:r>
              <a:rPr lang="zh-TW" altLang="en-US" dirty="0" smtClean="0"/>
              <a:t>使用注意事項</a:t>
            </a:r>
            <a:r>
              <a:rPr lang="en-US" altLang="zh-TW" dirty="0" smtClean="0"/>
              <a:t>(3/6)</a:t>
            </a:r>
            <a:endParaRPr lang="en-US" altLang="zh-TW" dirty="0"/>
          </a:p>
        </p:txBody>
      </p:sp>
    </p:spTree>
    <p:extLst>
      <p:ext uri="{BB962C8B-B14F-4D97-AF65-F5344CB8AC3E}">
        <p14:creationId xmlns:p14="http://schemas.microsoft.com/office/powerpoint/2010/main" val="3165546437"/>
      </p:ext>
    </p:extLst>
  </p:cSld>
  <p:clrMapOvr>
    <a:masterClrMapping/>
  </p:clrMapOvr>
  <p:transition>
    <p:pull dir="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720090" y="1096767"/>
            <a:ext cx="7627076" cy="4351338"/>
          </a:xfrm>
        </p:spPr>
        <p:txBody>
          <a:bodyPr/>
          <a:lstStyle/>
          <a:p>
            <a:pPr marL="228600" lvl="1">
              <a:spcBef>
                <a:spcPts val="1000"/>
              </a:spcBef>
              <a:buFont typeface="Wingdings" pitchFamily="2" charset="2"/>
              <a:buChar char="n"/>
            </a:pPr>
            <a:r>
              <a:rPr lang="zh-TW" altLang="en-US" dirty="0" smtClean="0"/>
              <a:t>可以適時在文字當中使用表情符號，但不宜過度使用，以免讓交談內容變得不易閱讀。</a:t>
            </a:r>
            <a:endParaRPr lang="en-US" altLang="zh-TW" dirty="0" smtClean="0"/>
          </a:p>
          <a:p>
            <a:pPr marL="228600" lvl="1">
              <a:spcBef>
                <a:spcPts val="1000"/>
              </a:spcBef>
              <a:buFont typeface="Wingdings" pitchFamily="2" charset="2"/>
              <a:buChar char="n"/>
            </a:pPr>
            <a:r>
              <a:rPr lang="zh-TW" altLang="en-US" dirty="0" smtClean="0"/>
              <a:t>離開時，記得要說再見或告知對方你要離開了，也應等對方回應再下線。如果對方沒有回應你的呼叫，你可以再呼叫一次。但如果對方還是沒有回應，就不要再試了。</a:t>
            </a:r>
            <a:endParaRPr lang="en-US" altLang="zh-TW" dirty="0" smtClean="0"/>
          </a:p>
          <a:p>
            <a:pPr marL="228600" lvl="1">
              <a:spcBef>
                <a:spcPts val="1000"/>
              </a:spcBef>
            </a:pPr>
            <a:endParaRPr lang="zh-TW" altLang="en-US" dirty="0" smtClean="0"/>
          </a:p>
          <a:p>
            <a:endParaRPr lang="zh-TW" altLang="en-US" dirty="0"/>
          </a:p>
        </p:txBody>
      </p:sp>
    </p:spTree>
  </p:cSld>
  <p:clrMapOvr>
    <a:masterClrMapping/>
  </p:clrMapOvr>
  <p:transition>
    <p:pull dir="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535577" y="1250889"/>
            <a:ext cx="7914156" cy="5197249"/>
          </a:xfrm>
        </p:spPr>
        <p:txBody>
          <a:bodyPr>
            <a:noAutofit/>
          </a:bodyPr>
          <a:lstStyle/>
          <a:p>
            <a:pPr marL="971550" lvl="1" indent="-514350">
              <a:buFont typeface="Wingdings" pitchFamily="2" charset="2"/>
              <a:buChar char="n"/>
            </a:pPr>
            <a:r>
              <a:rPr lang="zh-TW" altLang="en-US" dirty="0" smtClean="0"/>
              <a:t>如果</a:t>
            </a:r>
            <a:r>
              <a:rPr lang="zh-TW" altLang="en-US" dirty="0"/>
              <a:t>你打字太慢或打錯字，為求時效可能無暇訂正。對方通常可以猜出你的意思。但這樣的習慣要儘量改正，否則此項惡習可能會出現在你的正式文件或報告中。</a:t>
            </a:r>
          </a:p>
          <a:p>
            <a:pPr marL="971550" lvl="1" indent="-514350">
              <a:buFont typeface="Wingdings" pitchFamily="2" charset="2"/>
              <a:buChar char="n"/>
            </a:pPr>
            <a:r>
              <a:rPr lang="zh-TW" altLang="en-US" dirty="0"/>
              <a:t>不使用時記得離線，以免網友以為你不理他，或是他人使用</a:t>
            </a:r>
            <a:r>
              <a:rPr lang="zh-TW" altLang="en-US" dirty="0" smtClean="0"/>
              <a:t>這臺電腦</a:t>
            </a:r>
            <a:r>
              <a:rPr lang="zh-TW" altLang="en-US" dirty="0"/>
              <a:t>時看見網友給你的私人訊息</a:t>
            </a:r>
            <a:r>
              <a:rPr lang="zh-TW" altLang="en-US" dirty="0" smtClean="0"/>
              <a:t>。</a:t>
            </a:r>
            <a:endParaRPr lang="zh-TW" altLang="en-US" dirty="0"/>
          </a:p>
        </p:txBody>
      </p:sp>
    </p:spTree>
    <p:extLst>
      <p:ext uri="{BB962C8B-B14F-4D97-AF65-F5344CB8AC3E}">
        <p14:creationId xmlns:p14="http://schemas.microsoft.com/office/powerpoint/2010/main" val="4010107090"/>
      </p:ext>
    </p:extLst>
  </p:cSld>
  <p:clrMapOvr>
    <a:masterClrMapping/>
  </p:clrMapOvr>
  <p:transition>
    <p:pull dir="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628650" y="592428"/>
            <a:ext cx="8099714" cy="5584535"/>
          </a:xfrm>
        </p:spPr>
        <p:txBody>
          <a:bodyPr>
            <a:normAutofit/>
          </a:bodyPr>
          <a:lstStyle/>
          <a:p>
            <a:pPr lvl="1">
              <a:buNone/>
            </a:pPr>
            <a:endParaRPr lang="en-US" altLang="zh-TW" sz="3200" dirty="0" smtClean="0">
              <a:solidFill>
                <a:srgbClr val="00B050"/>
              </a:solidFill>
            </a:endParaRPr>
          </a:p>
          <a:p>
            <a:pPr lvl="1">
              <a:buNone/>
            </a:pPr>
            <a:endParaRPr lang="en-US" altLang="zh-TW" sz="3200" dirty="0" smtClean="0">
              <a:solidFill>
                <a:srgbClr val="00B050"/>
              </a:solidFill>
            </a:endParaRPr>
          </a:p>
          <a:p>
            <a:pPr marL="0" indent="0">
              <a:buNone/>
            </a:pPr>
            <a:r>
              <a:rPr lang="zh-TW" altLang="en-US" dirty="0" smtClean="0">
                <a:solidFill>
                  <a:schemeClr val="accent5"/>
                </a:solidFill>
              </a:rPr>
              <a:t>（</a:t>
            </a:r>
            <a:r>
              <a:rPr lang="zh-TW" altLang="en-US" dirty="0">
                <a:solidFill>
                  <a:schemeClr val="accent5"/>
                </a:solidFill>
              </a:rPr>
              <a:t>四</a:t>
            </a:r>
            <a:r>
              <a:rPr lang="zh-TW" altLang="en-US" dirty="0" smtClean="0">
                <a:solidFill>
                  <a:schemeClr val="accent5"/>
                </a:solidFill>
              </a:rPr>
              <a:t>）</a:t>
            </a:r>
            <a:r>
              <a:rPr lang="zh-TW" altLang="en-US" dirty="0">
                <a:solidFill>
                  <a:schemeClr val="accent5"/>
                </a:solidFill>
              </a:rPr>
              <a:t>使用留言版、</a:t>
            </a:r>
            <a:r>
              <a:rPr lang="zh-TW" altLang="en-US" dirty="0" smtClean="0">
                <a:solidFill>
                  <a:schemeClr val="accent5"/>
                </a:solidFill>
              </a:rPr>
              <a:t>討論區、部落</a:t>
            </a:r>
            <a:r>
              <a:rPr lang="zh-TW" altLang="en-US" dirty="0">
                <a:solidFill>
                  <a:schemeClr val="accent5"/>
                </a:solidFill>
              </a:rPr>
              <a:t>格回應文章</a:t>
            </a:r>
            <a:r>
              <a:rPr lang="zh-TW" altLang="en-US" dirty="0" smtClean="0">
                <a:solidFill>
                  <a:schemeClr val="accent5"/>
                </a:solidFill>
              </a:rPr>
              <a:t>時</a:t>
            </a:r>
            <a:endParaRPr lang="en-US" altLang="zh-TW" dirty="0" smtClean="0">
              <a:solidFill>
                <a:schemeClr val="accent5"/>
              </a:solidFill>
            </a:endParaRPr>
          </a:p>
          <a:p>
            <a:pPr marL="971550" lvl="1" indent="-514350">
              <a:buFont typeface="Wingdings" pitchFamily="2" charset="2"/>
              <a:buChar char="n"/>
            </a:pPr>
            <a:r>
              <a:rPr lang="zh-TW" altLang="en-US" dirty="0" smtClean="0"/>
              <a:t>進入</a:t>
            </a:r>
            <a:r>
              <a:rPr lang="zh-TW" altLang="en-US" dirty="0"/>
              <a:t>前，先看一下站規或版規，瞭解該網站的性質及主要內容，並閱讀「</a:t>
            </a:r>
            <a:r>
              <a:rPr lang="zh-TW" altLang="en-US" dirty="0" smtClean="0"/>
              <a:t>常見問題</a:t>
            </a:r>
            <a:r>
              <a:rPr lang="zh-TW" altLang="en-US" dirty="0"/>
              <a:t>集」、「精華區」以及「文摘」，以免用詞不當、問一些過於基本的問題</a:t>
            </a:r>
            <a:r>
              <a:rPr lang="zh-TW" altLang="en-US" dirty="0" smtClean="0"/>
              <a:t>、或</a:t>
            </a:r>
            <a:r>
              <a:rPr lang="zh-TW" altLang="en-US" dirty="0"/>
              <a:t>發表老掉牙的言論。</a:t>
            </a:r>
          </a:p>
          <a:p>
            <a:pPr marL="0" indent="0">
              <a:buNone/>
            </a:pPr>
            <a:endParaRPr lang="zh-TW" altLang="en-US" dirty="0"/>
          </a:p>
        </p:txBody>
      </p:sp>
      <p:sp>
        <p:nvSpPr>
          <p:cNvPr id="4" name="標題 2"/>
          <p:cNvSpPr txBox="1">
            <a:spLocks/>
          </p:cNvSpPr>
          <p:nvPr/>
        </p:nvSpPr>
        <p:spPr>
          <a:xfrm>
            <a:off x="1693334" y="771541"/>
            <a:ext cx="638386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C00000"/>
                </a:solidFill>
                <a:latin typeface="+mj-lt"/>
                <a:ea typeface="+mj-ea"/>
                <a:cs typeface="+mj-cs"/>
              </a:defRPr>
            </a:lvl1pPr>
          </a:lstStyle>
          <a:p>
            <a:r>
              <a:rPr lang="zh-TW" altLang="en-US" dirty="0" smtClean="0"/>
              <a:t>常用網路溝通軟體</a:t>
            </a:r>
            <a:r>
              <a:rPr lang="en-US" altLang="zh-TW" dirty="0" smtClean="0"/>
              <a:t/>
            </a:r>
            <a:br>
              <a:rPr lang="en-US" altLang="zh-TW" dirty="0" smtClean="0"/>
            </a:br>
            <a:r>
              <a:rPr lang="zh-TW" altLang="en-US" dirty="0" smtClean="0"/>
              <a:t>使用注意事項</a:t>
            </a:r>
            <a:r>
              <a:rPr lang="en-US" altLang="zh-TW" dirty="0" smtClean="0"/>
              <a:t>(4/6)</a:t>
            </a:r>
            <a:endParaRPr lang="en-US" altLang="zh-TW" dirty="0"/>
          </a:p>
        </p:txBody>
      </p:sp>
    </p:spTree>
    <p:extLst>
      <p:ext uri="{BB962C8B-B14F-4D97-AF65-F5344CB8AC3E}">
        <p14:creationId xmlns:p14="http://schemas.microsoft.com/office/powerpoint/2010/main" val="2670135135"/>
      </p:ext>
    </p:extLst>
  </p:cSld>
  <p:clrMapOvr>
    <a:masterClrMapping/>
  </p:clrMapOvr>
  <p:transition>
    <p:pull dir="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628650" y="1135017"/>
            <a:ext cx="7886700" cy="5533019"/>
          </a:xfrm>
        </p:spPr>
        <p:txBody>
          <a:bodyPr>
            <a:normAutofit/>
          </a:bodyPr>
          <a:lstStyle/>
          <a:p>
            <a:pPr marL="971550" lvl="1" indent="-514350">
              <a:buFont typeface="Wingdings" pitchFamily="2" charset="2"/>
              <a:buChar char="n"/>
            </a:pPr>
            <a:r>
              <a:rPr lang="zh-TW" altLang="en-US" dirty="0" smtClean="0"/>
              <a:t>初次留言、打招呼時，對不熟的網友盡量以敬稱稱呼。</a:t>
            </a:r>
            <a:endParaRPr lang="en-US" altLang="zh-TW" dirty="0" smtClean="0"/>
          </a:p>
          <a:p>
            <a:pPr marL="971550" lvl="1" indent="-514350">
              <a:buFont typeface="Wingdings" pitchFamily="2" charset="2"/>
              <a:buChar char="n"/>
            </a:pPr>
            <a:r>
              <a:rPr lang="zh-TW" altLang="en-US" dirty="0" smtClean="0"/>
              <a:t>批評</a:t>
            </a:r>
            <a:r>
              <a:rPr lang="zh-TW" altLang="en-US" dirty="0"/>
              <a:t>要委婉，避免失禮或不當的留言，對自己的言論要負責。許多網站都會將留言存檔以供日後查閱，故不要發表你將來會後悔的言論。</a:t>
            </a:r>
          </a:p>
          <a:p>
            <a:pPr marL="971550" lvl="1" indent="-514350">
              <a:buFont typeface="Wingdings" pitchFamily="2" charset="2"/>
              <a:buChar char="n"/>
            </a:pPr>
            <a:r>
              <a:rPr lang="zh-TW" altLang="en-US" dirty="0"/>
              <a:t>問問題要看對版</a:t>
            </a:r>
            <a:r>
              <a:rPr lang="zh-TW" altLang="en-US" dirty="0" smtClean="0"/>
              <a:t>。</a:t>
            </a:r>
            <a:endParaRPr lang="en-US" altLang="zh-TW" dirty="0" smtClean="0"/>
          </a:p>
          <a:p>
            <a:pPr marL="971550" lvl="1" indent="-514350">
              <a:buFont typeface="Wingdings" pitchFamily="2" charset="2"/>
              <a:buChar char="n"/>
            </a:pPr>
            <a:r>
              <a:rPr lang="zh-TW" altLang="en-US" dirty="0"/>
              <a:t>討論版是提供知識與訊息供大家分享的地方，不是吵架謾罵的場所</a:t>
            </a:r>
            <a:r>
              <a:rPr lang="zh-TW" altLang="en-US" dirty="0" smtClean="0"/>
              <a:t>。</a:t>
            </a:r>
            <a:endParaRPr lang="en-US" altLang="zh-TW" dirty="0" smtClean="0"/>
          </a:p>
          <a:p>
            <a:endParaRPr lang="zh-TW" altLang="en-US" dirty="0"/>
          </a:p>
        </p:txBody>
      </p:sp>
    </p:spTree>
    <p:extLst>
      <p:ext uri="{BB962C8B-B14F-4D97-AF65-F5344CB8AC3E}">
        <p14:creationId xmlns:p14="http://schemas.microsoft.com/office/powerpoint/2010/main" val="3918701729"/>
      </p:ext>
    </p:extLst>
  </p:cSld>
  <p:clrMapOvr>
    <a:masterClrMapping/>
  </p:clrMapOvr>
  <p:transition>
    <p:pull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537210" y="1342300"/>
            <a:ext cx="7886700" cy="4351338"/>
          </a:xfrm>
        </p:spPr>
        <p:txBody>
          <a:bodyPr/>
          <a:lstStyle/>
          <a:p>
            <a:r>
              <a:rPr lang="zh-TW" altLang="en-US" dirty="0" smtClean="0">
                <a:latin typeface="標楷體" pitchFamily="65" charset="-120"/>
                <a:ea typeface="標楷體" pitchFamily="65" charset="-120"/>
              </a:rPr>
              <a:t>於是他立刻上知名的旅遊網站，</a:t>
            </a:r>
            <a:r>
              <a:rPr lang="en-US" altLang="zh-TW" dirty="0" smtClean="0">
                <a:latin typeface="標楷體" pitchFamily="65" charset="-120"/>
                <a:ea typeface="標楷體" pitchFamily="65" charset="-120"/>
              </a:rPr>
              <a:t>PO </a:t>
            </a:r>
            <a:r>
              <a:rPr lang="zh-TW" altLang="en-US" dirty="0" smtClean="0">
                <a:latin typeface="標楷體" pitchFamily="65" charset="-120"/>
                <a:ea typeface="標楷體" pitchFamily="65" charset="-120"/>
              </a:rPr>
              <a:t>文向網路上的網友詢問，沒想到，他的 </a:t>
            </a:r>
            <a:r>
              <a:rPr lang="en-US" altLang="zh-TW" dirty="0" smtClean="0">
                <a:latin typeface="標楷體" pitchFamily="65" charset="-120"/>
                <a:ea typeface="標楷體" pitchFamily="65" charset="-120"/>
              </a:rPr>
              <a:t>PO </a:t>
            </a:r>
            <a:r>
              <a:rPr lang="zh-TW" altLang="en-US" dirty="0" smtClean="0">
                <a:latin typeface="標楷體" pitchFamily="65" charset="-120"/>
                <a:ea typeface="標楷體" pitchFamily="65" charset="-120"/>
              </a:rPr>
              <a:t>文卻得到意想不到的回應</a:t>
            </a:r>
            <a:r>
              <a:rPr lang="en-US" altLang="zh-TW" dirty="0" smtClean="0">
                <a:latin typeface="標楷體" pitchFamily="65" charset="-120"/>
                <a:ea typeface="標楷體" pitchFamily="65" charset="-120"/>
              </a:rPr>
              <a:t>…</a:t>
            </a:r>
            <a:endParaRPr lang="zh-TW" altLang="en-US" dirty="0">
              <a:latin typeface="標楷體" pitchFamily="65" charset="-120"/>
              <a:ea typeface="標楷體" pitchFamily="65" charset="-120"/>
            </a:endParaRPr>
          </a:p>
        </p:txBody>
      </p:sp>
      <p:pic>
        <p:nvPicPr>
          <p:cNvPr id="4" name="圖片 3"/>
          <p:cNvPicPr>
            <a:picLocks noChangeAspect="1"/>
          </p:cNvPicPr>
          <p:nvPr/>
        </p:nvPicPr>
        <p:blipFill>
          <a:blip r:embed="rId2" cstate="print">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6139543" y="3004456"/>
            <a:ext cx="2315175" cy="3148150"/>
          </a:xfrm>
          <a:prstGeom prst="rect">
            <a:avLst/>
          </a:prstGeom>
        </p:spPr>
      </p:pic>
      <p:sp>
        <p:nvSpPr>
          <p:cNvPr id="5" name="標題 2"/>
          <p:cNvSpPr>
            <a:spLocks noGrp="1"/>
          </p:cNvSpPr>
          <p:nvPr>
            <p:ph type="title"/>
          </p:nvPr>
        </p:nvSpPr>
        <p:spPr>
          <a:xfrm>
            <a:off x="628650" y="365125"/>
            <a:ext cx="7886700" cy="1325563"/>
          </a:xfrm>
        </p:spPr>
        <p:txBody>
          <a:bodyPr/>
          <a:lstStyle/>
          <a:p>
            <a:r>
              <a:rPr lang="zh-TW" altLang="en-US" dirty="0" smtClean="0"/>
              <a:t>故事緣起</a:t>
            </a:r>
            <a:r>
              <a:rPr lang="en-US" altLang="zh-TW" dirty="0" smtClean="0"/>
              <a:t>…(3/3)</a:t>
            </a:r>
            <a:endParaRPr lang="zh-TW" altLang="en-US" dirty="0"/>
          </a:p>
        </p:txBody>
      </p:sp>
    </p:spTree>
  </p:cSld>
  <p:clrMapOvr>
    <a:masterClrMapping/>
  </p:clrMapOvr>
  <p:transition>
    <p:pull dir="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628650" y="1139072"/>
            <a:ext cx="7886700" cy="5545898"/>
          </a:xfrm>
        </p:spPr>
        <p:txBody>
          <a:bodyPr>
            <a:normAutofit/>
          </a:bodyPr>
          <a:lstStyle/>
          <a:p>
            <a:pPr marL="971550" lvl="1" indent="-514350">
              <a:buFont typeface="Wingdings" pitchFamily="2" charset="2"/>
              <a:buChar char="n"/>
            </a:pPr>
            <a:r>
              <a:rPr lang="zh-TW" altLang="en-US" dirty="0" smtClean="0"/>
              <a:t>避免涉及個人隱私的問題，勿將私人訊息貼到留言版上。</a:t>
            </a:r>
            <a:endParaRPr lang="en-US" altLang="zh-TW" dirty="0" smtClean="0"/>
          </a:p>
          <a:p>
            <a:pPr marL="971550" lvl="1" indent="-514350">
              <a:buFont typeface="Wingdings" pitchFamily="2" charset="2"/>
              <a:buChar char="n"/>
            </a:pPr>
            <a:r>
              <a:rPr lang="zh-TW" altLang="en-US" dirty="0" smtClean="0"/>
              <a:t>若要</a:t>
            </a:r>
            <a:r>
              <a:rPr lang="zh-TW" altLang="en-US" dirty="0"/>
              <a:t>回應的文字不想引起不必要的討論，可以儘量使用悄悄話功能（或稱私密訊息），讓回應的訊息只有討論區版主或部落格格主看到即可。</a:t>
            </a:r>
          </a:p>
          <a:p>
            <a:pPr marL="971550" lvl="1" indent="-514350">
              <a:buFont typeface="Wingdings" pitchFamily="2" charset="2"/>
              <a:buChar char="n"/>
            </a:pPr>
            <a:r>
              <a:rPr lang="zh-TW" altLang="en-US" dirty="0" smtClean="0"/>
              <a:t>部落</a:t>
            </a:r>
            <a:r>
              <a:rPr lang="zh-TW" altLang="en-US" dirty="0"/>
              <a:t>格是個人言論發表園地，有著相當主觀的性質，立場不同可以交流，但不應以謾罵、侮辱字眼去進行筆戰。</a:t>
            </a:r>
          </a:p>
          <a:p>
            <a:pPr marL="0" indent="0">
              <a:buNone/>
            </a:pPr>
            <a:endParaRPr lang="zh-TW" altLang="en-US" dirty="0"/>
          </a:p>
        </p:txBody>
      </p:sp>
    </p:spTree>
    <p:extLst>
      <p:ext uri="{BB962C8B-B14F-4D97-AF65-F5344CB8AC3E}">
        <p14:creationId xmlns:p14="http://schemas.microsoft.com/office/powerpoint/2010/main" val="2680142262"/>
      </p:ext>
    </p:extLst>
  </p:cSld>
  <p:clrMapOvr>
    <a:masterClrMapping/>
  </p:clrMapOvr>
  <p:transition>
    <p:pull dir="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628650" y="660162"/>
            <a:ext cx="7886700" cy="5584535"/>
          </a:xfrm>
        </p:spPr>
        <p:txBody>
          <a:bodyPr>
            <a:normAutofit fontScale="92500" lnSpcReduction="20000"/>
          </a:bodyPr>
          <a:lstStyle/>
          <a:p>
            <a:pPr marL="228600" lvl="1">
              <a:spcBef>
                <a:spcPts val="1000"/>
              </a:spcBef>
              <a:buNone/>
            </a:pPr>
            <a:endParaRPr lang="en-US" altLang="zh-TW" sz="3200" dirty="0" smtClean="0">
              <a:solidFill>
                <a:srgbClr val="00B050"/>
              </a:solidFill>
            </a:endParaRPr>
          </a:p>
          <a:p>
            <a:pPr marL="228600" lvl="1">
              <a:spcBef>
                <a:spcPts val="1000"/>
              </a:spcBef>
              <a:buNone/>
            </a:pPr>
            <a:endParaRPr lang="en-US" altLang="zh-TW" sz="3200" dirty="0" smtClean="0">
              <a:solidFill>
                <a:srgbClr val="00B050"/>
              </a:solidFill>
            </a:endParaRPr>
          </a:p>
          <a:p>
            <a:pPr marL="0" indent="0">
              <a:buNone/>
            </a:pPr>
            <a:r>
              <a:rPr lang="zh-TW" altLang="en-US" dirty="0" smtClean="0">
                <a:solidFill>
                  <a:schemeClr val="accent5"/>
                </a:solidFill>
              </a:rPr>
              <a:t>（</a:t>
            </a:r>
            <a:r>
              <a:rPr lang="zh-TW" altLang="en-US" dirty="0">
                <a:solidFill>
                  <a:schemeClr val="accent5"/>
                </a:solidFill>
              </a:rPr>
              <a:t>五</a:t>
            </a:r>
            <a:r>
              <a:rPr lang="zh-TW" altLang="en-US" dirty="0" smtClean="0">
                <a:solidFill>
                  <a:schemeClr val="accent5"/>
                </a:solidFill>
              </a:rPr>
              <a:t>）</a:t>
            </a:r>
            <a:r>
              <a:rPr lang="zh-TW" altLang="en-US" dirty="0">
                <a:solidFill>
                  <a:schemeClr val="accent5"/>
                </a:solidFill>
              </a:rPr>
              <a:t>使用聊天室</a:t>
            </a:r>
            <a:r>
              <a:rPr lang="zh-TW" altLang="en-US" dirty="0" smtClean="0">
                <a:solidFill>
                  <a:schemeClr val="accent5"/>
                </a:solidFill>
              </a:rPr>
              <a:t>時</a:t>
            </a:r>
            <a:endParaRPr lang="en-US" altLang="zh-TW" dirty="0" smtClean="0">
              <a:solidFill>
                <a:schemeClr val="accent5"/>
              </a:solidFill>
            </a:endParaRPr>
          </a:p>
          <a:p>
            <a:pPr marL="971550" lvl="1" indent="-514350">
              <a:lnSpc>
                <a:spcPct val="160000"/>
              </a:lnSpc>
              <a:buFont typeface="Wingdings" panose="05000000000000000000" pitchFamily="2" charset="2"/>
              <a:buChar char="n"/>
            </a:pPr>
            <a:r>
              <a:rPr lang="zh-TW" altLang="en-US" sz="2600" dirty="0"/>
              <a:t>進聊天室時先做簡單的自我介紹。</a:t>
            </a:r>
          </a:p>
          <a:p>
            <a:pPr marL="971550" lvl="1" indent="-514350">
              <a:lnSpc>
                <a:spcPct val="160000"/>
              </a:lnSpc>
              <a:buFont typeface="Wingdings" panose="05000000000000000000" pitchFamily="2" charset="2"/>
              <a:buChar char="n"/>
            </a:pPr>
            <a:r>
              <a:rPr lang="zh-TW" altLang="en-US" sz="2600" dirty="0"/>
              <a:t>在交談時，避免重覆發言及單方面的交談。</a:t>
            </a:r>
          </a:p>
          <a:p>
            <a:pPr marL="971550" lvl="1" indent="-514350">
              <a:lnSpc>
                <a:spcPct val="160000"/>
              </a:lnSpc>
              <a:buFont typeface="Wingdings" panose="05000000000000000000" pitchFamily="2" charset="2"/>
              <a:buChar char="n"/>
            </a:pPr>
            <a:r>
              <a:rPr lang="zh-TW" altLang="en-US" sz="2600" dirty="0"/>
              <a:t>不要在聊天室解決私人事務。</a:t>
            </a:r>
          </a:p>
          <a:p>
            <a:pPr marL="971550" lvl="1" indent="-514350">
              <a:lnSpc>
                <a:spcPct val="160000"/>
              </a:lnSpc>
              <a:buFont typeface="Wingdings" panose="05000000000000000000" pitchFamily="2" charset="2"/>
              <a:buChar char="n"/>
            </a:pPr>
            <a:r>
              <a:rPr lang="zh-TW" altLang="en-US" sz="2600" dirty="0"/>
              <a:t>注意聊天主題。</a:t>
            </a:r>
          </a:p>
          <a:p>
            <a:pPr marL="971550" lvl="1" indent="-514350">
              <a:lnSpc>
                <a:spcPct val="160000"/>
              </a:lnSpc>
              <a:buFont typeface="Wingdings" panose="05000000000000000000" pitchFamily="2" charset="2"/>
              <a:buChar char="n"/>
            </a:pPr>
            <a:r>
              <a:rPr lang="zh-TW" altLang="en-US" sz="2600" dirty="0"/>
              <a:t>避免公開個人隱私。</a:t>
            </a:r>
            <a:endParaRPr lang="en-US" altLang="zh-TW" sz="2600" dirty="0"/>
          </a:p>
          <a:p>
            <a:pPr marL="971550" lvl="1" indent="-514350">
              <a:lnSpc>
                <a:spcPct val="160000"/>
              </a:lnSpc>
              <a:buFont typeface="Wingdings" panose="05000000000000000000" pitchFamily="2" charset="2"/>
              <a:buChar char="n"/>
            </a:pPr>
            <a:r>
              <a:rPr lang="zh-TW" altLang="en-US" sz="2600" dirty="0"/>
              <a:t>不要強迫他人回答你的問題。</a:t>
            </a:r>
          </a:p>
        </p:txBody>
      </p:sp>
      <p:sp>
        <p:nvSpPr>
          <p:cNvPr id="4" name="標題 2"/>
          <p:cNvSpPr txBox="1">
            <a:spLocks/>
          </p:cNvSpPr>
          <p:nvPr/>
        </p:nvSpPr>
        <p:spPr>
          <a:xfrm>
            <a:off x="1693334" y="771541"/>
            <a:ext cx="638386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C00000"/>
                </a:solidFill>
                <a:latin typeface="+mj-lt"/>
                <a:ea typeface="+mj-ea"/>
                <a:cs typeface="+mj-cs"/>
              </a:defRPr>
            </a:lvl1pPr>
          </a:lstStyle>
          <a:p>
            <a:r>
              <a:rPr lang="zh-TW" altLang="en-US" dirty="0" smtClean="0"/>
              <a:t>常用網路溝通軟體</a:t>
            </a:r>
            <a:r>
              <a:rPr lang="en-US" altLang="zh-TW" dirty="0" smtClean="0"/>
              <a:t/>
            </a:r>
            <a:br>
              <a:rPr lang="en-US" altLang="zh-TW" dirty="0" smtClean="0"/>
            </a:br>
            <a:r>
              <a:rPr lang="zh-TW" altLang="en-US" dirty="0" smtClean="0"/>
              <a:t>使用注意事項</a:t>
            </a:r>
            <a:r>
              <a:rPr lang="en-US" altLang="zh-TW" dirty="0" smtClean="0"/>
              <a:t>(5/6)</a:t>
            </a:r>
            <a:endParaRPr lang="en-US" altLang="zh-TW" dirty="0"/>
          </a:p>
        </p:txBody>
      </p:sp>
    </p:spTree>
    <p:extLst>
      <p:ext uri="{BB962C8B-B14F-4D97-AF65-F5344CB8AC3E}">
        <p14:creationId xmlns:p14="http://schemas.microsoft.com/office/powerpoint/2010/main" val="1425662026"/>
      </p:ext>
    </p:extLst>
  </p:cSld>
  <p:clrMapOvr>
    <a:masterClrMapping/>
  </p:clrMapOvr>
  <p:transition>
    <p:pull dir="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628650" y="651337"/>
            <a:ext cx="7886700" cy="5610293"/>
          </a:xfrm>
        </p:spPr>
        <p:txBody>
          <a:bodyPr>
            <a:normAutofit fontScale="85000" lnSpcReduction="10000"/>
          </a:bodyPr>
          <a:lstStyle/>
          <a:p>
            <a:pPr marL="228600" lvl="1">
              <a:spcBef>
                <a:spcPts val="1000"/>
              </a:spcBef>
              <a:buNone/>
            </a:pPr>
            <a:endParaRPr lang="en-US" altLang="zh-TW" sz="3200" dirty="0" smtClean="0">
              <a:solidFill>
                <a:srgbClr val="00B050"/>
              </a:solidFill>
            </a:endParaRPr>
          </a:p>
          <a:p>
            <a:pPr marL="228600" lvl="1">
              <a:spcBef>
                <a:spcPts val="1000"/>
              </a:spcBef>
              <a:buNone/>
            </a:pPr>
            <a:endParaRPr lang="en-US" altLang="zh-TW" sz="3200" dirty="0" smtClean="0">
              <a:solidFill>
                <a:srgbClr val="00B050"/>
              </a:solidFill>
            </a:endParaRPr>
          </a:p>
          <a:p>
            <a:pPr marL="0" indent="0">
              <a:buNone/>
            </a:pPr>
            <a:r>
              <a:rPr lang="zh-TW" altLang="en-US" dirty="0" smtClean="0">
                <a:solidFill>
                  <a:schemeClr val="accent5"/>
                </a:solidFill>
              </a:rPr>
              <a:t>（</a:t>
            </a:r>
            <a:r>
              <a:rPr lang="zh-TW" altLang="en-US" dirty="0">
                <a:solidFill>
                  <a:schemeClr val="accent5"/>
                </a:solidFill>
              </a:rPr>
              <a:t>六</a:t>
            </a:r>
            <a:r>
              <a:rPr lang="zh-TW" altLang="en-US" dirty="0" smtClean="0">
                <a:solidFill>
                  <a:schemeClr val="accent5"/>
                </a:solidFill>
              </a:rPr>
              <a:t>）</a:t>
            </a:r>
            <a:r>
              <a:rPr lang="zh-TW" altLang="en-US" dirty="0">
                <a:solidFill>
                  <a:schemeClr val="accent5"/>
                </a:solidFill>
              </a:rPr>
              <a:t>使用 </a:t>
            </a:r>
            <a:r>
              <a:rPr lang="en-US" altLang="zh-TW" dirty="0">
                <a:solidFill>
                  <a:schemeClr val="accent5"/>
                </a:solidFill>
              </a:rPr>
              <a:t>FTP </a:t>
            </a:r>
            <a:r>
              <a:rPr lang="zh-TW" altLang="en-US" dirty="0" smtClean="0">
                <a:solidFill>
                  <a:schemeClr val="accent5"/>
                </a:solidFill>
              </a:rPr>
              <a:t>時</a:t>
            </a:r>
            <a:endParaRPr lang="en-US" altLang="zh-TW" dirty="0" smtClean="0">
              <a:solidFill>
                <a:schemeClr val="accent5"/>
              </a:solidFill>
            </a:endParaRPr>
          </a:p>
          <a:p>
            <a:pPr marL="971550" lvl="1" indent="-514350">
              <a:buFont typeface="Wingdings" panose="05000000000000000000" pitchFamily="2" charset="2"/>
              <a:buChar char="n"/>
            </a:pPr>
            <a:r>
              <a:rPr lang="zh-TW" altLang="en-US" sz="2600" dirty="0"/>
              <a:t>不要上傳或下載非法軟體或文件。</a:t>
            </a:r>
          </a:p>
          <a:p>
            <a:pPr marL="971550" lvl="1" indent="-514350">
              <a:buFont typeface="Wingdings" panose="05000000000000000000" pitchFamily="2" charset="2"/>
              <a:buChar char="n"/>
            </a:pPr>
            <a:r>
              <a:rPr lang="zh-TW" altLang="en-US" sz="2600" dirty="0"/>
              <a:t>不要上傳有病毒的軟體或文件。</a:t>
            </a:r>
          </a:p>
          <a:p>
            <a:pPr marL="971550" lvl="1" indent="-514350">
              <a:buFont typeface="Wingdings" panose="05000000000000000000" pitchFamily="2" charset="2"/>
              <a:buChar char="n"/>
            </a:pPr>
            <a:r>
              <a:rPr lang="zh-TW" altLang="en-US" sz="2600" dirty="0"/>
              <a:t>上傳檔案時，要注意檔案是否上傳完整。</a:t>
            </a:r>
          </a:p>
          <a:p>
            <a:pPr marL="971550" lvl="1" indent="-514350">
              <a:buFont typeface="Wingdings" panose="05000000000000000000" pitchFamily="2" charset="2"/>
              <a:buChar char="n"/>
            </a:pPr>
            <a:r>
              <a:rPr lang="zh-TW" altLang="en-US" sz="2600" dirty="0"/>
              <a:t>上傳或下載大量的資料時，選擇使用者較少的時段進行。</a:t>
            </a:r>
          </a:p>
          <a:p>
            <a:pPr marL="971550" lvl="1" indent="-514350">
              <a:buFont typeface="Wingdings" panose="05000000000000000000" pitchFamily="2" charset="2"/>
              <a:buChar char="n"/>
            </a:pPr>
            <a:r>
              <a:rPr lang="zh-TW" altLang="en-US" sz="2600" dirty="0" smtClean="0"/>
              <a:t>盡可能</a:t>
            </a:r>
            <a:r>
              <a:rPr lang="zh-TW" altLang="en-US" sz="2600" dirty="0"/>
              <a:t>附上自己的辨識資料，讓管理者知道你的</a:t>
            </a:r>
            <a:r>
              <a:rPr lang="zh-TW" altLang="en-US" sz="2600" dirty="0" smtClean="0"/>
              <a:t>身分也是</a:t>
            </a:r>
            <a:r>
              <a:rPr lang="zh-TW" altLang="en-US" sz="2600" dirty="0"/>
              <a:t>一種尊重的表現。</a:t>
            </a:r>
          </a:p>
        </p:txBody>
      </p:sp>
      <p:sp>
        <p:nvSpPr>
          <p:cNvPr id="4" name="標題 2"/>
          <p:cNvSpPr txBox="1">
            <a:spLocks/>
          </p:cNvSpPr>
          <p:nvPr/>
        </p:nvSpPr>
        <p:spPr>
          <a:xfrm>
            <a:off x="1693333" y="751978"/>
            <a:ext cx="6383867"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C00000"/>
                </a:solidFill>
                <a:latin typeface="+mj-lt"/>
                <a:ea typeface="+mj-ea"/>
                <a:cs typeface="+mj-cs"/>
              </a:defRPr>
            </a:lvl1pPr>
          </a:lstStyle>
          <a:p>
            <a:r>
              <a:rPr lang="zh-TW" altLang="en-US" dirty="0" smtClean="0"/>
              <a:t>常用網路溝通軟體</a:t>
            </a:r>
            <a:r>
              <a:rPr lang="en-US" altLang="zh-TW" dirty="0" smtClean="0"/>
              <a:t/>
            </a:r>
            <a:br>
              <a:rPr lang="en-US" altLang="zh-TW" dirty="0" smtClean="0"/>
            </a:br>
            <a:r>
              <a:rPr lang="zh-TW" altLang="en-US" dirty="0" smtClean="0"/>
              <a:t>使用注意事項</a:t>
            </a:r>
            <a:r>
              <a:rPr lang="en-US" altLang="zh-TW" dirty="0" smtClean="0"/>
              <a:t>(6/6)</a:t>
            </a:r>
            <a:endParaRPr lang="en-US" altLang="zh-TW" dirty="0"/>
          </a:p>
        </p:txBody>
      </p:sp>
    </p:spTree>
    <p:extLst>
      <p:ext uri="{BB962C8B-B14F-4D97-AF65-F5344CB8AC3E}">
        <p14:creationId xmlns:p14="http://schemas.microsoft.com/office/powerpoint/2010/main" val="1884312166"/>
      </p:ext>
    </p:extLst>
  </p:cSld>
  <p:clrMapOvr>
    <a:masterClrMapping/>
  </p:clrMapOvr>
  <p:transition>
    <p:pull dir="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zh-TW" altLang="en-US" b="1" spc="50" dirty="0">
                <a:ln w="11430"/>
                <a:solidFill>
                  <a:srgbClr val="FF0000"/>
                </a:solidFill>
                <a:effectLst>
                  <a:outerShdw blurRad="76200" dist="50800" dir="5400000" algn="tl" rotWithShape="0">
                    <a:srgbClr val="000000">
                      <a:alpha val="65000"/>
                    </a:srgbClr>
                  </a:outerShdw>
                </a:effectLst>
              </a:rPr>
              <a:t>肆、功成圓滿見真如</a:t>
            </a:r>
          </a:p>
        </p:txBody>
      </p:sp>
      <p:sp>
        <p:nvSpPr>
          <p:cNvPr id="3" name="文字版面配置區 2"/>
          <p:cNvSpPr>
            <a:spLocks noGrp="1"/>
          </p:cNvSpPr>
          <p:nvPr>
            <p:ph type="body" idx="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3228CCCC-EB6A-4525-9CB7-A5F54915A359}" type="slidenum">
              <a:rPr lang="zh-TW" altLang="en-US" smtClean="0"/>
              <a:pPr/>
              <a:t>53</a:t>
            </a:fld>
            <a:endParaRPr lang="zh-TW" altLang="en-US"/>
          </a:p>
        </p:txBody>
      </p:sp>
      <p:pic>
        <p:nvPicPr>
          <p:cNvPr id="6" name="圖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405548" y="682388"/>
            <a:ext cx="1249606" cy="2961564"/>
          </a:xfrm>
          <a:prstGeom prst="rect">
            <a:avLst/>
          </a:prstGeom>
        </p:spPr>
      </p:pic>
    </p:spTree>
    <p:extLst>
      <p:ext uri="{BB962C8B-B14F-4D97-AF65-F5344CB8AC3E}">
        <p14:creationId xmlns:p14="http://schemas.microsoft.com/office/powerpoint/2010/main" val="373855209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755651" y="1388533"/>
            <a:ext cx="7694082" cy="4153989"/>
          </a:xfrm>
        </p:spPr>
        <p:txBody>
          <a:bodyPr>
            <a:noAutofit/>
          </a:bodyPr>
          <a:lstStyle/>
          <a:p>
            <a:r>
              <a:rPr lang="zh-TW" altLang="en-US" sz="2400" dirty="0"/>
              <a:t>讀完本章之後，您是否已熟知網路禮節呢？請試試以下的問題</a:t>
            </a:r>
            <a:r>
              <a:rPr lang="zh-TW" altLang="en-US" sz="2400" dirty="0" smtClean="0"/>
              <a:t>：</a:t>
            </a:r>
            <a:endParaRPr lang="en-US" altLang="zh-TW" sz="2400" dirty="0" smtClean="0"/>
          </a:p>
          <a:p>
            <a:pPr lvl="1"/>
            <a:r>
              <a:rPr lang="zh-TW" altLang="en-US" dirty="0" smtClean="0"/>
              <a:t>問題</a:t>
            </a:r>
            <a:r>
              <a:rPr lang="zh-TW" altLang="en-US" dirty="0"/>
              <a:t>一：當你在電子郵件信箱收到大量的廣告信件時，你可以有哪些較好的</a:t>
            </a:r>
            <a:r>
              <a:rPr lang="zh-TW" altLang="en-US" dirty="0" smtClean="0"/>
              <a:t>做法？</a:t>
            </a:r>
            <a:endParaRPr lang="en-US" altLang="zh-TW" dirty="0" smtClean="0"/>
          </a:p>
          <a:p>
            <a:pPr lvl="1"/>
            <a:r>
              <a:rPr lang="zh-TW" altLang="en-US" dirty="0" smtClean="0"/>
              <a:t>問題</a:t>
            </a:r>
            <a:r>
              <a:rPr lang="zh-TW" altLang="en-US" dirty="0"/>
              <a:t>二：當你寫電子郵件給對方時，應注意哪些事項</a:t>
            </a:r>
            <a:r>
              <a:rPr lang="zh-TW" altLang="en-US" dirty="0" smtClean="0"/>
              <a:t>？</a:t>
            </a:r>
            <a:endParaRPr lang="en-US" altLang="zh-TW" dirty="0" smtClean="0"/>
          </a:p>
        </p:txBody>
      </p:sp>
      <p:sp>
        <p:nvSpPr>
          <p:cNvPr id="3" name="標題 2"/>
          <p:cNvSpPr>
            <a:spLocks noGrp="1"/>
          </p:cNvSpPr>
          <p:nvPr>
            <p:ph type="title"/>
          </p:nvPr>
        </p:nvSpPr>
        <p:spPr/>
        <p:txBody>
          <a:bodyPr/>
          <a:lstStyle/>
          <a:p>
            <a:endParaRPr lang="zh-TW" altLang="en-US" dirty="0"/>
          </a:p>
        </p:txBody>
      </p:sp>
      <p:pic>
        <p:nvPicPr>
          <p:cNvPr id="5" name="圖片 4"/>
          <p:cNvPicPr>
            <a:picLocks noChangeAspect="1"/>
          </p:cNvPicPr>
          <p:nvPr/>
        </p:nvPicPr>
        <p:blipFill>
          <a:blip r:embed="rId2" cstate="print">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6966780" y="4149748"/>
            <a:ext cx="1848108" cy="2581635"/>
          </a:xfrm>
          <a:prstGeom prst="rect">
            <a:avLst/>
          </a:prstGeom>
        </p:spPr>
      </p:pic>
    </p:spTree>
    <p:extLst>
      <p:ext uri="{BB962C8B-B14F-4D97-AF65-F5344CB8AC3E}">
        <p14:creationId xmlns:p14="http://schemas.microsoft.com/office/powerpoint/2010/main" val="3369197763"/>
      </p:ext>
    </p:extLst>
  </p:cSld>
  <p:clrMapOvr>
    <a:masterClrMapping/>
  </p:clrMapOvr>
  <p:transition>
    <p:pull dir="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671709" y="1151436"/>
            <a:ext cx="7470321" cy="4274730"/>
          </a:xfrm>
        </p:spPr>
        <p:txBody>
          <a:bodyPr/>
          <a:lstStyle/>
          <a:p>
            <a:r>
              <a:rPr lang="zh-TW" altLang="en-US" dirty="0" smtClean="0"/>
              <a:t>問題三：在聊天室聊天應注意哪些行為？</a:t>
            </a:r>
            <a:endParaRPr lang="en-US" altLang="zh-TW" dirty="0" smtClean="0"/>
          </a:p>
          <a:p>
            <a:r>
              <a:rPr lang="zh-TW" altLang="en-US" dirty="0" smtClean="0"/>
              <a:t>問題四：使用 </a:t>
            </a:r>
            <a:r>
              <a:rPr lang="en-US" altLang="zh-TW" dirty="0" smtClean="0"/>
              <a:t>FTP </a:t>
            </a:r>
            <a:r>
              <a:rPr lang="zh-TW" altLang="en-US" dirty="0" smtClean="0"/>
              <a:t>時，應注意哪些事項？</a:t>
            </a:r>
            <a:endParaRPr lang="en-US" altLang="zh-TW" dirty="0" smtClean="0"/>
          </a:p>
          <a:p>
            <a:r>
              <a:rPr lang="zh-TW" altLang="en-US" dirty="0" smtClean="0"/>
              <a:t>問題五：在別人部落格回應時，應注意哪些事項？</a:t>
            </a:r>
            <a:endParaRPr lang="zh-TW" altLang="en-US" dirty="0"/>
          </a:p>
        </p:txBody>
      </p:sp>
    </p:spTree>
  </p:cSld>
  <p:clrMapOvr>
    <a:masterClrMapping/>
  </p:clrMapOvr>
  <p:transition>
    <p:pull dir="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zh-TW" altLang="en-US" b="1" spc="50" dirty="0">
                <a:ln w="11430"/>
                <a:solidFill>
                  <a:srgbClr val="FF0000"/>
                </a:solidFill>
                <a:effectLst>
                  <a:outerShdw blurRad="76200" dist="50800" dir="5400000" algn="tl" rotWithShape="0">
                    <a:srgbClr val="000000">
                      <a:alpha val="65000"/>
                    </a:srgbClr>
                  </a:outerShdw>
                </a:effectLst>
              </a:rPr>
              <a:t>伍、西天取經傳正念</a:t>
            </a:r>
          </a:p>
        </p:txBody>
      </p:sp>
      <p:sp>
        <p:nvSpPr>
          <p:cNvPr id="3" name="文字版面配置區 2"/>
          <p:cNvSpPr>
            <a:spLocks noGrp="1"/>
          </p:cNvSpPr>
          <p:nvPr>
            <p:ph type="body" idx="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3228CCCC-EB6A-4525-9CB7-A5F54915A359}" type="slidenum">
              <a:rPr lang="zh-TW" altLang="en-US" smtClean="0"/>
              <a:pPr/>
              <a:t>56</a:t>
            </a:fld>
            <a:endParaRPr lang="zh-TW" altLang="en-US"/>
          </a:p>
        </p:txBody>
      </p:sp>
      <p:pic>
        <p:nvPicPr>
          <p:cNvPr id="6" name="圖片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179611" y="1239813"/>
            <a:ext cx="1927816" cy="2390492"/>
          </a:xfrm>
          <a:prstGeom prst="rect">
            <a:avLst/>
          </a:prstGeom>
        </p:spPr>
      </p:pic>
    </p:spTree>
    <p:extLst>
      <p:ext uri="{BB962C8B-B14F-4D97-AF65-F5344CB8AC3E}">
        <p14:creationId xmlns:p14="http://schemas.microsoft.com/office/powerpoint/2010/main" val="285420879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628649" y="1528354"/>
            <a:ext cx="7863417" cy="4648609"/>
          </a:xfrm>
        </p:spPr>
        <p:txBody>
          <a:bodyPr>
            <a:normAutofit/>
          </a:bodyPr>
          <a:lstStyle/>
          <a:p>
            <a:r>
              <a:rPr lang="zh-TW" altLang="en-US" dirty="0" smtClean="0"/>
              <a:t>林宜隆</a:t>
            </a:r>
            <a:r>
              <a:rPr lang="zh-TW" altLang="en-US" dirty="0"/>
              <a:t>（</a:t>
            </a:r>
            <a:r>
              <a:rPr lang="en-US" altLang="zh-TW" dirty="0"/>
              <a:t>2009</a:t>
            </a:r>
            <a:r>
              <a:rPr lang="zh-TW" altLang="en-US" dirty="0"/>
              <a:t>）。網路犯罪</a:t>
            </a:r>
            <a:r>
              <a:rPr lang="en-US" altLang="zh-TW" b="1" dirty="0"/>
              <a:t>: </a:t>
            </a:r>
            <a:r>
              <a:rPr lang="zh-TW" altLang="en-US" dirty="0"/>
              <a:t>理論與實務（第三版）。桃園：中央警察大學</a:t>
            </a:r>
            <a:r>
              <a:rPr lang="zh-TW" altLang="en-US" dirty="0" smtClean="0"/>
              <a:t>出版社</a:t>
            </a:r>
            <a:r>
              <a:rPr lang="zh-TW" altLang="en-US" dirty="0"/>
              <a:t>。</a:t>
            </a:r>
          </a:p>
          <a:p>
            <a:r>
              <a:rPr lang="zh-TW" altLang="en-US" dirty="0" smtClean="0"/>
              <a:t>袁建中</a:t>
            </a:r>
            <a:r>
              <a:rPr lang="zh-TW" altLang="en-US" dirty="0"/>
              <a:t>、高崑銘、林慶瑋（</a:t>
            </a:r>
            <a:r>
              <a:rPr lang="en-US" altLang="zh-TW" dirty="0"/>
              <a:t>2012</a:t>
            </a:r>
            <a:r>
              <a:rPr lang="zh-TW" altLang="en-US" dirty="0"/>
              <a:t>）。資訊科技倫理。新北市：高立圖書。</a:t>
            </a:r>
            <a:endParaRPr lang="en-US" altLang="zh-TW" dirty="0" smtClean="0"/>
          </a:p>
        </p:txBody>
      </p:sp>
      <p:sp>
        <p:nvSpPr>
          <p:cNvPr id="3" name="標題 2"/>
          <p:cNvSpPr>
            <a:spLocks noGrp="1"/>
          </p:cNvSpPr>
          <p:nvPr>
            <p:ph type="title"/>
          </p:nvPr>
        </p:nvSpPr>
        <p:spPr/>
        <p:txBody>
          <a:bodyPr/>
          <a:lstStyle/>
          <a:p>
            <a:r>
              <a:rPr lang="zh-TW" altLang="en-US" dirty="0"/>
              <a:t>一、進一步了解可</a:t>
            </a:r>
            <a:r>
              <a:rPr lang="zh-TW" altLang="en-US" dirty="0" smtClean="0"/>
              <a:t>參閱</a:t>
            </a:r>
            <a:endParaRPr lang="zh-TW" altLang="en-US" dirty="0"/>
          </a:p>
        </p:txBody>
      </p:sp>
    </p:spTree>
    <p:extLst>
      <p:ext uri="{BB962C8B-B14F-4D97-AF65-F5344CB8AC3E}">
        <p14:creationId xmlns:p14="http://schemas.microsoft.com/office/powerpoint/2010/main" val="2964003135"/>
      </p:ext>
    </p:extLst>
  </p:cSld>
  <p:clrMapOvr>
    <a:masterClrMapping/>
  </p:clrMapOvr>
  <p:transition>
    <p:pull dir="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628650" y="1005840"/>
            <a:ext cx="7886700" cy="5171123"/>
          </a:xfrm>
        </p:spPr>
        <p:txBody>
          <a:bodyPr/>
          <a:lstStyle/>
          <a:p>
            <a:pPr marL="514350" indent="-514350">
              <a:buFont typeface="Wingdings" pitchFamily="2" charset="2"/>
              <a:buChar char="n"/>
            </a:pPr>
            <a:r>
              <a:rPr lang="zh-TW" altLang="en-US" dirty="0" smtClean="0"/>
              <a:t>中小學網路素養與認知。</a:t>
            </a:r>
            <a:r>
              <a:rPr lang="en-US" altLang="zh-TW" dirty="0" smtClean="0"/>
              <a:t>2009 </a:t>
            </a:r>
            <a:r>
              <a:rPr lang="zh-TW" altLang="en-US" dirty="0" smtClean="0"/>
              <a:t>年 </a:t>
            </a:r>
            <a:r>
              <a:rPr lang="en-US" altLang="zh-TW" dirty="0" smtClean="0"/>
              <a:t>6 </a:t>
            </a:r>
            <a:r>
              <a:rPr lang="zh-TW" altLang="en-US" dirty="0" smtClean="0"/>
              <a:t>月 </a:t>
            </a:r>
            <a:r>
              <a:rPr lang="en-US" altLang="zh-TW" dirty="0" smtClean="0"/>
              <a:t>4 </a:t>
            </a:r>
            <a:r>
              <a:rPr lang="zh-TW" altLang="en-US" dirty="0" smtClean="0"/>
              <a:t>日，取自 </a:t>
            </a:r>
            <a:r>
              <a:rPr lang="en-US" altLang="zh-TW" dirty="0" smtClean="0">
                <a:hlinkClick r:id="rId2"/>
              </a:rPr>
              <a:t>http://eteacher.edu.tw</a:t>
            </a:r>
            <a:endParaRPr lang="zh-TW" altLang="en-US" dirty="0" smtClean="0"/>
          </a:p>
          <a:p>
            <a:pPr marL="514350" indent="-514350">
              <a:buFont typeface="Wingdings" pitchFamily="2" charset="2"/>
              <a:buChar char="n"/>
            </a:pPr>
            <a:r>
              <a:rPr lang="zh-TW" altLang="en-US" dirty="0" smtClean="0"/>
              <a:t>國家</a:t>
            </a:r>
            <a:r>
              <a:rPr lang="zh-TW" altLang="en-US" dirty="0"/>
              <a:t>圖書館。網路禮節。</a:t>
            </a:r>
            <a:r>
              <a:rPr lang="en-US" altLang="zh-TW" dirty="0"/>
              <a:t>2009 </a:t>
            </a:r>
            <a:r>
              <a:rPr lang="zh-TW" altLang="en-US" dirty="0"/>
              <a:t>年 </a:t>
            </a:r>
            <a:r>
              <a:rPr lang="en-US" altLang="zh-TW" dirty="0"/>
              <a:t>6 </a:t>
            </a:r>
            <a:r>
              <a:rPr lang="zh-TW" altLang="en-US" dirty="0"/>
              <a:t>月 </a:t>
            </a:r>
            <a:r>
              <a:rPr lang="en-US" altLang="zh-TW" dirty="0"/>
              <a:t>4 </a:t>
            </a:r>
            <a:r>
              <a:rPr lang="zh-TW" altLang="en-US" dirty="0"/>
              <a:t>日，取自 </a:t>
            </a:r>
            <a:r>
              <a:rPr lang="en-US" altLang="zh-TW" dirty="0"/>
              <a:t>http://</a:t>
            </a:r>
            <a:r>
              <a:rPr lang="en-US" altLang="zh-TW" dirty="0" smtClean="0"/>
              <a:t>infotrip.ncl.edu.tw/law/etiquette.html</a:t>
            </a:r>
          </a:p>
        </p:txBody>
      </p:sp>
    </p:spTree>
    <p:extLst>
      <p:ext uri="{BB962C8B-B14F-4D97-AF65-F5344CB8AC3E}">
        <p14:creationId xmlns:p14="http://schemas.microsoft.com/office/powerpoint/2010/main" val="2351799194"/>
      </p:ext>
    </p:extLst>
  </p:cSld>
  <p:clrMapOvr>
    <a:masterClrMapping/>
  </p:clrMapOvr>
  <p:transition>
    <p:pull dir="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637117" y="792291"/>
            <a:ext cx="7640139" cy="5653824"/>
          </a:xfrm>
        </p:spPr>
        <p:txBody>
          <a:bodyPr>
            <a:noAutofit/>
          </a:bodyPr>
          <a:lstStyle/>
          <a:p>
            <a:endParaRPr lang="en-US" altLang="zh-TW" b="1" dirty="0" smtClean="0">
              <a:solidFill>
                <a:schemeClr val="accent6"/>
              </a:solidFill>
            </a:endParaRPr>
          </a:p>
          <a:p>
            <a:pPr lvl="1"/>
            <a:r>
              <a:rPr lang="zh-TW" altLang="en-US" dirty="0"/>
              <a:t>林宜隆（</a:t>
            </a:r>
            <a:r>
              <a:rPr lang="en-US" altLang="zh-TW" dirty="0"/>
              <a:t>2009</a:t>
            </a:r>
            <a:r>
              <a:rPr lang="zh-TW" altLang="en-US" dirty="0"/>
              <a:t>）。網路犯罪：理論與實務（第三版）。桃園：中央警察大學出版社</a:t>
            </a:r>
            <a:r>
              <a:rPr lang="zh-TW" altLang="en-US" dirty="0" smtClean="0"/>
              <a:t>。</a:t>
            </a:r>
            <a:endParaRPr lang="en-US" altLang="zh-TW" dirty="0" smtClean="0"/>
          </a:p>
          <a:p>
            <a:pPr lvl="1"/>
            <a:r>
              <a:rPr lang="zh-TW" altLang="en-US" dirty="0"/>
              <a:t>張淑慧（</a:t>
            </a:r>
            <a:r>
              <a:rPr lang="en-US" altLang="zh-TW" dirty="0"/>
              <a:t>2006</a:t>
            </a:r>
            <a:r>
              <a:rPr lang="zh-TW" altLang="en-US" dirty="0"/>
              <a:t>）。從「網路小白」談少年的品德教育。文教基金會會訊</a:t>
            </a:r>
            <a:r>
              <a:rPr lang="en-US" altLang="zh-TW" dirty="0"/>
              <a:t>― 78 </a:t>
            </a:r>
            <a:r>
              <a:rPr lang="zh-TW" altLang="en-US" dirty="0" smtClean="0"/>
              <a:t>期回饋</a:t>
            </a:r>
            <a:r>
              <a:rPr lang="zh-TW" altLang="en-US" dirty="0"/>
              <a:t>雜誌</a:t>
            </a:r>
            <a:r>
              <a:rPr lang="zh-TW" altLang="en-US" dirty="0" smtClean="0"/>
              <a:t>。</a:t>
            </a:r>
            <a:endParaRPr lang="en-US" altLang="zh-TW" dirty="0" smtClean="0"/>
          </a:p>
          <a:p>
            <a:pPr lvl="1"/>
            <a:r>
              <a:rPr lang="zh-TW" altLang="en-US" dirty="0" smtClean="0"/>
              <a:t>臺北市立關渡國民中學無障礙網站。網路禮節。</a:t>
            </a:r>
            <a:r>
              <a:rPr lang="en-US" altLang="zh-TW" dirty="0" smtClean="0"/>
              <a:t>2013 </a:t>
            </a:r>
            <a:r>
              <a:rPr lang="zh-TW" altLang="en-US" dirty="0" smtClean="0"/>
              <a:t>年</a:t>
            </a:r>
            <a:r>
              <a:rPr lang="en-US" altLang="zh-TW" dirty="0" smtClean="0"/>
              <a:t>11 </a:t>
            </a:r>
            <a:r>
              <a:rPr lang="zh-TW" altLang="en-US" dirty="0" smtClean="0"/>
              <a:t>月</a:t>
            </a:r>
            <a:r>
              <a:rPr lang="en-US" altLang="zh-TW" dirty="0" smtClean="0"/>
              <a:t>18 </a:t>
            </a:r>
            <a:r>
              <a:rPr lang="zh-TW" altLang="en-US" dirty="0" smtClean="0"/>
              <a:t>日，取自</a:t>
            </a:r>
            <a:r>
              <a:rPr lang="en-US" altLang="zh-TW" dirty="0" smtClean="0">
                <a:hlinkClick r:id="rId2"/>
              </a:rPr>
              <a:t>http://www.ktjhs.tp.edu.tw/modules/tinyd6/index.php?id=3</a:t>
            </a:r>
            <a:endParaRPr lang="en-US" altLang="zh-TW" dirty="0" smtClean="0"/>
          </a:p>
          <a:p>
            <a:pPr marL="457200" lvl="1" indent="0">
              <a:buNone/>
            </a:pPr>
            <a:endParaRPr lang="en-US" altLang="zh-TW" dirty="0" smtClean="0"/>
          </a:p>
          <a:p>
            <a:endParaRPr lang="zh-TW" altLang="en-US" dirty="0" smtClean="0"/>
          </a:p>
          <a:p>
            <a:pPr lvl="1"/>
            <a:endParaRPr lang="zh-TW" altLang="en-US" dirty="0"/>
          </a:p>
          <a:p>
            <a:pPr marL="0" indent="0">
              <a:buNone/>
            </a:pPr>
            <a:endParaRPr lang="zh-TW" altLang="en-US" dirty="0"/>
          </a:p>
        </p:txBody>
      </p:sp>
      <p:sp>
        <p:nvSpPr>
          <p:cNvPr id="3" name="標題 2"/>
          <p:cNvSpPr>
            <a:spLocks noGrp="1"/>
          </p:cNvSpPr>
          <p:nvPr>
            <p:ph type="title"/>
          </p:nvPr>
        </p:nvSpPr>
        <p:spPr>
          <a:xfrm>
            <a:off x="620183" y="466725"/>
            <a:ext cx="7886700" cy="1325563"/>
          </a:xfrm>
        </p:spPr>
        <p:txBody>
          <a:bodyPr/>
          <a:lstStyle/>
          <a:p>
            <a:r>
              <a:rPr lang="zh-TW" altLang="en-US" dirty="0" smtClean="0"/>
              <a:t>二、本文參考資料</a:t>
            </a:r>
            <a:endParaRPr lang="zh-TW" altLang="en-US" dirty="0"/>
          </a:p>
        </p:txBody>
      </p:sp>
    </p:spTree>
    <p:extLst>
      <p:ext uri="{BB962C8B-B14F-4D97-AF65-F5344CB8AC3E}">
        <p14:creationId xmlns:p14="http://schemas.microsoft.com/office/powerpoint/2010/main" val="3797209267"/>
      </p:ext>
    </p:extLst>
  </p:cSld>
  <p:clrMapOvr>
    <a:masterClrMapping/>
  </p:clrMapOvr>
  <p:transition>
    <p:pull dir="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文字版面配置區 16"/>
          <p:cNvSpPr>
            <a:spLocks noGrp="1"/>
          </p:cNvSpPr>
          <p:nvPr>
            <p:ph idx="1"/>
          </p:nvPr>
        </p:nvSpPr>
        <p:spPr>
          <a:xfrm>
            <a:off x="739740" y="6600487"/>
            <a:ext cx="7775610" cy="257513"/>
          </a:xfrm>
        </p:spPr>
        <p:txBody>
          <a:bodyPr>
            <a:normAutofit fontScale="25000" lnSpcReduction="20000"/>
          </a:bodyPr>
          <a:lstStyle/>
          <a:p>
            <a:endParaRPr lang="zh-TW" altLang="en-US" dirty="0"/>
          </a:p>
        </p:txBody>
      </p:sp>
      <p:pic>
        <p:nvPicPr>
          <p:cNvPr id="3" name="圖片 2"/>
          <p:cNvPicPr>
            <a:picLocks noChangeAspect="1"/>
          </p:cNvPicPr>
          <p:nvPr/>
        </p:nvPicPr>
        <p:blipFill>
          <a:blip r:embed="rId3" cstate="print"/>
          <a:stretch>
            <a:fillRect/>
          </a:stretch>
        </p:blipFill>
        <p:spPr>
          <a:xfrm>
            <a:off x="427830" y="1153023"/>
            <a:ext cx="8180744" cy="5457167"/>
          </a:xfrm>
          <a:prstGeom prst="rect">
            <a:avLst/>
          </a:prstGeom>
        </p:spPr>
      </p:pic>
    </p:spTree>
    <p:extLst>
      <p:ext uri="{BB962C8B-B14F-4D97-AF65-F5344CB8AC3E}">
        <p14:creationId xmlns:p14="http://schemas.microsoft.com/office/powerpoint/2010/main" val="3558789469"/>
      </p:ext>
    </p:extLst>
  </p:cSld>
  <p:clrMapOvr>
    <a:masterClrMapping/>
  </p:clrMapOvr>
  <p:transition>
    <p:pull dir="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628650" y="695459"/>
            <a:ext cx="7886700" cy="5481504"/>
          </a:xfrm>
        </p:spPr>
        <p:txBody>
          <a:bodyPr>
            <a:normAutofit fontScale="92500" lnSpcReduction="10000"/>
          </a:bodyPr>
          <a:lstStyle/>
          <a:p>
            <a:r>
              <a:rPr lang="zh-TW" altLang="en-US" dirty="0"/>
              <a:t>吳清基、林宜隆（</a:t>
            </a:r>
            <a:r>
              <a:rPr lang="en-US" altLang="zh-TW" dirty="0"/>
              <a:t>2009</a:t>
            </a:r>
            <a:r>
              <a:rPr lang="zh-TW" altLang="en-US" dirty="0"/>
              <a:t>）。資訊素養與倫理－高中版（</a:t>
            </a:r>
            <a:r>
              <a:rPr lang="en-US" altLang="zh-TW" dirty="0"/>
              <a:t>2 </a:t>
            </a:r>
            <a:r>
              <a:rPr lang="zh-TW" altLang="en-US" dirty="0"/>
              <a:t>版）。臺北市：</a:t>
            </a:r>
            <a:r>
              <a:rPr lang="zh-TW" altLang="en-US" dirty="0" smtClean="0"/>
              <a:t>臺北市政府</a:t>
            </a:r>
            <a:r>
              <a:rPr lang="zh-TW" altLang="en-US" dirty="0"/>
              <a:t>教育局。</a:t>
            </a:r>
            <a:endParaRPr lang="en-US" altLang="zh-TW" dirty="0" smtClean="0"/>
          </a:p>
          <a:p>
            <a:r>
              <a:rPr lang="zh-TW" altLang="en-US" dirty="0"/>
              <a:t>教育部。全民資安素養網。</a:t>
            </a:r>
            <a:r>
              <a:rPr lang="en-US" altLang="zh-TW" dirty="0"/>
              <a:t>2013 </a:t>
            </a:r>
            <a:r>
              <a:rPr lang="zh-TW" altLang="en-US" dirty="0"/>
              <a:t>年</a:t>
            </a:r>
            <a:r>
              <a:rPr lang="en-US" altLang="zh-TW" dirty="0"/>
              <a:t>12 </a:t>
            </a:r>
            <a:r>
              <a:rPr lang="zh-TW" altLang="en-US" dirty="0"/>
              <a:t>月</a:t>
            </a:r>
            <a:r>
              <a:rPr lang="en-US" altLang="zh-TW" dirty="0"/>
              <a:t>18 </a:t>
            </a:r>
            <a:r>
              <a:rPr lang="zh-TW" altLang="en-US" dirty="0"/>
              <a:t>日，取自</a:t>
            </a:r>
            <a:r>
              <a:rPr lang="en-US" altLang="zh-TW" dirty="0">
                <a:hlinkClick r:id="rId2"/>
              </a:rPr>
              <a:t>https://</a:t>
            </a:r>
            <a:r>
              <a:rPr lang="en-US" altLang="zh-TW" dirty="0" smtClean="0">
                <a:hlinkClick r:id="rId2"/>
              </a:rPr>
              <a:t>isafe.moe.edu.tw/index.php</a:t>
            </a:r>
            <a:r>
              <a:rPr lang="zh-TW" altLang="en-US" dirty="0" smtClean="0"/>
              <a:t>。</a:t>
            </a:r>
            <a:endParaRPr lang="en-US" altLang="zh-TW" dirty="0" smtClean="0"/>
          </a:p>
          <a:p>
            <a:r>
              <a:rPr lang="en-US" altLang="zh-TW" dirty="0" err="1"/>
              <a:t>Hambridge</a:t>
            </a:r>
            <a:r>
              <a:rPr lang="en-US" altLang="zh-TW" dirty="0"/>
              <a:t>, S.(1995)Netiquette Guidelines</a:t>
            </a:r>
            <a:r>
              <a:rPr lang="zh-TW" altLang="en-US" dirty="0"/>
              <a:t>。</a:t>
            </a:r>
            <a:r>
              <a:rPr lang="en-US" altLang="zh-TW" dirty="0"/>
              <a:t>2009 </a:t>
            </a:r>
            <a:r>
              <a:rPr lang="zh-TW" altLang="en-US" dirty="0"/>
              <a:t>年</a:t>
            </a:r>
            <a:r>
              <a:rPr lang="en-US" altLang="zh-TW" dirty="0"/>
              <a:t>6 </a:t>
            </a:r>
            <a:r>
              <a:rPr lang="zh-TW" altLang="en-US" dirty="0"/>
              <a:t>月</a:t>
            </a:r>
            <a:r>
              <a:rPr lang="en-US" altLang="zh-TW" dirty="0"/>
              <a:t>4 </a:t>
            </a:r>
            <a:r>
              <a:rPr lang="zh-TW" altLang="en-US" dirty="0"/>
              <a:t>日， 取自</a:t>
            </a:r>
            <a:r>
              <a:rPr lang="en-US" altLang="zh-TW" dirty="0"/>
              <a:t>http</a:t>
            </a:r>
            <a:r>
              <a:rPr lang="en-US" altLang="zh-TW" dirty="0"/>
              <a:t>://</a:t>
            </a:r>
            <a:r>
              <a:rPr lang="en-US" altLang="zh-TW" dirty="0" smtClean="0">
                <a:hlinkClick r:id="rId3"/>
              </a:rPr>
              <a:t>www.dtcc.edu/cs/rfc1855.html</a:t>
            </a:r>
            <a:endParaRPr lang="en-US" altLang="zh-TW" dirty="0" smtClean="0"/>
          </a:p>
          <a:p>
            <a:r>
              <a:rPr lang="en-US" altLang="zh-TW" dirty="0"/>
              <a:t>Netiquette Home Page</a:t>
            </a:r>
            <a:r>
              <a:rPr lang="zh-TW" altLang="en-US" dirty="0"/>
              <a:t>。</a:t>
            </a:r>
            <a:r>
              <a:rPr lang="en-US" altLang="zh-TW" dirty="0"/>
              <a:t>2009 </a:t>
            </a:r>
            <a:r>
              <a:rPr lang="zh-TW" altLang="en-US" dirty="0"/>
              <a:t>年</a:t>
            </a:r>
            <a:r>
              <a:rPr lang="en-US" altLang="zh-TW" dirty="0"/>
              <a:t>6 </a:t>
            </a:r>
            <a:r>
              <a:rPr lang="zh-TW" altLang="en-US" dirty="0"/>
              <a:t>月</a:t>
            </a:r>
            <a:r>
              <a:rPr lang="en-US" altLang="zh-TW" dirty="0"/>
              <a:t>4 </a:t>
            </a:r>
            <a:r>
              <a:rPr lang="zh-TW" altLang="en-US" dirty="0"/>
              <a:t>日， 取自 </a:t>
            </a:r>
            <a:r>
              <a:rPr lang="en-US" altLang="zh-TW" dirty="0"/>
              <a:t>http://</a:t>
            </a:r>
            <a:r>
              <a:rPr lang="en-US" altLang="zh-TW" dirty="0" smtClean="0"/>
              <a:t>www.albion.com/netiquette</a:t>
            </a:r>
            <a:r>
              <a:rPr lang="en-US" altLang="zh-TW" dirty="0"/>
              <a:t>/</a:t>
            </a:r>
            <a:endParaRPr lang="zh-TW" altLang="en-US" dirty="0"/>
          </a:p>
        </p:txBody>
      </p:sp>
    </p:spTree>
    <p:extLst>
      <p:ext uri="{BB962C8B-B14F-4D97-AF65-F5344CB8AC3E}">
        <p14:creationId xmlns:p14="http://schemas.microsoft.com/office/powerpoint/2010/main" val="1345067016"/>
      </p:ext>
    </p:extLst>
  </p:cSld>
  <p:clrMapOvr>
    <a:masterClrMapping/>
  </p:clrMapOvr>
  <p:transition>
    <p:pull dir="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620183" y="890550"/>
            <a:ext cx="7886700" cy="5455746"/>
          </a:xfrm>
        </p:spPr>
        <p:txBody>
          <a:bodyPr/>
          <a:lstStyle/>
          <a:p>
            <a:endParaRPr lang="en-US" altLang="zh-TW" b="1" dirty="0" smtClean="0">
              <a:solidFill>
                <a:schemeClr val="accent6"/>
              </a:solidFill>
            </a:endParaRPr>
          </a:p>
          <a:p>
            <a:pPr marL="228600" lvl="1">
              <a:spcBef>
                <a:spcPts val="1000"/>
              </a:spcBef>
            </a:pPr>
            <a:r>
              <a:rPr lang="zh-TW" altLang="en-US" sz="2800" dirty="0">
                <a:solidFill>
                  <a:schemeClr val="accent4">
                    <a:lumMod val="75000"/>
                  </a:schemeClr>
                </a:solidFill>
              </a:rPr>
              <a:t> 問題一參考答案</a:t>
            </a:r>
            <a:endParaRPr lang="en-US" altLang="zh-TW" sz="2800" dirty="0">
              <a:solidFill>
                <a:schemeClr val="accent4">
                  <a:lumMod val="75000"/>
                </a:schemeClr>
              </a:solidFill>
            </a:endParaRPr>
          </a:p>
          <a:p>
            <a:pPr marL="971550" lvl="1" indent="-514350">
              <a:buFont typeface="+mj-lt"/>
              <a:buAutoNum type="arabicPeriod"/>
            </a:pPr>
            <a:r>
              <a:rPr lang="zh-TW" altLang="en-US" dirty="0" smtClean="0"/>
              <a:t>馬上</a:t>
            </a:r>
            <a:r>
              <a:rPr lang="zh-TW" altLang="en-US" dirty="0"/>
              <a:t>回信，請對方不要再寄。</a:t>
            </a:r>
          </a:p>
          <a:p>
            <a:pPr marL="971550" lvl="1" indent="-514350">
              <a:buFont typeface="+mj-lt"/>
              <a:buAutoNum type="arabicPeriod"/>
            </a:pPr>
            <a:r>
              <a:rPr lang="zh-TW" altLang="en-US" dirty="0" smtClean="0"/>
              <a:t>將</a:t>
            </a:r>
            <a:r>
              <a:rPr lang="zh-TW" altLang="en-US" dirty="0"/>
              <a:t>對方的地址列於拒收信件人員。</a:t>
            </a:r>
          </a:p>
          <a:p>
            <a:pPr marL="971550" lvl="1" indent="-514350">
              <a:buFont typeface="+mj-lt"/>
              <a:buAutoNum type="arabicPeriod"/>
            </a:pPr>
            <a:r>
              <a:rPr lang="zh-TW" altLang="en-US" dirty="0" smtClean="0"/>
              <a:t>使用</a:t>
            </a:r>
            <a:r>
              <a:rPr lang="zh-TW" altLang="en-US" dirty="0"/>
              <a:t>電子郵件過濾軟體。</a:t>
            </a:r>
          </a:p>
        </p:txBody>
      </p:sp>
      <p:sp>
        <p:nvSpPr>
          <p:cNvPr id="3" name="標題 2"/>
          <p:cNvSpPr>
            <a:spLocks noGrp="1"/>
          </p:cNvSpPr>
          <p:nvPr>
            <p:ph type="title"/>
          </p:nvPr>
        </p:nvSpPr>
        <p:spPr>
          <a:xfrm>
            <a:off x="654050" y="458258"/>
            <a:ext cx="7886700" cy="1325563"/>
          </a:xfrm>
        </p:spPr>
        <p:txBody>
          <a:bodyPr/>
          <a:lstStyle/>
          <a:p>
            <a:r>
              <a:rPr lang="zh-TW" altLang="en-US" dirty="0"/>
              <a:t>三</a:t>
            </a:r>
            <a:r>
              <a:rPr lang="zh-TW" altLang="en-US" dirty="0" smtClean="0"/>
              <a:t>、參考答案</a:t>
            </a:r>
            <a:endParaRPr lang="zh-TW" altLang="en-US" dirty="0"/>
          </a:p>
        </p:txBody>
      </p:sp>
    </p:spTree>
    <p:extLst>
      <p:ext uri="{BB962C8B-B14F-4D97-AF65-F5344CB8AC3E}">
        <p14:creationId xmlns:p14="http://schemas.microsoft.com/office/powerpoint/2010/main" val="2909609770"/>
      </p:ext>
    </p:extLst>
  </p:cSld>
  <p:clrMapOvr>
    <a:masterClrMapping/>
  </p:clrMapOvr>
  <p:transition>
    <p:pull dir="r"/>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628650" y="618186"/>
            <a:ext cx="7470321" cy="5558777"/>
          </a:xfrm>
        </p:spPr>
        <p:txBody>
          <a:bodyPr>
            <a:noAutofit/>
          </a:bodyPr>
          <a:lstStyle/>
          <a:p>
            <a:r>
              <a:rPr lang="zh-TW" altLang="en-US" dirty="0">
                <a:solidFill>
                  <a:schemeClr val="accent4">
                    <a:lumMod val="75000"/>
                  </a:schemeClr>
                </a:solidFill>
              </a:rPr>
              <a:t>問題</a:t>
            </a:r>
            <a:r>
              <a:rPr lang="zh-TW" altLang="en-US" dirty="0" smtClean="0">
                <a:solidFill>
                  <a:schemeClr val="accent4">
                    <a:lumMod val="75000"/>
                  </a:schemeClr>
                </a:solidFill>
              </a:rPr>
              <a:t>二參考答案</a:t>
            </a:r>
            <a:endParaRPr lang="en-US" altLang="zh-TW" dirty="0" smtClean="0">
              <a:solidFill>
                <a:schemeClr val="accent4">
                  <a:lumMod val="75000"/>
                </a:schemeClr>
              </a:solidFill>
            </a:endParaRPr>
          </a:p>
          <a:p>
            <a:pPr marL="971550" lvl="1" indent="-514350">
              <a:spcBef>
                <a:spcPts val="0"/>
              </a:spcBef>
              <a:buFont typeface="+mj-lt"/>
              <a:buAutoNum type="arabicPeriod"/>
            </a:pPr>
            <a:r>
              <a:rPr lang="zh-TW" altLang="en-US" dirty="0" smtClean="0"/>
              <a:t>當</a:t>
            </a:r>
            <a:r>
              <a:rPr lang="zh-TW" altLang="en-US" dirty="0"/>
              <a:t>你回信時要注意你是回給一個人還是一大群人。</a:t>
            </a:r>
          </a:p>
          <a:p>
            <a:pPr marL="971550" lvl="1" indent="-514350">
              <a:spcBef>
                <a:spcPts val="0"/>
              </a:spcBef>
              <a:buFont typeface="+mj-lt"/>
              <a:buAutoNum type="arabicPeriod"/>
            </a:pPr>
            <a:r>
              <a:rPr lang="zh-TW" altLang="en-US" dirty="0" smtClean="0"/>
              <a:t>記得</a:t>
            </a:r>
            <a:r>
              <a:rPr lang="zh-TW" altLang="en-US" dirty="0"/>
              <a:t>給對方尊稱及署名</a:t>
            </a:r>
            <a:r>
              <a:rPr lang="zh-TW" altLang="en-US" dirty="0" smtClean="0"/>
              <a:t>。</a:t>
            </a:r>
            <a:endParaRPr lang="en-US" altLang="zh-TW" dirty="0" smtClean="0"/>
          </a:p>
          <a:p>
            <a:pPr marL="971550" lvl="1" indent="-514350">
              <a:spcBef>
                <a:spcPts val="0"/>
              </a:spcBef>
              <a:buFont typeface="+mj-lt"/>
              <a:buAutoNum type="arabicPeriod"/>
            </a:pPr>
            <a:r>
              <a:rPr lang="zh-TW" altLang="en-US" dirty="0" smtClean="0"/>
              <a:t>適當</a:t>
            </a:r>
            <a:r>
              <a:rPr lang="zh-TW" altLang="en-US" dirty="0"/>
              <a:t>的斷行、斷句、檢查錯別字或英文文法</a:t>
            </a:r>
            <a:r>
              <a:rPr lang="zh-TW" altLang="en-US" dirty="0" smtClean="0"/>
              <a:t>。</a:t>
            </a:r>
            <a:endParaRPr lang="en-US" altLang="zh-TW" dirty="0" smtClean="0"/>
          </a:p>
          <a:p>
            <a:pPr marL="971550" lvl="1" indent="-514350">
              <a:spcBef>
                <a:spcPts val="0"/>
              </a:spcBef>
              <a:buFont typeface="+mj-lt"/>
              <a:buAutoNum type="arabicPeriod"/>
            </a:pPr>
            <a:r>
              <a:rPr lang="zh-TW" altLang="en-US" dirty="0" smtClean="0"/>
              <a:t>善</a:t>
            </a:r>
            <a:r>
              <a:rPr lang="zh-TW" altLang="en-US" dirty="0"/>
              <a:t>用標題欄，讓讀者馬上知道訊息的重點為何</a:t>
            </a:r>
            <a:r>
              <a:rPr lang="zh-TW" altLang="en-US" dirty="0" smtClean="0"/>
              <a:t>。</a:t>
            </a:r>
            <a:endParaRPr lang="en-US" altLang="zh-TW" dirty="0" smtClean="0"/>
          </a:p>
          <a:p>
            <a:pPr marL="971550" lvl="1" indent="-514350">
              <a:spcBef>
                <a:spcPts val="0"/>
              </a:spcBef>
              <a:buFont typeface="+mj-lt"/>
              <a:buAutoNum type="arabicPeriod"/>
            </a:pPr>
            <a:r>
              <a:rPr lang="zh-TW" altLang="en-US" dirty="0" smtClean="0"/>
              <a:t>每一</a:t>
            </a:r>
            <a:r>
              <a:rPr lang="zh-TW" altLang="en-US" dirty="0"/>
              <a:t>封信儘量只針對一個主題，長話短說並直指重點</a:t>
            </a:r>
            <a:r>
              <a:rPr lang="zh-TW" altLang="en-US" dirty="0" smtClean="0"/>
              <a:t>。</a:t>
            </a:r>
            <a:endParaRPr lang="en-US" altLang="zh-TW" dirty="0" smtClean="0"/>
          </a:p>
        </p:txBody>
      </p:sp>
    </p:spTree>
    <p:extLst>
      <p:ext uri="{BB962C8B-B14F-4D97-AF65-F5344CB8AC3E}">
        <p14:creationId xmlns:p14="http://schemas.microsoft.com/office/powerpoint/2010/main" val="3448306020"/>
      </p:ext>
    </p:extLst>
  </p:cSld>
  <p:clrMapOvr>
    <a:masterClrMapping/>
  </p:clrMapOvr>
  <p:transition>
    <p:pull dir="r"/>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628650" y="631065"/>
            <a:ext cx="7886700" cy="5545898"/>
          </a:xfrm>
        </p:spPr>
        <p:txBody>
          <a:bodyPr/>
          <a:lstStyle/>
          <a:p>
            <a:r>
              <a:rPr lang="zh-TW" altLang="en-US" dirty="0">
                <a:solidFill>
                  <a:schemeClr val="accent4">
                    <a:lumMod val="75000"/>
                  </a:schemeClr>
                </a:solidFill>
              </a:rPr>
              <a:t>問題</a:t>
            </a:r>
            <a:r>
              <a:rPr lang="zh-TW" altLang="en-US" dirty="0" smtClean="0">
                <a:solidFill>
                  <a:schemeClr val="accent4">
                    <a:lumMod val="75000"/>
                  </a:schemeClr>
                </a:solidFill>
              </a:rPr>
              <a:t>三參考答案</a:t>
            </a:r>
            <a:endParaRPr lang="en-US" altLang="zh-TW" dirty="0" smtClean="0">
              <a:solidFill>
                <a:schemeClr val="accent4">
                  <a:lumMod val="75000"/>
                </a:schemeClr>
              </a:solidFill>
            </a:endParaRPr>
          </a:p>
          <a:p>
            <a:pPr marL="971550" lvl="1" indent="-514350">
              <a:buFont typeface="+mj-lt"/>
              <a:buAutoNum type="arabicPeriod"/>
            </a:pPr>
            <a:r>
              <a:rPr lang="zh-TW" altLang="en-US" dirty="0" smtClean="0"/>
              <a:t>進</a:t>
            </a:r>
            <a:r>
              <a:rPr lang="zh-TW" altLang="en-US" dirty="0"/>
              <a:t>聊天室時先做簡單的自我介紹。</a:t>
            </a:r>
          </a:p>
          <a:p>
            <a:pPr marL="971550" lvl="1" indent="-514350">
              <a:buFont typeface="+mj-lt"/>
              <a:buAutoNum type="arabicPeriod"/>
            </a:pPr>
            <a:r>
              <a:rPr lang="zh-TW" altLang="en-US" dirty="0" smtClean="0"/>
              <a:t>在</a:t>
            </a:r>
            <a:r>
              <a:rPr lang="zh-TW" altLang="en-US" dirty="0"/>
              <a:t>交談時，避免重覆發言及單方面的交談。</a:t>
            </a:r>
          </a:p>
          <a:p>
            <a:pPr marL="971550" lvl="1" indent="-514350">
              <a:buFont typeface="+mj-lt"/>
              <a:buAutoNum type="arabicPeriod"/>
            </a:pPr>
            <a:r>
              <a:rPr lang="zh-TW" altLang="en-US" dirty="0" smtClean="0"/>
              <a:t>不要</a:t>
            </a:r>
            <a:r>
              <a:rPr lang="zh-TW" altLang="en-US" dirty="0"/>
              <a:t>在聊天室解決私人事務。</a:t>
            </a:r>
          </a:p>
          <a:p>
            <a:pPr marL="971550" lvl="1" indent="-514350">
              <a:buFont typeface="+mj-lt"/>
              <a:buAutoNum type="arabicPeriod"/>
            </a:pPr>
            <a:r>
              <a:rPr lang="zh-TW" altLang="en-US" dirty="0" smtClean="0"/>
              <a:t>注意</a:t>
            </a:r>
            <a:r>
              <a:rPr lang="zh-TW" altLang="en-US" dirty="0"/>
              <a:t>聊天主題。</a:t>
            </a:r>
          </a:p>
          <a:p>
            <a:pPr marL="971550" lvl="1" indent="-514350">
              <a:buFont typeface="+mj-lt"/>
              <a:buAutoNum type="arabicPeriod"/>
            </a:pPr>
            <a:r>
              <a:rPr lang="zh-TW" altLang="en-US" dirty="0" smtClean="0"/>
              <a:t>避免</a:t>
            </a:r>
            <a:r>
              <a:rPr lang="zh-TW" altLang="en-US" dirty="0"/>
              <a:t>公開個人隱私。</a:t>
            </a:r>
          </a:p>
          <a:p>
            <a:pPr marL="971550" lvl="1" indent="-514350">
              <a:buFont typeface="+mj-lt"/>
              <a:buAutoNum type="arabicPeriod"/>
            </a:pPr>
            <a:r>
              <a:rPr lang="zh-TW" altLang="en-US" dirty="0" smtClean="0"/>
              <a:t>不要</a:t>
            </a:r>
            <a:r>
              <a:rPr lang="zh-TW" altLang="en-US" dirty="0"/>
              <a:t>強迫他人回答你的問題。</a:t>
            </a:r>
          </a:p>
        </p:txBody>
      </p:sp>
    </p:spTree>
    <p:extLst>
      <p:ext uri="{BB962C8B-B14F-4D97-AF65-F5344CB8AC3E}">
        <p14:creationId xmlns:p14="http://schemas.microsoft.com/office/powerpoint/2010/main" val="3716353688"/>
      </p:ext>
    </p:extLst>
  </p:cSld>
  <p:clrMapOvr>
    <a:masterClrMapping/>
  </p:clrMapOvr>
  <p:transition>
    <p:pull dir="r"/>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628650" y="643944"/>
            <a:ext cx="7886700" cy="5533019"/>
          </a:xfrm>
        </p:spPr>
        <p:txBody>
          <a:bodyPr>
            <a:normAutofit/>
          </a:bodyPr>
          <a:lstStyle/>
          <a:p>
            <a:r>
              <a:rPr lang="zh-TW" altLang="en-US" dirty="0">
                <a:solidFill>
                  <a:schemeClr val="accent4">
                    <a:lumMod val="75000"/>
                  </a:schemeClr>
                </a:solidFill>
              </a:rPr>
              <a:t>問題</a:t>
            </a:r>
            <a:r>
              <a:rPr lang="zh-TW" altLang="en-US" dirty="0" smtClean="0">
                <a:solidFill>
                  <a:schemeClr val="accent4">
                    <a:lumMod val="75000"/>
                  </a:schemeClr>
                </a:solidFill>
              </a:rPr>
              <a:t>四參考答案</a:t>
            </a:r>
            <a:endParaRPr lang="en-US" altLang="zh-TW" dirty="0" smtClean="0">
              <a:solidFill>
                <a:schemeClr val="accent4">
                  <a:lumMod val="75000"/>
                </a:schemeClr>
              </a:solidFill>
            </a:endParaRPr>
          </a:p>
          <a:p>
            <a:pPr marL="971550" lvl="1" indent="-514350">
              <a:buFont typeface="+mj-lt"/>
              <a:buAutoNum type="arabicPeriod"/>
            </a:pPr>
            <a:r>
              <a:rPr lang="zh-TW" altLang="en-US" dirty="0" smtClean="0"/>
              <a:t>不要</a:t>
            </a:r>
            <a:r>
              <a:rPr lang="zh-TW" altLang="en-US" dirty="0"/>
              <a:t>上傳或下載非法軟體或文件。</a:t>
            </a:r>
          </a:p>
          <a:p>
            <a:pPr marL="971550" lvl="1" indent="-514350">
              <a:buFont typeface="+mj-lt"/>
              <a:buAutoNum type="arabicPeriod"/>
            </a:pPr>
            <a:r>
              <a:rPr lang="zh-TW" altLang="en-US" dirty="0" smtClean="0"/>
              <a:t>不要</a:t>
            </a:r>
            <a:r>
              <a:rPr lang="zh-TW" altLang="en-US" dirty="0"/>
              <a:t>上傳有病毒的軟體或文件。</a:t>
            </a:r>
          </a:p>
          <a:p>
            <a:pPr marL="971550" lvl="1" indent="-514350">
              <a:buFont typeface="+mj-lt"/>
              <a:buAutoNum type="arabicPeriod"/>
            </a:pPr>
            <a:r>
              <a:rPr lang="zh-TW" altLang="en-US" dirty="0" smtClean="0"/>
              <a:t>上</a:t>
            </a:r>
            <a:r>
              <a:rPr lang="zh-TW" altLang="en-US" dirty="0"/>
              <a:t>傳檔案時，要注意檔案是否上傳完整。</a:t>
            </a:r>
          </a:p>
          <a:p>
            <a:pPr marL="971550" lvl="1" indent="-514350">
              <a:buFont typeface="+mj-lt"/>
              <a:buAutoNum type="arabicPeriod"/>
            </a:pPr>
            <a:r>
              <a:rPr lang="zh-TW" altLang="en-US" dirty="0" smtClean="0"/>
              <a:t>上</a:t>
            </a:r>
            <a:r>
              <a:rPr lang="zh-TW" altLang="en-US" dirty="0"/>
              <a:t>傳或下載大量的資料時，選擇使用者較少的時段進行。</a:t>
            </a:r>
          </a:p>
          <a:p>
            <a:pPr marL="971550" lvl="1" indent="-514350">
              <a:buFont typeface="+mj-lt"/>
              <a:buAutoNum type="arabicPeriod"/>
            </a:pPr>
            <a:r>
              <a:rPr lang="zh-TW" altLang="en-US" dirty="0" smtClean="0"/>
              <a:t>儘</a:t>
            </a:r>
            <a:r>
              <a:rPr lang="zh-TW" altLang="en-US" dirty="0"/>
              <a:t>可能附上自己的辨識資料，讓管理者知道你</a:t>
            </a:r>
            <a:r>
              <a:rPr lang="zh-TW" altLang="en-US" dirty="0" smtClean="0"/>
              <a:t>的身分也是</a:t>
            </a:r>
            <a:r>
              <a:rPr lang="zh-TW" altLang="en-US" dirty="0"/>
              <a:t>一種尊重的表現。</a:t>
            </a:r>
          </a:p>
        </p:txBody>
      </p:sp>
    </p:spTree>
    <p:extLst>
      <p:ext uri="{BB962C8B-B14F-4D97-AF65-F5344CB8AC3E}">
        <p14:creationId xmlns:p14="http://schemas.microsoft.com/office/powerpoint/2010/main" val="2752014509"/>
      </p:ext>
    </p:extLst>
  </p:cSld>
  <p:clrMapOvr>
    <a:masterClrMapping/>
  </p:clrMapOvr>
  <p:transition>
    <p:pull dir="r"/>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707027" y="875211"/>
            <a:ext cx="7431133" cy="3487783"/>
          </a:xfrm>
        </p:spPr>
        <p:txBody>
          <a:bodyPr/>
          <a:lstStyle/>
          <a:p>
            <a:r>
              <a:rPr lang="zh-TW" altLang="en-US" dirty="0">
                <a:solidFill>
                  <a:schemeClr val="accent4">
                    <a:lumMod val="75000"/>
                  </a:schemeClr>
                </a:solidFill>
              </a:rPr>
              <a:t>問題</a:t>
            </a:r>
            <a:r>
              <a:rPr lang="zh-TW" altLang="en-US" dirty="0" smtClean="0">
                <a:solidFill>
                  <a:schemeClr val="accent4">
                    <a:lumMod val="75000"/>
                  </a:schemeClr>
                </a:solidFill>
              </a:rPr>
              <a:t>五參考答案</a:t>
            </a:r>
            <a:endParaRPr lang="en-US" altLang="zh-TW" dirty="0" smtClean="0">
              <a:solidFill>
                <a:schemeClr val="accent4">
                  <a:lumMod val="75000"/>
                </a:schemeClr>
              </a:solidFill>
            </a:endParaRPr>
          </a:p>
          <a:p>
            <a:pPr marL="971550" lvl="1" indent="-514350">
              <a:buFont typeface="+mj-lt"/>
              <a:buAutoNum type="arabicPeriod"/>
            </a:pPr>
            <a:r>
              <a:rPr lang="zh-TW" altLang="en-US" dirty="0" smtClean="0"/>
              <a:t>和</a:t>
            </a:r>
            <a:r>
              <a:rPr lang="zh-TW" altLang="en-US" dirty="0"/>
              <a:t>部落格格主若不是很熟，措詞應該較有禮貌。</a:t>
            </a:r>
          </a:p>
          <a:p>
            <a:pPr marL="971550" lvl="1" indent="-514350">
              <a:buFont typeface="+mj-lt"/>
              <a:buAutoNum type="arabicPeriod"/>
            </a:pPr>
            <a:r>
              <a:rPr lang="zh-TW" altLang="en-US" dirty="0" smtClean="0"/>
              <a:t>轉</a:t>
            </a:r>
            <a:r>
              <a:rPr lang="zh-TW" altLang="en-US" dirty="0"/>
              <a:t>貼部落格文章前應徵求格主的同意。</a:t>
            </a:r>
          </a:p>
          <a:p>
            <a:pPr marL="971550" lvl="1" indent="-514350">
              <a:buFont typeface="+mj-lt"/>
              <a:buAutoNum type="arabicPeriod"/>
            </a:pPr>
            <a:r>
              <a:rPr lang="zh-TW" altLang="en-US" dirty="0" smtClean="0"/>
              <a:t>若</a:t>
            </a:r>
            <a:r>
              <a:rPr lang="zh-TW" altLang="en-US" dirty="0"/>
              <a:t>只想讓格主看到的文字，應該以悄悄話留言給格主。</a:t>
            </a:r>
          </a:p>
        </p:txBody>
      </p:sp>
    </p:spTree>
    <p:extLst>
      <p:ext uri="{BB962C8B-B14F-4D97-AF65-F5344CB8AC3E}">
        <p14:creationId xmlns:p14="http://schemas.microsoft.com/office/powerpoint/2010/main" val="2909679013"/>
      </p:ext>
    </p:extLst>
  </p:cSld>
  <p:clrMapOvr>
    <a:masterClrMapping/>
  </p:clrMapOvr>
  <p:transition>
    <p:pull dir="r"/>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altLang="zh-TW" b="1" spc="50" dirty="0" smtClean="0">
                <a:ln w="11430"/>
                <a:solidFill>
                  <a:srgbClr val="FF0000"/>
                </a:solidFill>
                <a:effectLst>
                  <a:outerShdw blurRad="76200" dist="50800" dir="5400000" algn="tl" rotWithShape="0">
                    <a:srgbClr val="000000">
                      <a:alpha val="65000"/>
                    </a:srgbClr>
                  </a:outerShdw>
                </a:effectLst>
              </a:rPr>
              <a:t>Q &amp; A</a:t>
            </a:r>
            <a:endParaRPr lang="zh-TW" altLang="en-US" b="1" spc="50" dirty="0">
              <a:ln w="11430"/>
              <a:solidFill>
                <a:srgbClr val="FF0000"/>
              </a:solidFill>
              <a:effectLst>
                <a:outerShdw blurRad="76200" dist="50800" dir="5400000" algn="tl" rotWithShape="0">
                  <a:srgbClr val="000000">
                    <a:alpha val="65000"/>
                  </a:srgbClr>
                </a:outerShdw>
              </a:effectLst>
            </a:endParaRPr>
          </a:p>
        </p:txBody>
      </p:sp>
      <p:sp>
        <p:nvSpPr>
          <p:cNvPr id="3" name="文字版面配置區 2"/>
          <p:cNvSpPr>
            <a:spLocks noGrp="1"/>
          </p:cNvSpPr>
          <p:nvPr>
            <p:ph type="body" idx="1"/>
          </p:nvPr>
        </p:nvSpPr>
        <p:spPr/>
        <p:txBody>
          <a:bodyPr/>
          <a:lstStyle/>
          <a:p>
            <a:endParaRPr lang="zh-TW" altLang="en-US"/>
          </a:p>
        </p:txBody>
      </p:sp>
      <p:sp>
        <p:nvSpPr>
          <p:cNvPr id="4" name="投影片編號版面配置區 3"/>
          <p:cNvSpPr>
            <a:spLocks noGrp="1"/>
          </p:cNvSpPr>
          <p:nvPr>
            <p:ph type="sldNum" sz="quarter" idx="12"/>
          </p:nvPr>
        </p:nvSpPr>
        <p:spPr/>
        <p:txBody>
          <a:bodyPr/>
          <a:lstStyle/>
          <a:p>
            <a:fld id="{3228CCCC-EB6A-4525-9CB7-A5F54915A359}" type="slidenum">
              <a:rPr lang="zh-TW" altLang="en-US" smtClean="0"/>
              <a:pPr/>
              <a:t>66</a:t>
            </a:fld>
            <a:endParaRPr lang="zh-TW" altLang="en-US"/>
          </a:p>
        </p:txBody>
      </p:sp>
    </p:spTree>
    <p:extLst>
      <p:ext uri="{BB962C8B-B14F-4D97-AF65-F5344CB8AC3E}">
        <p14:creationId xmlns:p14="http://schemas.microsoft.com/office/powerpoint/2010/main" val="246302306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內容版面配置區 4"/>
          <p:cNvSpPr>
            <a:spLocks noGrp="1"/>
          </p:cNvSpPr>
          <p:nvPr>
            <p:ph idx="1"/>
          </p:nvPr>
        </p:nvSpPr>
        <p:spPr>
          <a:xfrm>
            <a:off x="568018" y="1466893"/>
            <a:ext cx="7886700" cy="4777878"/>
          </a:xfrm>
        </p:spPr>
        <p:txBody>
          <a:bodyPr>
            <a:normAutofit/>
          </a:bodyPr>
          <a:lstStyle/>
          <a:p>
            <a:r>
              <a:rPr lang="zh-TW" altLang="en-US" dirty="0" smtClean="0"/>
              <a:t>網路</a:t>
            </a:r>
            <a:r>
              <a:rPr lang="zh-TW" altLang="en-US" dirty="0"/>
              <a:t>上的文章千奇百怪，但無論是多奇怪的文章，發表者都要負起該文章</a:t>
            </a:r>
            <a:r>
              <a:rPr lang="zh-TW" altLang="en-US" dirty="0" smtClean="0"/>
              <a:t>的責任</a:t>
            </a:r>
            <a:r>
              <a:rPr lang="zh-TW" altLang="en-US" dirty="0"/>
              <a:t>。即使只是一個問題，都要注重用法與語氣，不能只著重在滿足自己的需求</a:t>
            </a:r>
            <a:r>
              <a:rPr lang="zh-TW" altLang="en-US" dirty="0" smtClean="0"/>
              <a:t>，卻</a:t>
            </a:r>
            <a:r>
              <a:rPr lang="zh-TW" altLang="en-US" dirty="0"/>
              <a:t>忘了要尊重他人</a:t>
            </a:r>
            <a:r>
              <a:rPr lang="zh-TW" altLang="en-US" dirty="0" smtClean="0"/>
              <a:t>。</a:t>
            </a:r>
            <a:endParaRPr lang="zh-TW" altLang="en-US" dirty="0"/>
          </a:p>
        </p:txBody>
      </p:sp>
      <p:pic>
        <p:nvPicPr>
          <p:cNvPr id="4" name="圖片 3"/>
          <p:cNvPicPr>
            <a:picLocks noChangeAspect="1"/>
          </p:cNvPicPr>
          <p:nvPr/>
        </p:nvPicPr>
        <p:blipFill>
          <a:blip r:embed="rId3" cstate="print">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6139543" y="3004456"/>
            <a:ext cx="2315175" cy="3148150"/>
          </a:xfrm>
          <a:prstGeom prst="rect">
            <a:avLst/>
          </a:prstGeom>
        </p:spPr>
      </p:pic>
      <p:sp>
        <p:nvSpPr>
          <p:cNvPr id="2" name="標題 1"/>
          <p:cNvSpPr>
            <a:spLocks noGrp="1"/>
          </p:cNvSpPr>
          <p:nvPr>
            <p:ph type="title"/>
          </p:nvPr>
        </p:nvSpPr>
        <p:spPr/>
        <p:txBody>
          <a:bodyPr/>
          <a:lstStyle/>
          <a:p>
            <a:endParaRPr lang="zh-TW" altLang="en-US"/>
          </a:p>
        </p:txBody>
      </p:sp>
    </p:spTree>
    <p:extLst>
      <p:ext uri="{BB962C8B-B14F-4D97-AF65-F5344CB8AC3E}">
        <p14:creationId xmlns:p14="http://schemas.microsoft.com/office/powerpoint/2010/main" val="41693167"/>
      </p:ext>
    </p:extLst>
  </p:cSld>
  <p:clrMapOvr>
    <a:masterClrMapping/>
  </p:clrMapOvr>
  <p:transition>
    <p:pull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內容版面配置區 1"/>
          <p:cNvSpPr>
            <a:spLocks noGrp="1"/>
          </p:cNvSpPr>
          <p:nvPr>
            <p:ph idx="1"/>
          </p:nvPr>
        </p:nvSpPr>
        <p:spPr>
          <a:xfrm>
            <a:off x="641713" y="1263922"/>
            <a:ext cx="7886700" cy="4351338"/>
          </a:xfrm>
        </p:spPr>
        <p:txBody>
          <a:bodyPr/>
          <a:lstStyle/>
          <a:p>
            <a:r>
              <a:rPr lang="zh-TW" altLang="en-US" dirty="0" smtClean="0"/>
              <a:t>究竟網路禮節有哪些？要怎麼做才不會成為網友的拒絕往來戶，謹守本單元所提到的幾項原則，保證你在網路上的 </a:t>
            </a:r>
            <a:r>
              <a:rPr lang="en-US" altLang="zh-TW" dirty="0" smtClean="0"/>
              <a:t>PO </a:t>
            </a:r>
            <a:r>
              <a:rPr lang="zh-TW" altLang="en-US" dirty="0" smtClean="0"/>
              <a:t>文無往不利，成為廣受大家歡迎的網路發文資優生！</a:t>
            </a:r>
            <a:endParaRPr lang="zh-TW" altLang="en-US" dirty="0"/>
          </a:p>
        </p:txBody>
      </p:sp>
      <p:pic>
        <p:nvPicPr>
          <p:cNvPr id="4" name="圖片 3"/>
          <p:cNvPicPr>
            <a:picLocks noChangeAspect="1"/>
          </p:cNvPicPr>
          <p:nvPr/>
        </p:nvPicPr>
        <p:blipFill>
          <a:blip r:embed="rId2" cstate="print">
            <a:extLst>
              <a:ext uri="{BEBA8EAE-BF5A-486C-A8C5-ECC9F3942E4B}">
                <a14:imgProps xmlns:a14="http://schemas.microsoft.com/office/drawing/2010/main">
                  <a14:imgLayer r:embed="rId3">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6139543" y="3004456"/>
            <a:ext cx="2315175" cy="3148150"/>
          </a:xfrm>
          <a:prstGeom prst="rect">
            <a:avLst/>
          </a:prstGeom>
        </p:spPr>
      </p:pic>
    </p:spTree>
  </p:cSld>
  <p:clrMapOvr>
    <a:masterClrMapping/>
  </p:clrMapOvr>
  <p:transition>
    <p:pull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zh-TW" altLang="en-US" b="1" spc="50" dirty="0">
                <a:ln w="11430"/>
                <a:solidFill>
                  <a:srgbClr val="FF0000"/>
                </a:solidFill>
                <a:effectLst>
                  <a:outerShdw blurRad="76200" dist="50800" dir="5400000" algn="tl" rotWithShape="0">
                    <a:srgbClr val="000000">
                      <a:alpha val="65000"/>
                    </a:srgbClr>
                  </a:outerShdw>
                </a:effectLst>
              </a:rPr>
              <a:t>貳、悟徹網路妙真理</a:t>
            </a:r>
          </a:p>
        </p:txBody>
      </p:sp>
      <p:sp>
        <p:nvSpPr>
          <p:cNvPr id="3" name="文字版面配置區 2"/>
          <p:cNvSpPr>
            <a:spLocks noGrp="1"/>
          </p:cNvSpPr>
          <p:nvPr>
            <p:ph type="body" idx="1"/>
          </p:nvPr>
        </p:nvSpPr>
        <p:spPr/>
        <p:txBody>
          <a:bodyPr/>
          <a:lstStyle/>
          <a:p>
            <a:endParaRPr lang="zh-TW" altLang="en-US"/>
          </a:p>
        </p:txBody>
      </p:sp>
      <p:sp>
        <p:nvSpPr>
          <p:cNvPr id="5" name="投影片編號版面配置區 4"/>
          <p:cNvSpPr>
            <a:spLocks noGrp="1"/>
          </p:cNvSpPr>
          <p:nvPr>
            <p:ph type="sldNum" sz="quarter" idx="12"/>
          </p:nvPr>
        </p:nvSpPr>
        <p:spPr/>
        <p:txBody>
          <a:bodyPr/>
          <a:lstStyle/>
          <a:p>
            <a:fld id="{3228CCCC-EB6A-4525-9CB7-A5F54915A359}" type="slidenum">
              <a:rPr lang="zh-TW" altLang="en-US" smtClean="0"/>
              <a:pPr/>
              <a:t>9</a:t>
            </a:fld>
            <a:endParaRPr lang="zh-TW" altLang="en-US"/>
          </a:p>
        </p:txBody>
      </p:sp>
      <p:pic>
        <p:nvPicPr>
          <p:cNvPr id="6" name="圖片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532885" y="914400"/>
            <a:ext cx="2101131" cy="2647666"/>
          </a:xfrm>
          <a:prstGeom prst="rect">
            <a:avLst/>
          </a:prstGeom>
        </p:spPr>
      </p:pic>
    </p:spTree>
    <p:extLst>
      <p:ext uri="{BB962C8B-B14F-4D97-AF65-F5344CB8AC3E}">
        <p14:creationId xmlns:p14="http://schemas.microsoft.com/office/powerpoint/2010/main" val="3558919921"/>
      </p:ext>
    </p:extLst>
  </p:cSld>
  <p:clrMapOvr>
    <a:masterClrMapping/>
  </p:clrMapOvr>
  <p:timing>
    <p:tnLst>
      <p:par>
        <p:cTn id="1" dur="indefinite" restart="never" nodeType="tmRoot"/>
      </p:par>
    </p:tnLst>
  </p:timing>
</p:sld>
</file>

<file path=ppt/theme/theme1.xml><?xml version="1.0" encoding="utf-8"?>
<a:theme xmlns:a="http://schemas.openxmlformats.org/drawingml/2006/main" name="簡報樣式-20131211">
  <a:themeElements>
    <a:clrScheme name="自訂 5">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7030A0"/>
      </a:hlink>
      <a:folHlink>
        <a:srgbClr val="7030A0"/>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沉穩">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計算機概論.投影片範本.potx" id="{388A6415-17F8-4AFF-8809-7931B429B839}" vid="{BDD08744-6387-4054-8AF6-1BE8EF8ADA0D}"/>
    </a:ext>
  </a:ext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簡報樣式-20131211</Template>
  <TotalTime>821</TotalTime>
  <Words>3429</Words>
  <Application>Microsoft Office PowerPoint</Application>
  <PresentationFormat>如螢幕大小 (4:3)</PresentationFormat>
  <Paragraphs>197</Paragraphs>
  <Slides>66</Slides>
  <Notes>4</Notes>
  <HiddenSlides>0</HiddenSlides>
  <MMClips>0</MMClips>
  <ScaleCrop>false</ScaleCrop>
  <HeadingPairs>
    <vt:vector size="4" baseType="variant">
      <vt:variant>
        <vt:lpstr>佈景主題</vt:lpstr>
      </vt:variant>
      <vt:variant>
        <vt:i4>1</vt:i4>
      </vt:variant>
      <vt:variant>
        <vt:lpstr>投影片標題</vt:lpstr>
      </vt:variant>
      <vt:variant>
        <vt:i4>66</vt:i4>
      </vt:variant>
    </vt:vector>
  </HeadingPairs>
  <TitlesOfParts>
    <vt:vector size="67" baseType="lpstr">
      <vt:lpstr>簡報樣式-20131211</vt:lpstr>
      <vt:lpstr>PowerPoint 簡報</vt:lpstr>
      <vt:lpstr>壹、靈根孕育源流出</vt:lpstr>
      <vt:lpstr>故事緣起…(1/3)</vt:lpstr>
      <vt:lpstr>故事緣起…(2/3)</vt:lpstr>
      <vt:lpstr>故事緣起…(3/3)</vt:lpstr>
      <vt:lpstr>PowerPoint 簡報</vt:lpstr>
      <vt:lpstr>PowerPoint 簡報</vt:lpstr>
      <vt:lpstr>PowerPoint 簡報</vt:lpstr>
      <vt:lpstr>貳、悟徹網路妙真理</vt:lpstr>
      <vt:lpstr>一、何謂網路禮節（Netiquette ) ?  </vt:lpstr>
      <vt:lpstr>PowerPoint 簡報</vt:lpstr>
      <vt:lpstr>PowerPoint 簡報</vt:lpstr>
      <vt:lpstr>PowerPoint 簡報</vt:lpstr>
      <vt:lpstr>二、網路禮節中相關詞彙定義 </vt:lpstr>
      <vt:lpstr>PowerPoint 簡報</vt:lpstr>
      <vt:lpstr>PowerPoint 簡報</vt:lpstr>
      <vt:lpstr>PowerPoint 簡報</vt:lpstr>
      <vt:lpstr>PowerPoint 簡報</vt:lpstr>
      <vt:lpstr>PowerPoint 簡報</vt:lpstr>
      <vt:lpstr>PowerPoint 簡報</vt:lpstr>
      <vt:lpstr>PowerPoint 簡報</vt:lpstr>
      <vt:lpstr>PowerPoint 簡報</vt:lpstr>
      <vt:lpstr>參、資訊山下定心猿</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常用網路溝通軟體 使用注意事項(1/6)</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PowerPoint 簡報</vt:lpstr>
      <vt:lpstr>肆、功成圓滿見真如</vt:lpstr>
      <vt:lpstr>PowerPoint 簡報</vt:lpstr>
      <vt:lpstr>PowerPoint 簡報</vt:lpstr>
      <vt:lpstr>伍、西天取經傳正念</vt:lpstr>
      <vt:lpstr>一、進一步了解可參閱</vt:lpstr>
      <vt:lpstr>PowerPoint 簡報</vt:lpstr>
      <vt:lpstr>二、本文參考資料</vt:lpstr>
      <vt:lpstr>PowerPoint 簡報</vt:lpstr>
      <vt:lpstr>三、參考答案</vt:lpstr>
      <vt:lpstr>PowerPoint 簡報</vt:lpstr>
      <vt:lpstr>PowerPoint 簡報</vt:lpstr>
      <vt:lpstr>PowerPoint 簡報</vt:lpstr>
      <vt:lpstr>PowerPoint 簡報</vt:lpstr>
      <vt:lpstr>Q &amp; A</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簡報</dc:title>
  <dc:creator>adm</dc:creator>
  <cp:lastModifiedBy>mingchilee</cp:lastModifiedBy>
  <cp:revision>177</cp:revision>
  <dcterms:created xsi:type="dcterms:W3CDTF">2013-09-10T06:15:03Z</dcterms:created>
  <dcterms:modified xsi:type="dcterms:W3CDTF">2014-01-09T08:46:39Z</dcterms:modified>
</cp:coreProperties>
</file>