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2659BFAF-0B03-480E-9EC5-EC40363E650F}" type="datetimeFigureOut">
              <a:rPr lang="zh-TW" altLang="en-US" smtClean="0"/>
              <a:t>2009/12/30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55D7F03-A12B-400B-946E-761E6D60C735}" type="slidenum">
              <a:rPr lang="zh-TW" altLang="en-US" smtClean="0"/>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2659BFAF-0B03-480E-9EC5-EC40363E650F}" type="datetimeFigureOut">
              <a:rPr lang="zh-TW" altLang="en-US" smtClean="0"/>
              <a:t>2009/12/30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55D7F03-A12B-400B-946E-761E6D60C735}"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2659BFAF-0B03-480E-9EC5-EC40363E650F}" type="datetimeFigureOut">
              <a:rPr lang="zh-TW" altLang="en-US" smtClean="0"/>
              <a:t>2009/12/30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55D7F03-A12B-400B-946E-761E6D60C735}"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2659BFAF-0B03-480E-9EC5-EC40363E650F}" type="datetimeFigureOut">
              <a:rPr lang="zh-TW" altLang="en-US" smtClean="0"/>
              <a:t>2009/12/30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55D7F03-A12B-400B-946E-761E6D60C735}" type="slidenum">
              <a:rPr lang="zh-TW" altLang="en-US" smtClean="0"/>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2659BFAF-0B03-480E-9EC5-EC40363E650F}" type="datetimeFigureOut">
              <a:rPr lang="zh-TW" altLang="en-US" smtClean="0"/>
              <a:t>2009/12/30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55D7F03-A12B-400B-946E-761E6D60C735}" type="slidenum">
              <a:rPr lang="zh-TW" altLang="en-US" smtClean="0"/>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2659BFAF-0B03-480E-9EC5-EC40363E650F}" type="datetimeFigureOut">
              <a:rPr lang="zh-TW" altLang="en-US" smtClean="0"/>
              <a:t>2009/12/30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C55D7F03-A12B-400B-946E-761E6D60C735}" type="slidenum">
              <a:rPr lang="zh-TW" altLang="en-US" smtClean="0"/>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2659BFAF-0B03-480E-9EC5-EC40363E650F}" type="datetimeFigureOut">
              <a:rPr lang="zh-TW" altLang="en-US" smtClean="0"/>
              <a:t>2009/12/30</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C55D7F03-A12B-400B-946E-761E6D60C735}" type="slidenum">
              <a:rPr lang="zh-TW" altLang="en-US" smtClean="0"/>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2659BFAF-0B03-480E-9EC5-EC40363E650F}" type="datetimeFigureOut">
              <a:rPr lang="zh-TW" altLang="en-US" smtClean="0"/>
              <a:t>2009/12/30</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C55D7F03-A12B-400B-946E-761E6D60C735}" type="slidenum">
              <a:rPr lang="zh-TW" altLang="en-US" smtClean="0"/>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2659BFAF-0B03-480E-9EC5-EC40363E650F}" type="datetimeFigureOut">
              <a:rPr lang="zh-TW" altLang="en-US" smtClean="0"/>
              <a:t>2009/12/30</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C55D7F03-A12B-400B-946E-761E6D60C735}"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2659BFAF-0B03-480E-9EC5-EC40363E650F}" type="datetimeFigureOut">
              <a:rPr lang="zh-TW" altLang="en-US" smtClean="0"/>
              <a:t>2009/12/30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C55D7F03-A12B-400B-946E-761E6D60C735}" type="slidenum">
              <a:rPr lang="zh-TW" altLang="en-US" smtClean="0"/>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2659BFAF-0B03-480E-9EC5-EC40363E650F}" type="datetimeFigureOut">
              <a:rPr lang="zh-TW" altLang="en-US" smtClean="0"/>
              <a:t>2009/12/30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C55D7F03-A12B-400B-946E-761E6D60C735}" type="slidenum">
              <a:rPr lang="zh-TW" altLang="en-US" smtClean="0"/>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59BFAF-0B03-480E-9EC5-EC40363E650F}" type="datetimeFigureOut">
              <a:rPr lang="zh-TW" altLang="en-US" smtClean="0"/>
              <a:t>2009/12/30</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5D7F03-A12B-400B-946E-761E6D60C735}" type="slidenum">
              <a:rPr lang="zh-TW" altLang="en-US" smtClean="0"/>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標題 1"/>
          <p:cNvSpPr>
            <a:spLocks noGrp="1"/>
          </p:cNvSpPr>
          <p:nvPr>
            <p:ph type="ctrTitle"/>
          </p:nvPr>
        </p:nvSpPr>
        <p:spPr>
          <a:xfrm>
            <a:off x="2214546" y="857232"/>
            <a:ext cx="4500594" cy="1470025"/>
          </a:xfrm>
        </p:spPr>
        <p:txBody>
          <a:bodyPr>
            <a:normAutofit/>
          </a:bodyPr>
          <a:lstStyle/>
          <a:p>
            <a:r>
              <a:rPr lang="zh-TW" altLang="en-US" sz="8800" dirty="0" smtClean="0">
                <a:solidFill>
                  <a:schemeClr val="accent2">
                    <a:lumMod val="50000"/>
                  </a:schemeClr>
                </a:solidFill>
              </a:rPr>
              <a:t>黑洞</a:t>
            </a:r>
            <a:endParaRPr lang="zh-TW" altLang="en-US" sz="8800" dirty="0">
              <a:solidFill>
                <a:schemeClr val="accent2">
                  <a:lumMod val="50000"/>
                </a:schemeClr>
              </a:solidFill>
            </a:endParaRPr>
          </a:p>
        </p:txBody>
      </p:sp>
      <p:sp>
        <p:nvSpPr>
          <p:cNvPr id="3" name="副標題 2"/>
          <p:cNvSpPr>
            <a:spLocks noGrp="1"/>
          </p:cNvSpPr>
          <p:nvPr>
            <p:ph type="subTitle" idx="1"/>
          </p:nvPr>
        </p:nvSpPr>
        <p:spPr>
          <a:xfrm>
            <a:off x="2743200" y="3857628"/>
            <a:ext cx="4043378" cy="1752600"/>
          </a:xfrm>
        </p:spPr>
        <p:txBody>
          <a:bodyPr>
            <a:normAutofit/>
          </a:bodyPr>
          <a:lstStyle/>
          <a:p>
            <a:pPr algn="l"/>
            <a:r>
              <a:rPr lang="zh-TW" altLang="en-US" sz="3600" dirty="0" smtClean="0">
                <a:solidFill>
                  <a:schemeClr val="accent2">
                    <a:lumMod val="50000"/>
                  </a:schemeClr>
                </a:solidFill>
              </a:rPr>
              <a:t>報告</a:t>
            </a:r>
            <a:r>
              <a:rPr lang="en-US" altLang="zh-TW" sz="3600" dirty="0" smtClean="0">
                <a:solidFill>
                  <a:schemeClr val="accent2">
                    <a:lumMod val="50000"/>
                  </a:schemeClr>
                </a:solidFill>
              </a:rPr>
              <a:t>:</a:t>
            </a:r>
          </a:p>
          <a:p>
            <a:pPr algn="l"/>
            <a:r>
              <a:rPr lang="en-US" altLang="zh-TW" sz="3600" dirty="0" smtClean="0">
                <a:solidFill>
                  <a:schemeClr val="accent2">
                    <a:lumMod val="50000"/>
                  </a:schemeClr>
                </a:solidFill>
              </a:rPr>
              <a:t>706 30</a:t>
            </a:r>
            <a:r>
              <a:rPr lang="zh-TW" altLang="en-US" sz="3600" dirty="0" smtClean="0">
                <a:solidFill>
                  <a:schemeClr val="accent2">
                    <a:lumMod val="50000"/>
                  </a:schemeClr>
                </a:solidFill>
              </a:rPr>
              <a:t>號  黃存平</a:t>
            </a:r>
            <a:endParaRPr lang="zh-TW" altLang="en-US" sz="3600" dirty="0">
              <a:solidFill>
                <a:schemeClr val="accent2">
                  <a:lumMod val="5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ctrTitle"/>
          </p:nvPr>
        </p:nvSpPr>
        <p:spPr>
          <a:xfrm>
            <a:off x="1214414" y="285728"/>
            <a:ext cx="5857916" cy="1470025"/>
          </a:xfrm>
        </p:spPr>
        <p:txBody>
          <a:bodyPr/>
          <a:lstStyle/>
          <a:p>
            <a:r>
              <a:rPr lang="zh-TW" altLang="en-US" dirty="0" smtClean="0">
                <a:solidFill>
                  <a:schemeClr val="accent3">
                    <a:lumMod val="50000"/>
                  </a:schemeClr>
                </a:solidFill>
              </a:rPr>
              <a:t>黑洞是什麼</a:t>
            </a:r>
            <a:r>
              <a:rPr lang="en-US" altLang="zh-TW" dirty="0" smtClean="0">
                <a:solidFill>
                  <a:schemeClr val="accent3">
                    <a:lumMod val="50000"/>
                  </a:schemeClr>
                </a:solidFill>
              </a:rPr>
              <a:t>??</a:t>
            </a:r>
            <a:endParaRPr lang="zh-TW" altLang="en-US" dirty="0">
              <a:solidFill>
                <a:schemeClr val="accent3">
                  <a:lumMod val="50000"/>
                </a:schemeClr>
              </a:solidFill>
            </a:endParaRPr>
          </a:p>
        </p:txBody>
      </p:sp>
      <p:sp>
        <p:nvSpPr>
          <p:cNvPr id="3" name="內容版面配置區 2"/>
          <p:cNvSpPr>
            <a:spLocks noGrp="1"/>
          </p:cNvSpPr>
          <p:nvPr>
            <p:ph type="subTitle" idx="1"/>
          </p:nvPr>
        </p:nvSpPr>
        <p:spPr>
          <a:xfrm>
            <a:off x="0" y="2214554"/>
            <a:ext cx="9144000" cy="4286280"/>
          </a:xfrm>
        </p:spPr>
        <p:txBody>
          <a:bodyPr>
            <a:normAutofit/>
          </a:bodyPr>
          <a:lstStyle/>
          <a:p>
            <a:pPr>
              <a:buNone/>
            </a:pPr>
            <a:r>
              <a:rPr lang="zh-TW" altLang="en-US" b="1" dirty="0">
                <a:solidFill>
                  <a:schemeClr val="tx1">
                    <a:lumMod val="95000"/>
                    <a:lumOff val="5000"/>
                  </a:schemeClr>
                </a:solidFill>
              </a:rPr>
              <a:t>黑洞是一類密度極高的星體。由於它</a:t>
            </a:r>
            <a:r>
              <a:rPr lang="zh-TW" altLang="en-US" b="1" dirty="0" smtClean="0">
                <a:solidFill>
                  <a:schemeClr val="tx1">
                    <a:lumMod val="95000"/>
                    <a:lumOff val="5000"/>
                  </a:schemeClr>
                </a:solidFill>
              </a:rPr>
              <a:t>周圍存     在</a:t>
            </a:r>
            <a:r>
              <a:rPr lang="zh-TW" altLang="en-US" b="1" dirty="0">
                <a:solidFill>
                  <a:schemeClr val="tx1">
                    <a:lumMod val="95000"/>
                    <a:lumOff val="5000"/>
                  </a:schemeClr>
                </a:solidFill>
              </a:rPr>
              <a:t>巨大的引力場，所有經過附近的物質</a:t>
            </a:r>
            <a:r>
              <a:rPr lang="zh-TW" altLang="en-US" b="1" dirty="0" smtClean="0">
                <a:solidFill>
                  <a:schemeClr val="tx1">
                    <a:lumMod val="95000"/>
                    <a:lumOff val="5000"/>
                  </a:schemeClr>
                </a:solidFill>
              </a:rPr>
              <a:t>均 被</a:t>
            </a:r>
            <a:r>
              <a:rPr lang="zh-TW" altLang="en-US" b="1" dirty="0">
                <a:solidFill>
                  <a:schemeClr val="tx1">
                    <a:lumMod val="95000"/>
                    <a:lumOff val="5000"/>
                  </a:schemeClr>
                </a:solidFill>
              </a:rPr>
              <a:t>吸進去，即使光也不能</a:t>
            </a:r>
            <a:r>
              <a:rPr lang="zh-TW" altLang="en-US" b="1" dirty="0" smtClean="0">
                <a:solidFill>
                  <a:schemeClr val="tx1">
                    <a:lumMod val="95000"/>
                    <a:lumOff val="5000"/>
                  </a:schemeClr>
                </a:solidFill>
              </a:rPr>
              <a:t>逃脫。當然，處   於</a:t>
            </a:r>
            <a:r>
              <a:rPr lang="zh-TW" altLang="en-US" b="1" dirty="0">
                <a:solidFill>
                  <a:schemeClr val="tx1">
                    <a:lumMod val="95000"/>
                    <a:lumOff val="5000"/>
                  </a:schemeClr>
                </a:solidFill>
              </a:rPr>
              <a:t>黑洞裡的</a:t>
            </a:r>
            <a:r>
              <a:rPr lang="zh-TW" altLang="en-US" b="1" dirty="0" smtClean="0">
                <a:solidFill>
                  <a:schemeClr val="tx1">
                    <a:lumMod val="95000"/>
                    <a:lumOff val="5000"/>
                  </a:schemeClr>
                </a:solidFill>
              </a:rPr>
              <a:t>物體也不能</a:t>
            </a:r>
            <a:r>
              <a:rPr lang="zh-TW" altLang="en-US" b="1" dirty="0">
                <a:solidFill>
                  <a:schemeClr val="tx1">
                    <a:lumMod val="95000"/>
                    <a:lumOff val="5000"/>
                  </a:schemeClr>
                </a:solidFill>
              </a:rPr>
              <a:t>逃出黑洞</a:t>
            </a:r>
            <a:r>
              <a:rPr lang="zh-TW" altLang="en-US" b="1" dirty="0" smtClean="0">
                <a:solidFill>
                  <a:schemeClr val="tx1">
                    <a:lumMod val="95000"/>
                    <a:lumOff val="5000"/>
                  </a:schemeClr>
                </a:solidFill>
              </a:rPr>
              <a:t>。</a:t>
            </a:r>
            <a:endParaRPr lang="en-US" altLang="zh-TW" b="1" dirty="0" smtClean="0">
              <a:solidFill>
                <a:schemeClr val="tx1">
                  <a:lumMod val="95000"/>
                  <a:lumOff val="5000"/>
                </a:schemeClr>
              </a:solidFill>
            </a:endParaRPr>
          </a:p>
          <a:p>
            <a:pPr>
              <a:buNone/>
            </a:pPr>
            <a:r>
              <a:rPr lang="zh-TW" altLang="en-US" b="1" dirty="0">
                <a:solidFill>
                  <a:schemeClr val="tx1">
                    <a:lumMod val="95000"/>
                    <a:lumOff val="5000"/>
                  </a:schemeClr>
                </a:solidFill>
              </a:rPr>
              <a:t>黑洞是恆星演化的最後階段，即是「死亡」了的恆星</a:t>
            </a:r>
            <a:r>
              <a:rPr lang="zh-TW" altLang="en-US" b="1" dirty="0" smtClean="0">
                <a:solidFill>
                  <a:schemeClr val="tx1">
                    <a:lumMod val="95000"/>
                    <a:lumOff val="5000"/>
                  </a:schemeClr>
                </a:solidFill>
              </a:rPr>
              <a:t>。</a:t>
            </a:r>
            <a:endParaRPr lang="en-US" altLang="zh-TW" b="1" dirty="0" smtClean="0">
              <a:solidFill>
                <a:schemeClr val="tx1">
                  <a:lumMod val="95000"/>
                  <a:lumOff val="5000"/>
                </a:schemeClr>
              </a:solidFill>
            </a:endParaRPr>
          </a:p>
          <a:p>
            <a:pPr>
              <a:buNone/>
            </a:pPr>
            <a:r>
              <a:rPr lang="zh-TW" altLang="en-US" b="1" dirty="0">
                <a:solidFill>
                  <a:schemeClr val="tx1">
                    <a:lumMod val="95000"/>
                    <a:lumOff val="5000"/>
                  </a:schemeClr>
                </a:solidFill>
              </a:rPr>
              <a:t>黑洞不會放射出物質或輻射，我們不能直接觀察到黑洞。</a:t>
            </a:r>
            <a:endParaRPr lang="zh-TW" altLang="en-US" dirty="0">
              <a:solidFill>
                <a:schemeClr val="tx1">
                  <a:lumMod val="95000"/>
                  <a:lumOff val="5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28596" y="714356"/>
            <a:ext cx="8229600" cy="1143000"/>
          </a:xfrm>
        </p:spPr>
        <p:txBody>
          <a:bodyPr/>
          <a:lstStyle/>
          <a:p>
            <a:r>
              <a:rPr lang="zh-TW" altLang="en-US" b="1" dirty="0"/>
              <a:t>黑洞的形成</a:t>
            </a:r>
            <a:endParaRPr lang="zh-TW" altLang="en-US" dirty="0"/>
          </a:p>
        </p:txBody>
      </p:sp>
      <p:sp>
        <p:nvSpPr>
          <p:cNvPr id="3" name="內容版面配置區 2"/>
          <p:cNvSpPr>
            <a:spLocks noGrp="1"/>
          </p:cNvSpPr>
          <p:nvPr>
            <p:ph idx="1"/>
          </p:nvPr>
        </p:nvSpPr>
        <p:spPr>
          <a:xfrm>
            <a:off x="428596" y="2857496"/>
            <a:ext cx="8229600" cy="2714643"/>
          </a:xfrm>
        </p:spPr>
        <p:txBody>
          <a:bodyPr/>
          <a:lstStyle/>
          <a:p>
            <a:pPr>
              <a:buNone/>
            </a:pPr>
            <a:r>
              <a:rPr lang="zh-TW" altLang="en-US" b="1" dirty="0"/>
              <a:t>當一顆質量相當大的星體的核能耗盡</a:t>
            </a:r>
            <a:r>
              <a:rPr lang="zh-TW" altLang="en-US" b="1" dirty="0" smtClean="0"/>
              <a:t>後</a:t>
            </a:r>
            <a:r>
              <a:rPr lang="en-US" altLang="zh-TW" b="1" dirty="0" smtClean="0"/>
              <a:t>,</a:t>
            </a:r>
            <a:r>
              <a:rPr lang="zh-TW" altLang="en-US" b="1" dirty="0" smtClean="0"/>
              <a:t>死亡</a:t>
            </a:r>
            <a:r>
              <a:rPr lang="zh-TW" altLang="en-US" b="1" dirty="0"/>
              <a:t>時，恆星的殘骸</a:t>
            </a:r>
            <a:r>
              <a:rPr lang="zh-TW" altLang="en-US" b="1" dirty="0">
                <a:solidFill>
                  <a:schemeClr val="accent1">
                    <a:lumMod val="50000"/>
                  </a:schemeClr>
                </a:solidFill>
              </a:rPr>
              <a:t>可能</a:t>
            </a:r>
            <a:r>
              <a:rPr lang="zh-TW" altLang="en-US" b="1" dirty="0"/>
              <a:t>會形成黑洞。而黑洞的形成是因為大質量的恆星在演化的未期都會發生超新星爆炸，沒有輻射壓力去抵抗重力，平衡</a:t>
            </a:r>
            <a:r>
              <a:rPr lang="zh-TW" altLang="en-US" b="1" dirty="0" smtClean="0"/>
              <a:t>態便不再</a:t>
            </a:r>
            <a:r>
              <a:rPr lang="zh-TW" altLang="en-US" b="1" dirty="0"/>
              <a:t>存在</a:t>
            </a:r>
            <a:endParaRPr lang="en-US" altLang="zh-TW" b="1" dirty="0" smtClean="0"/>
          </a:p>
          <a:p>
            <a:pPr>
              <a:buNone/>
            </a:pPr>
            <a:endParaRPr lang="zh-TW"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b="1" dirty="0" smtClean="0"/>
              <a:t/>
            </a:r>
            <a:br>
              <a:rPr lang="en-US" altLang="zh-TW" b="1" dirty="0" smtClean="0"/>
            </a:br>
            <a:r>
              <a:rPr lang="zh-TW" altLang="en-US" b="1" dirty="0" smtClean="0">
                <a:solidFill>
                  <a:schemeClr val="bg2">
                    <a:lumMod val="10000"/>
                  </a:schemeClr>
                </a:solidFill>
              </a:rPr>
              <a:t>黑洞</a:t>
            </a:r>
            <a:r>
              <a:rPr lang="zh-TW" altLang="en-US" b="1" dirty="0">
                <a:solidFill>
                  <a:schemeClr val="bg2">
                    <a:lumMod val="10000"/>
                  </a:schemeClr>
                </a:solidFill>
              </a:rPr>
              <a:t>的界限</a:t>
            </a:r>
            <a:r>
              <a:rPr lang="zh-TW" altLang="en-US" b="1" dirty="0"/>
              <a:t/>
            </a:r>
            <a:br>
              <a:rPr lang="zh-TW" altLang="en-US" b="1" dirty="0"/>
            </a:br>
            <a:endParaRPr lang="zh-TW" altLang="en-US" dirty="0"/>
          </a:p>
        </p:txBody>
      </p:sp>
      <p:sp>
        <p:nvSpPr>
          <p:cNvPr id="3" name="內容版面配置區 2"/>
          <p:cNvSpPr>
            <a:spLocks noGrp="1"/>
          </p:cNvSpPr>
          <p:nvPr>
            <p:ph idx="1"/>
          </p:nvPr>
        </p:nvSpPr>
        <p:spPr/>
        <p:txBody>
          <a:bodyPr>
            <a:normAutofit fontScale="92500" lnSpcReduction="20000"/>
          </a:bodyPr>
          <a:lstStyle/>
          <a:p>
            <a:pPr>
              <a:buNone/>
            </a:pPr>
            <a:r>
              <a:rPr lang="zh-TW" altLang="en-US" b="1" dirty="0" smtClean="0"/>
              <a:t>    當</a:t>
            </a:r>
            <a:r>
              <a:rPr lang="zh-TW" altLang="en-US" b="1" dirty="0"/>
              <a:t>一個黑洞形成後，塌縮還會進行下去，所有物質會無可避免，所有質量將集中在一個非常細小的質點，稱為奇點。黑洞的表面層稱為事件穹界。而這表面層和中心奇點的距離就是史瓦半徑。</a:t>
            </a:r>
            <a:r>
              <a:rPr lang="zh-TW" altLang="en-US" b="1" dirty="0">
                <a:solidFill>
                  <a:srgbClr val="FF0000"/>
                </a:solidFill>
              </a:rPr>
              <a:t>任何物質要從黑洞的史瓦半徑跑到外面去，它的逃離速度便要大於光速。</a:t>
            </a:r>
            <a:r>
              <a:rPr lang="zh-TW" altLang="en-US" b="1" dirty="0"/>
              <a:t>但根據狹義相對論，光速是速度的極限。重力龐大得連光線也逃不出去，這個連光線也逃不出去的面，稱為事相面。光線和任何物質都只能從事相面外部進入其內部，而無法從裡邊逸出。這個事相面的裡邊就是黑洞。</a:t>
            </a:r>
            <a:br>
              <a:rPr lang="zh-TW" altLang="en-US" b="1" dirty="0"/>
            </a:br>
            <a:endParaRPr lang="zh-TW"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785786" y="428604"/>
            <a:ext cx="7772400" cy="1470025"/>
          </a:xfrm>
        </p:spPr>
        <p:txBody>
          <a:bodyPr>
            <a:normAutofit/>
          </a:bodyPr>
          <a:lstStyle/>
          <a:p>
            <a:r>
              <a:rPr lang="zh-TW" altLang="en-US" sz="6600" dirty="0" smtClean="0">
                <a:solidFill>
                  <a:srgbClr val="FF0000"/>
                </a:solidFill>
              </a:rPr>
              <a:t>黑洞</a:t>
            </a:r>
            <a:endParaRPr lang="zh-TW" altLang="en-US" sz="6600" dirty="0">
              <a:solidFill>
                <a:srgbClr val="FF0000"/>
              </a:solidFill>
            </a:endParaRPr>
          </a:p>
        </p:txBody>
      </p:sp>
      <p:pic>
        <p:nvPicPr>
          <p:cNvPr id="4" name="內容版面配置區 3" descr="untitled.bmp"/>
          <p:cNvPicPr>
            <a:picLocks noChangeAspect="1"/>
          </p:cNvPicPr>
          <p:nvPr/>
        </p:nvPicPr>
        <p:blipFill>
          <a:blip r:embed="rId2"/>
          <a:stretch>
            <a:fillRect/>
          </a:stretch>
        </p:blipFill>
        <p:spPr>
          <a:xfrm>
            <a:off x="214282" y="2428868"/>
            <a:ext cx="2737456" cy="3429024"/>
          </a:xfrm>
          <a:prstGeom prst="rect">
            <a:avLst/>
          </a:prstGeom>
        </p:spPr>
      </p:pic>
      <p:pic>
        <p:nvPicPr>
          <p:cNvPr id="5" name="圖片 4" descr="untitled1.bmp"/>
          <p:cNvPicPr>
            <a:picLocks noChangeAspect="1"/>
          </p:cNvPicPr>
          <p:nvPr/>
        </p:nvPicPr>
        <p:blipFill>
          <a:blip r:embed="rId3"/>
          <a:stretch>
            <a:fillRect/>
          </a:stretch>
        </p:blipFill>
        <p:spPr>
          <a:xfrm>
            <a:off x="3714744" y="2500306"/>
            <a:ext cx="4673611" cy="3286133"/>
          </a:xfrm>
          <a:prstGeom prst="rect">
            <a:avLst/>
          </a:prstGeom>
        </p:spPr>
      </p:pic>
    </p:spTree>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297</Words>
  <Application>Microsoft Office PowerPoint</Application>
  <PresentationFormat>如螢幕大小 (4:3)</PresentationFormat>
  <Paragraphs>12</Paragraphs>
  <Slides>5</Slides>
  <Notes>0</Notes>
  <HiddenSlides>0</HiddenSlides>
  <MMClips>0</MMClips>
  <ScaleCrop>false</ScaleCrop>
  <HeadingPairs>
    <vt:vector size="4" baseType="variant">
      <vt:variant>
        <vt:lpstr>佈景主題</vt:lpstr>
      </vt:variant>
      <vt:variant>
        <vt:i4>1</vt:i4>
      </vt:variant>
      <vt:variant>
        <vt:lpstr>投影片標題</vt:lpstr>
      </vt:variant>
      <vt:variant>
        <vt:i4>5</vt:i4>
      </vt:variant>
    </vt:vector>
  </HeadingPairs>
  <TitlesOfParts>
    <vt:vector size="6" baseType="lpstr">
      <vt:lpstr>Office 佈景主題</vt:lpstr>
      <vt:lpstr>黑洞</vt:lpstr>
      <vt:lpstr>黑洞是什麼??</vt:lpstr>
      <vt:lpstr>黑洞的形成</vt:lpstr>
      <vt:lpstr> 黑洞的界限 </vt:lpstr>
      <vt:lpstr>黑洞</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黑洞</dc:title>
  <dc:creator>peter</dc:creator>
  <cp:lastModifiedBy>peter</cp:lastModifiedBy>
  <cp:revision>3</cp:revision>
  <dcterms:created xsi:type="dcterms:W3CDTF">2009-12-30T08:54:02Z</dcterms:created>
  <dcterms:modified xsi:type="dcterms:W3CDTF">2009-12-30T09:15:03Z</dcterms:modified>
</cp:coreProperties>
</file>