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1" r:id="rId3"/>
    <p:sldId id="262" r:id="rId4"/>
    <p:sldId id="263" r:id="rId5"/>
    <p:sldId id="295" r:id="rId6"/>
    <p:sldId id="299" r:id="rId7"/>
    <p:sldId id="292" r:id="rId8"/>
    <p:sldId id="293" r:id="rId9"/>
    <p:sldId id="286" r:id="rId10"/>
    <p:sldId id="294" r:id="rId11"/>
    <p:sldId id="288" r:id="rId12"/>
    <p:sldId id="287" r:id="rId13"/>
    <p:sldId id="300" r:id="rId14"/>
    <p:sldId id="257" r:id="rId15"/>
    <p:sldId id="258" r:id="rId16"/>
    <p:sldId id="259" r:id="rId17"/>
    <p:sldId id="298" r:id="rId18"/>
    <p:sldId id="302" r:id="rId19"/>
    <p:sldId id="305" r:id="rId20"/>
    <p:sldId id="308" r:id="rId21"/>
    <p:sldId id="309" r:id="rId22"/>
    <p:sldId id="306" r:id="rId23"/>
    <p:sldId id="310" r:id="rId24"/>
    <p:sldId id="307" r:id="rId25"/>
    <p:sldId id="311" r:id="rId26"/>
    <p:sldId id="297" r:id="rId27"/>
    <p:sldId id="264" r:id="rId28"/>
    <p:sldId id="265" r:id="rId29"/>
    <p:sldId id="267" r:id="rId30"/>
    <p:sldId id="274" r:id="rId31"/>
    <p:sldId id="275" r:id="rId32"/>
    <p:sldId id="303" r:id="rId33"/>
    <p:sldId id="276" r:id="rId34"/>
    <p:sldId id="277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304" r:id="rId4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727" autoAdjust="0"/>
  </p:normalViewPr>
  <p:slideViewPr>
    <p:cSldViewPr>
      <p:cViewPr varScale="1">
        <p:scale>
          <a:sx n="50" d="100"/>
          <a:sy n="50" d="100"/>
        </p:scale>
        <p:origin x="-57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Gill Sans MT" pitchFamily="34" charset="0"/>
                <a:ea typeface="微軟正黑體" pitchFamily="34" charset="-120"/>
              </a:defRPr>
            </a:lvl1pPr>
          </a:lstStyle>
          <a:p>
            <a:endParaRPr lang="en-US" altLang="zh-TW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Gill Sans MT" pitchFamily="34" charset="0"/>
                <a:ea typeface="微軟正黑體" pitchFamily="34" charset="-120"/>
              </a:defRPr>
            </a:lvl1pPr>
          </a:lstStyle>
          <a:p>
            <a:fld id="{3AA94F14-8E9A-4030-B36D-D516DDA17776}" type="datetimeFigureOut">
              <a:rPr lang="zh-TW" altLang="en-US"/>
              <a:pPr/>
              <a:t>2010/11/8</a:t>
            </a:fld>
            <a:endParaRPr lang="en-US" altLang="zh-TW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Gill Sans MT" pitchFamily="34" charset="0"/>
                <a:ea typeface="微軟正黑體" pitchFamily="34" charset="-120"/>
              </a:defRPr>
            </a:lvl1pPr>
          </a:lstStyle>
          <a:p>
            <a:endParaRPr lang="en-US" altLang="zh-TW"/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Gill Sans MT" pitchFamily="34" charset="0"/>
                <a:ea typeface="微軟正黑體" pitchFamily="34" charset="-120"/>
              </a:defRPr>
            </a:lvl1pPr>
          </a:lstStyle>
          <a:p>
            <a:fld id="{02CA6252-ACF5-4E13-BBEF-D5998908976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0262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Gill Sans MT" pitchFamily="34" charset="0"/>
                <a:ea typeface="微軟正黑體" pitchFamily="34" charset="-120"/>
              </a:defRPr>
            </a:lvl1pPr>
          </a:lstStyle>
          <a:p>
            <a:endParaRPr lang="en-US" altLang="zh-TW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Gill Sans MT" pitchFamily="34" charset="0"/>
                <a:ea typeface="微軟正黑體" pitchFamily="34" charset="-120"/>
              </a:defRPr>
            </a:lvl1pPr>
          </a:lstStyle>
          <a:p>
            <a:fld id="{D91FEB39-BE26-492A-8969-666ED819F811}" type="datetimeFigureOut">
              <a:rPr lang="zh-TW" altLang="en-US"/>
              <a:pPr/>
              <a:t>2010/11/8</a:t>
            </a:fld>
            <a:endParaRPr lang="en-US" altLang="zh-TW"/>
          </a:p>
        </p:txBody>
      </p:sp>
      <p:sp>
        <p:nvSpPr>
          <p:cNvPr id="350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0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50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Gill Sans MT" pitchFamily="34" charset="0"/>
                <a:ea typeface="微軟正黑體" pitchFamily="34" charset="-120"/>
              </a:defRPr>
            </a:lvl1pPr>
          </a:lstStyle>
          <a:p>
            <a:endParaRPr lang="en-US" altLang="zh-TW"/>
          </a:p>
        </p:txBody>
      </p:sp>
      <p:sp>
        <p:nvSpPr>
          <p:cNvPr id="350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Gill Sans MT" pitchFamily="34" charset="0"/>
                <a:ea typeface="微軟正黑體" pitchFamily="34" charset="-120"/>
              </a:defRPr>
            </a:lvl1pPr>
          </a:lstStyle>
          <a:p>
            <a:fld id="{3CE68971-C79B-4970-9EF2-37513397D63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8354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9F74AE-315A-440D-9578-228D321F7770}" type="datetimeFigureOut">
              <a:rPr lang="zh-TW" altLang="en-US"/>
              <a:pPr>
                <a:defRPr/>
              </a:pPr>
              <a:t>2010/11/8</a:t>
            </a:fld>
            <a:endParaRPr lang="zh-TW" altLang="en-US"/>
          </a:p>
        </p:txBody>
      </p:sp>
      <p:sp>
        <p:nvSpPr>
          <p:cNvPr id="7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AD97ED-4A50-4F72-8223-740AE8ADF7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FBA9-853D-4D76-AF3C-2FACBC1F3DD9}" type="datetimeFigureOut">
              <a:rPr lang="zh-TW" altLang="en-US"/>
              <a:pPr>
                <a:defRPr/>
              </a:pPr>
              <a:t>2010/11/8</a:t>
            </a:fld>
            <a:endParaRPr lang="zh-TW" altLang="en-US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D5D7-6140-414E-913A-3E2B17AEFC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6F8F-0B35-4F3A-A0A7-5666F3597CDF}" type="datetimeFigureOut">
              <a:rPr lang="zh-TW" altLang="en-US"/>
              <a:pPr>
                <a:defRPr/>
              </a:pPr>
              <a:t>2010/11/8</a:t>
            </a:fld>
            <a:endParaRPr lang="zh-TW" altLang="en-US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B73B-3980-48A3-B721-0DF8FC963D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189B-A407-4D99-A9EF-92F25C3DB326}" type="datetimeFigureOut">
              <a:rPr lang="zh-TW" altLang="en-US"/>
              <a:pPr>
                <a:defRPr/>
              </a:pPr>
              <a:t>2010/11/8</a:t>
            </a:fld>
            <a:endParaRPr lang="zh-TW" altLang="en-US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BC5D-2754-4357-A04A-83BDEC1935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1E534C-B4B5-40DD-A515-2CA517AC28F4}" type="datetimeFigureOut">
              <a:rPr lang="zh-TW" altLang="en-US"/>
              <a:pPr>
                <a:defRPr/>
              </a:pPr>
              <a:t>2010/11/8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3FADB6-8501-413B-9620-784E097A9B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E9E5-7900-4E5A-8930-A5A1B72EDD71}" type="datetimeFigureOut">
              <a:rPr lang="zh-TW" altLang="en-US"/>
              <a:pPr>
                <a:defRPr/>
              </a:pPr>
              <a:t>2010/11/8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EDFD-DF55-46B4-94A1-99F40BA5DD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F6CD80-E806-496E-94E5-2A23313EE8B8}" type="datetimeFigureOut">
              <a:rPr lang="zh-TW" altLang="en-US"/>
              <a:pPr>
                <a:defRPr/>
              </a:pPr>
              <a:t>2010/11/8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1FA478-C56C-40D1-8805-76C8AC7B32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9D344-43BB-48FD-B7A7-A8003412E661}" type="datetimeFigureOut">
              <a:rPr lang="zh-TW" altLang="en-US"/>
              <a:pPr>
                <a:defRPr/>
              </a:pPr>
              <a:t>2010/11/8</a:t>
            </a:fld>
            <a:endParaRPr lang="zh-TW" altLang="en-US"/>
          </a:p>
        </p:txBody>
      </p:sp>
      <p:sp>
        <p:nvSpPr>
          <p:cNvPr id="4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8372-7693-4BB8-BA15-CC774013F4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63DFE5-1B1F-494D-96B4-EBB3D96A7DCE}" type="datetimeFigureOut">
              <a:rPr lang="zh-TW" altLang="en-US"/>
              <a:pPr>
                <a:defRPr/>
              </a:pPr>
              <a:t>2010/11/8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73EDBF-ED7F-4FFB-A940-29C7D979E0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72D356-834B-429E-919C-6268C8356290}" type="datetimeFigureOut">
              <a:rPr lang="zh-TW" altLang="en-US"/>
              <a:pPr>
                <a:defRPr/>
              </a:pPr>
              <a:t>2010/11/8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84AC9F-F41C-41DA-BAA4-5954CD0E31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kumimoji="0" lang="en-US" sz="3200">
              <a:latin typeface="+mn-lt"/>
              <a:ea typeface="+mn-ea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34CBB5-693E-428D-9450-67634C1EEEC3}" type="datetimeFigureOut">
              <a:rPr lang="zh-TW" altLang="en-US"/>
              <a:pPr>
                <a:defRPr/>
              </a:pPr>
              <a:t>2010/11/8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4B6C56-45A7-4CF8-B250-E77A5BF738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A19B7BE8-FF5A-4A65-BE8F-F1E4E41B0444}" type="datetimeFigureOut">
              <a:rPr lang="zh-TW" altLang="en-US"/>
              <a:pPr>
                <a:defRPr/>
              </a:pPr>
              <a:t>2010/11/8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CE928D89-5121-41D5-A71C-8E6CA0176F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5" r:id="rId5"/>
    <p:sldLayoutId id="2147483680" r:id="rId6"/>
    <p:sldLayoutId id="2147483686" r:id="rId7"/>
    <p:sldLayoutId id="2147483687" r:id="rId8"/>
    <p:sldLayoutId id="2147483688" r:id="rId9"/>
    <p:sldLayoutId id="2147483681" r:id="rId10"/>
    <p:sldLayoutId id="2147483682" r:id="rId11"/>
  </p:sldLayoutIdLst>
  <p:transition advClick="0" advTm="8000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ycouyang\Desktop\&#40643;&#26149;&#26126;\new&#40643;&#26149;&#26126;ppt\&#19999;&#19999;&#37509;-&#31461;&#35616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ycouyang\Desktop\&#40643;&#26149;&#26126;\new&#40643;&#26149;&#26126;ppt\&#19999;&#19999;&#37509;&#23452;&#34349;&#35519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ycouyang\Desktop\&#40643;&#26149;&#26126;\new&#40643;&#26149;&#26126;ppt\&#19999;&#19999;&#37509;-&#28436;&#22863;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 bwMode="auto">
          <a:xfrm>
            <a:off x="2124075" y="1341438"/>
            <a:ext cx="1152525" cy="3168650"/>
          </a:xfrm>
        </p:spPr>
        <p:txBody>
          <a:bodyPr vert="eaVert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sz="6000" cap="none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小</a:t>
            </a:r>
            <a:r>
              <a:rPr lang="zh-TW" altLang="en-US" sz="6600" cap="none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綠綠</a:t>
            </a:r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2"/>
          </p:nvPr>
        </p:nvSpPr>
        <p:spPr>
          <a:xfrm>
            <a:off x="1547813" y="476250"/>
            <a:ext cx="1079500" cy="5975350"/>
          </a:xfrm>
        </p:spPr>
        <p:txBody>
          <a:bodyPr>
            <a:normAutofit/>
          </a:bodyPr>
          <a:lstStyle/>
          <a:p>
            <a:pPr marL="44450">
              <a:lnSpc>
                <a:spcPct val="90000"/>
              </a:lnSpc>
              <a:spcBef>
                <a:spcPct val="0"/>
              </a:spcBef>
            </a:pPr>
            <a:r>
              <a:rPr lang="zh-TW" altLang="en-US" sz="6100" b="1" smtClean="0">
                <a:latin typeface="標楷體" pitchFamily="65" charset="-120"/>
                <a:ea typeface="標楷體" pitchFamily="65" charset="-120"/>
              </a:rPr>
              <a:t>與</a:t>
            </a:r>
          </a:p>
          <a:p>
            <a:pPr marL="44450">
              <a:lnSpc>
                <a:spcPct val="90000"/>
              </a:lnSpc>
              <a:spcBef>
                <a:spcPct val="0"/>
              </a:spcBef>
            </a:pPr>
            <a:endParaRPr lang="zh-TW" altLang="en-US" sz="6100" b="1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lnSpc>
                <a:spcPct val="90000"/>
              </a:lnSpc>
              <a:spcBef>
                <a:spcPct val="0"/>
              </a:spcBef>
            </a:pPr>
            <a:endParaRPr lang="zh-TW" altLang="en-US" sz="6100" b="1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lnSpc>
                <a:spcPct val="90000"/>
              </a:lnSpc>
              <a:spcBef>
                <a:spcPct val="0"/>
              </a:spcBef>
            </a:pPr>
            <a:endParaRPr lang="zh-TW" altLang="en-US" sz="6100" b="1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lnSpc>
                <a:spcPct val="90000"/>
              </a:lnSpc>
              <a:spcBef>
                <a:spcPct val="0"/>
              </a:spcBef>
            </a:pPr>
            <a:r>
              <a:rPr lang="zh-TW" altLang="en-US" sz="6100" b="1" smtClean="0">
                <a:latin typeface="標楷體" pitchFamily="65" charset="-120"/>
                <a:ea typeface="標楷體" pitchFamily="65" charset="-120"/>
              </a:rPr>
              <a:t>的相遇</a:t>
            </a:r>
            <a:endParaRPr lang="en-US" altLang="zh-TW" sz="6100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內容版面配置區 12" descr="黃春明黑白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406900" y="0"/>
            <a:ext cx="4737100" cy="683736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23850" y="1196975"/>
            <a:ext cx="4587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976313" y="1412875"/>
            <a:ext cx="11144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r>
              <a:rPr kumimoji="0" lang="zh-TW" altLang="en-US" sz="61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黃春明</a:t>
            </a:r>
          </a:p>
        </p:txBody>
      </p:sp>
      <p:pic>
        <p:nvPicPr>
          <p:cNvPr id="8202" name="丟丟銅-童謠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6181725"/>
            <a:ext cx="676275" cy="6762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9"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字版面配置區 5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/>
            <a:endParaRPr lang="zh-TW" altLang="en-US" smtClean="0"/>
          </a:p>
        </p:txBody>
      </p:sp>
      <p:sp>
        <p:nvSpPr>
          <p:cNvPr id="14340" name="內容版面配置區 6"/>
          <p:cNvSpPr>
            <a:spLocks noGrp="1"/>
          </p:cNvSpPr>
          <p:nvPr>
            <p:ph sz="half" idx="2"/>
          </p:nvPr>
        </p:nvSpPr>
        <p:spPr>
          <a:xfrm>
            <a:off x="457200" y="969963"/>
            <a:ext cx="4022725" cy="4114800"/>
          </a:xfrm>
        </p:spPr>
        <p:txBody>
          <a:bodyPr/>
          <a:lstStyle/>
          <a:p>
            <a:pPr marL="392113" indent="-273050"/>
            <a:endParaRPr lang="zh-TW" altLang="en-US" smtClean="0"/>
          </a:p>
        </p:txBody>
      </p:sp>
      <p:sp>
        <p:nvSpPr>
          <p:cNvPr id="11270" name="內容版面配置區 8"/>
          <p:cNvSpPr>
            <a:spLocks noGrp="1"/>
          </p:cNvSpPr>
          <p:nvPr>
            <p:ph sz="quarter" idx="4"/>
          </p:nvPr>
        </p:nvSpPr>
        <p:spPr>
          <a:xfrm>
            <a:off x="4581525" y="476250"/>
            <a:ext cx="4105275" cy="5649913"/>
          </a:xfrm>
        </p:spPr>
        <p:txBody>
          <a:bodyPr>
            <a:normAutofit lnSpcReduction="10000"/>
          </a:bodyPr>
          <a:lstStyle/>
          <a:p>
            <a:pPr marL="392113" indent="-273050">
              <a:lnSpc>
                <a:spcPct val="90000"/>
              </a:lnSpc>
              <a:buFont typeface="Arial" charset="0"/>
              <a:buNone/>
            </a:pPr>
            <a:r>
              <a:rPr lang="zh-TW" altLang="en-US" sz="3000" dirty="0" smtClean="0"/>
              <a:t>  　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莫札特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的小星星變奏曲是屬於古典主義的，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柴可夫斯基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的洛可可變奏曲是屬於浪漫主義的，我們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中山一號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的高速公路變奏曲是屬於後現代的。我們不需要活潑可愛，也不需要優雅多姿的，我們自有豐富雜生。</a:t>
            </a:r>
            <a:r>
              <a:rPr lang="zh-TW" altLang="en-US" sz="2200" dirty="0" smtClean="0"/>
              <a:t/>
            </a:r>
            <a:br>
              <a:rPr lang="zh-TW" altLang="en-US" sz="2200" dirty="0" smtClean="0"/>
            </a:br>
            <a:endParaRPr lang="zh-TW" altLang="en-US" sz="2200" dirty="0" smtClean="0"/>
          </a:p>
        </p:txBody>
      </p:sp>
      <p:pic>
        <p:nvPicPr>
          <p:cNvPr id="14342" name="Picture 6" descr="C:\Documents and Settings\fguser\桌面\新資料夾\postcard07_h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0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/>
            <a:endParaRPr lang="zh-TW" altLang="en-US" smtClean="0"/>
          </a:p>
        </p:txBody>
      </p:sp>
      <p:sp>
        <p:nvSpPr>
          <p:cNvPr id="15364" name="內容版面配置區 5"/>
          <p:cNvSpPr>
            <a:spLocks noGrp="1"/>
          </p:cNvSpPr>
          <p:nvPr>
            <p:ph sz="quarter" idx="4"/>
          </p:nvPr>
        </p:nvSpPr>
        <p:spPr>
          <a:xfrm>
            <a:off x="4572000" y="1268760"/>
            <a:ext cx="4427537" cy="4032225"/>
          </a:xfrm>
        </p:spPr>
        <p:txBody>
          <a:bodyPr/>
          <a:lstStyle/>
          <a:p>
            <a:pPr marL="392113" indent="-273050">
              <a:buFont typeface="Arial" charset="0"/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如果你是一位老師；不管是現職、退休了的，或是轉行了的，當有人叫你「大便老師」時，你將做何感想？</a:t>
            </a:r>
          </a:p>
        </p:txBody>
      </p:sp>
      <p:pic>
        <p:nvPicPr>
          <p:cNvPr id="9222" name="Picture 2" descr="C:\Documents and Settings\fguser\桌面\新資料夾\postcard08_h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638675" cy="6858000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/>
            <a:endParaRPr lang="zh-TW" altLang="en-US" smtClean="0"/>
          </a:p>
        </p:txBody>
      </p:sp>
      <p:sp>
        <p:nvSpPr>
          <p:cNvPr id="8197" name="內容版面配置區 5"/>
          <p:cNvSpPr>
            <a:spLocks noGrp="1"/>
          </p:cNvSpPr>
          <p:nvPr>
            <p:ph sz="quarter" idx="4"/>
          </p:nvPr>
        </p:nvSpPr>
        <p:spPr>
          <a:xfrm>
            <a:off x="4862513" y="404813"/>
            <a:ext cx="4030662" cy="5216525"/>
          </a:xfrm>
        </p:spPr>
        <p:txBody>
          <a:bodyPr>
            <a:normAutofit/>
          </a:bodyPr>
          <a:lstStyle/>
          <a:p>
            <a:pPr marL="392113" indent="-273050">
              <a:lnSpc>
                <a:spcPct val="90000"/>
              </a:lnSpc>
              <a:buFont typeface="Arial" charset="0"/>
              <a:buNone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「我們的嬰兒為什麼身上長那麼多的細毛？看！連臉上也是。」 </a:t>
            </a:r>
          </a:p>
          <a:p>
            <a:pPr marL="392113" indent="-273050">
              <a:lnSpc>
                <a:spcPct val="90000"/>
              </a:lnSpc>
              <a:buFont typeface="Arial" charset="0"/>
              <a:buNone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「那叫胎毛，只是你們的寶寶特別多。沒關係，慢慢就會消失。」 「真的？」爸爸聽了之後，笑著說：「害我嚇了一跳。看你這個毛毛。」 </a:t>
            </a:r>
          </a:p>
          <a:p>
            <a:pPr marL="392113" indent="-273050">
              <a:lnSpc>
                <a:spcPct val="90000"/>
              </a:lnSpc>
              <a:buFont typeface="Arial" charset="0"/>
              <a:buNone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　就這樣，他們就叫我</a:t>
            </a:r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毛毛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 smtClean="0"/>
          </a:p>
        </p:txBody>
      </p:sp>
      <p:pic>
        <p:nvPicPr>
          <p:cNvPr id="8198" name="Picture 2" descr="C:\Documents and Settings\fguser\桌面\ap_F23_201005260811304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873625" cy="6842125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724525" y="274638"/>
            <a:ext cx="3209925" cy="19304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黃大魚</a:t>
            </a:r>
            <a:br>
              <a:rPr lang="zh-TW" alt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兒童劇團</a:t>
            </a:r>
          </a:p>
        </p:txBody>
      </p:sp>
      <p:pic>
        <p:nvPicPr>
          <p:cNvPr id="107524" name="Picture 4" descr="41457481759171w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6038"/>
            <a:ext cx="5580063" cy="4565651"/>
          </a:xfrm>
          <a:prstGeom prst="rect">
            <a:avLst/>
          </a:prstGeom>
          <a:noFill/>
        </p:spPr>
      </p:pic>
      <p:pic>
        <p:nvPicPr>
          <p:cNvPr id="107526" name="Picture 6" descr="49363_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4663" y="3213100"/>
            <a:ext cx="4859337" cy="3644900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850187" cy="863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5400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黃大魚兒童劇團</a:t>
            </a:r>
          </a:p>
        </p:txBody>
      </p:sp>
      <p:sp>
        <p:nvSpPr>
          <p:cNvPr id="17411" name="文字版面配置區 3"/>
          <p:cNvSpPr>
            <a:spLocks noGrp="1"/>
          </p:cNvSpPr>
          <p:nvPr>
            <p:ph type="body" idx="2"/>
          </p:nvPr>
        </p:nvSpPr>
        <p:spPr>
          <a:xfrm>
            <a:off x="250825" y="2060575"/>
            <a:ext cx="2592388" cy="5113338"/>
          </a:xfrm>
        </p:spPr>
        <p:txBody>
          <a:bodyPr/>
          <a:lstStyle/>
          <a:p>
            <a:pPr marL="44450">
              <a:spcBef>
                <a:spcPct val="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我們希望：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spcBef>
                <a:spcPct val="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有一天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蘭陽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的孩子會發現－－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spcBef>
                <a:spcPct val="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我們都是看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黃春明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的兒童劇長大的。</a:t>
            </a:r>
          </a:p>
        </p:txBody>
      </p:sp>
      <p:pic>
        <p:nvPicPr>
          <p:cNvPr id="7" name="內容版面配置區 6" descr="來一碗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940050" y="2205038"/>
            <a:ext cx="6203950" cy="46529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17488"/>
            <a:ext cx="3744913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黃大魚兒童劇團</a:t>
            </a:r>
            <a:endParaRPr lang="zh-TW" altLang="en-US" sz="4000" dirty="0">
              <a:solidFill>
                <a:schemeClr val="tx2">
                  <a:satMod val="13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5" name="文字版面配置區 3"/>
          <p:cNvSpPr>
            <a:spLocks noGrp="1"/>
          </p:cNvSpPr>
          <p:nvPr>
            <p:ph type="body" idx="2"/>
          </p:nvPr>
        </p:nvSpPr>
        <p:spPr>
          <a:xfrm>
            <a:off x="250824" y="2060848"/>
            <a:ext cx="3961136" cy="4065314"/>
          </a:xfrm>
        </p:spPr>
        <p:txBody>
          <a:bodyPr/>
          <a:lstStyle/>
          <a:p>
            <a:pPr marL="44450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創立於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1994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台北市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endParaRPr lang="zh-TW" altLang="en-US" sz="3000" b="1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早期曾製作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掛鈴噹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marL="44450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土龍愛吃餅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marL="44450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小李子不是大騙子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愛吃糖的皇帝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marL="44450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我不要當國王了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marL="44450">
              <a:lnSpc>
                <a:spcPct val="90000"/>
              </a:lnSpc>
              <a:spcBef>
                <a:spcPct val="0"/>
              </a:spcBef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 等劇巡迴全省各地</a:t>
            </a:r>
          </a:p>
        </p:txBody>
      </p:sp>
      <p:pic>
        <p:nvPicPr>
          <p:cNvPr id="5" name="內容版面配置區 4" descr="掛鈴鐺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957673">
            <a:off x="4154488" y="661988"/>
            <a:ext cx="2241550" cy="26908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內容版面配置區 4" descr="小李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6682">
            <a:off x="6300788" y="433388"/>
            <a:ext cx="2303462" cy="276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內容版面配置區 4" descr="愛吃糖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642327">
            <a:off x="4376943" y="3733883"/>
            <a:ext cx="1989499" cy="2387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內容版面配置區 4" descr="稻草人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30838">
            <a:off x="6353175" y="3425825"/>
            <a:ext cx="2301875" cy="276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4248150" cy="7429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黃大魚兒童劇團</a:t>
            </a:r>
            <a:endParaRPr lang="zh-TW" altLang="en-US" sz="4000" dirty="0">
              <a:solidFill>
                <a:schemeClr val="tx2">
                  <a:satMod val="13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9" name="文字版面配置區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251200" cy="5089525"/>
          </a:xfrm>
        </p:spPr>
        <p:txBody>
          <a:bodyPr/>
          <a:lstStyle/>
          <a:p>
            <a:pPr marL="44450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1998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年首度在</a:t>
            </a:r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宜蘭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地區招募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愛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劇演員以來，即以「戲劇紮根」為念，除開辦各式戲劇訓練課程，深入校園和社區教學巡演，並長期輔訓</a:t>
            </a:r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宜蘭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縣</a:t>
            </a:r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復興國中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少年劇團。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小駝背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002183">
            <a:off x="4349750" y="790575"/>
            <a:ext cx="2185988" cy="2620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內容版面配置區 6" descr="我不要當國王了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57772">
            <a:off x="6538913" y="457200"/>
            <a:ext cx="2076450" cy="249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內容版面配置區 8" descr="外科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51410">
            <a:off x="3894138" y="3662363"/>
            <a:ext cx="2146300" cy="257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內容版面配置區 10" descr="售票口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34772">
            <a:off x="6372225" y="3500438"/>
            <a:ext cx="2016125" cy="259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/>
          </p:cNvSpPr>
          <p:nvPr>
            <p:ph type="body" idx="4294967295"/>
          </p:nvPr>
        </p:nvSpPr>
        <p:spPr>
          <a:xfrm>
            <a:off x="0" y="333375"/>
            <a:ext cx="8893175" cy="20875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2002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年底，團長</a:t>
            </a:r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黃春明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有鑑於在地的製作及演出班底日漸齊整，乃將本團戶藉遷回</a:t>
            </a:r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宜蘭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，同時再度籌製新的劇碼，如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掛鈴噹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、赴</a:t>
            </a:r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公演的現代人偶劇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外科整型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000" dirty="0" smtClean="0"/>
          </a:p>
        </p:txBody>
      </p:sp>
      <p:pic>
        <p:nvPicPr>
          <p:cNvPr id="105478" name="Picture 6" descr="Ming05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41290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/>
          </p:cNvSpPr>
          <p:nvPr>
            <p:ph type="title"/>
          </p:nvPr>
        </p:nvSpPr>
        <p:spPr bwMode="auto">
          <a:xfrm>
            <a:off x="7048500" y="549275"/>
            <a:ext cx="2095500" cy="5761038"/>
          </a:xfrm>
          <a:noFill/>
        </p:spPr>
        <p:txBody>
          <a:bodyPr vert="eaVert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誠實</a:t>
            </a: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——</a:t>
            </a:r>
            <a:r>
              <a:rPr lang="zh-TW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對人文的省思</a:t>
            </a:r>
          </a:p>
        </p:txBody>
      </p:sp>
      <p:pic>
        <p:nvPicPr>
          <p:cNvPr id="150532" name="Picture 4" descr="f_2089202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692150"/>
            <a:ext cx="6732587" cy="5929313"/>
          </a:xfrm>
          <a:prstGeom prst="rect">
            <a:avLst/>
          </a:prstGeom>
          <a:noFill/>
        </p:spPr>
      </p:pic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150536" name="丟丟銅宜蘭調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6246813"/>
            <a:ext cx="611187" cy="6111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0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53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00113" y="333375"/>
            <a:ext cx="7024687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zh-TW" altLang="en-US" sz="4400" b="1" smtClean="0">
                <a:effectLst/>
                <a:ea typeface="標楷體" pitchFamily="65" charset="-120"/>
              </a:rPr>
              <a:t>戰士乾杯！</a:t>
            </a:r>
            <a:r>
              <a:rPr lang="zh-TW" altLang="en-US" sz="3900" b="1" smtClean="0">
                <a:effectLst/>
                <a:ea typeface="標楷體" pitchFamily="65" charset="-120"/>
              </a:rPr>
              <a:t/>
            </a:r>
            <a:br>
              <a:rPr lang="zh-TW" altLang="en-US" sz="3900" b="1" smtClean="0">
                <a:effectLst/>
                <a:ea typeface="標楷體" pitchFamily="65" charset="-120"/>
              </a:rPr>
            </a:br>
            <a:r>
              <a:rPr lang="zh-TW" altLang="en-US" sz="3900" b="1" smtClean="0">
                <a:effectLst/>
                <a:ea typeface="標楷體" pitchFamily="65" charset="-120"/>
              </a:rPr>
              <a:t>                                   </a:t>
            </a:r>
            <a:r>
              <a:rPr lang="zh-TW" altLang="en-US" sz="2800" b="1" smtClean="0">
                <a:effectLst/>
                <a:ea typeface="標楷體" pitchFamily="65" charset="-120"/>
              </a:rPr>
              <a:t>◎黃春明</a:t>
            </a:r>
          </a:p>
        </p:txBody>
      </p:sp>
      <p:sp>
        <p:nvSpPr>
          <p:cNvPr id="225285" name="Rectangle 5"/>
          <p:cNvSpPr>
            <a:spLocks noGrp="1"/>
          </p:cNvSpPr>
          <p:nvPr>
            <p:ph type="body" idx="4294967295"/>
          </p:nvPr>
        </p:nvSpPr>
        <p:spPr>
          <a:xfrm>
            <a:off x="0" y="1457325"/>
            <a:ext cx="7499350" cy="5400675"/>
          </a:xfrm>
        </p:spPr>
        <p:txBody>
          <a:bodyPr/>
          <a:lstStyle/>
          <a:p>
            <a:r>
              <a:rPr lang="zh-TW" altLang="en-US" sz="3000" dirty="0" smtClean="0">
                <a:ea typeface="標楷體" pitchFamily="65" charset="-120"/>
              </a:rPr>
              <a:t>時間：一九七七年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地點：屏東縣 舊好茶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人物：魯凱族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/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是誰那麼樣地惡作劇，在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耶穌受難圖的旁邊，依序排列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日本兵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八路軍，還有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國軍的大頭像，在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好茶，一個魯凱族的家，在那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香味撲鼻的月桃皮編成的牆上</a:t>
            </a:r>
            <a:endParaRPr lang="zh-TW" altLang="en-US" sz="1600" dirty="0" smtClean="0"/>
          </a:p>
        </p:txBody>
      </p:sp>
      <p:pic>
        <p:nvPicPr>
          <p:cNvPr id="13" name="內容版面配置區 12" descr="戰士乾杯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988" y="2781300"/>
            <a:ext cx="340201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286375" y="1700213"/>
            <a:ext cx="3857625" cy="1944687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7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黃春明</a:t>
            </a:r>
            <a:br>
              <a:rPr lang="zh-TW" altLang="en-US" sz="7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7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的大小事</a:t>
            </a:r>
          </a:p>
        </p:txBody>
      </p:sp>
      <p:pic>
        <p:nvPicPr>
          <p:cNvPr id="108550" name="Picture 6" descr="f_75173_1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404813"/>
            <a:ext cx="4549775" cy="6119812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/>
          </p:cNvSpPr>
          <p:nvPr>
            <p:ph type="body" idx="4294967295"/>
          </p:nvPr>
        </p:nvSpPr>
        <p:spPr>
          <a:xfrm>
            <a:off x="0" y="1556792"/>
            <a:ext cx="6243638" cy="6524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000" dirty="0" smtClean="0">
                <a:ea typeface="標楷體" pitchFamily="65" charset="-120"/>
              </a:rPr>
              <a:t>是誰那麼樣地惡作劇，讓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那位日本兵竟然是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那位中華民國國軍的父親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那位共匪竟然有一個兒子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當中華民國海軍陸戰隊的士兵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準備反攻大陸解救同胞</a:t>
            </a:r>
            <a:br>
              <a:rPr lang="zh-TW" altLang="en-US" sz="3000" dirty="0" smtClean="0">
                <a:ea typeface="標楷體" pitchFamily="65" charset="-120"/>
              </a:rPr>
            </a:br>
            <a:endParaRPr lang="zh-TW" altLang="en-US" sz="3000" dirty="0" smtClean="0">
              <a:ea typeface="標楷體" pitchFamily="65" charset="-120"/>
            </a:endParaRPr>
          </a:p>
        </p:txBody>
      </p:sp>
      <p:pic>
        <p:nvPicPr>
          <p:cNvPr id="13" name="內容版面配置區 12" descr="戰士乾杯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988" y="2781300"/>
            <a:ext cx="340201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548680"/>
            <a:ext cx="6243638" cy="65246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zh-TW" altLang="en-US" sz="3000" dirty="0" smtClean="0">
                <a:ea typeface="標楷體" pitchFamily="65" charset="-120"/>
              </a:rPr>
              <a:t/>
            </a:r>
            <a:br>
              <a:rPr lang="zh-TW" altLang="en-US" sz="3000" dirty="0" smtClean="0">
                <a:ea typeface="標楷體" pitchFamily="65" charset="-120"/>
              </a:rPr>
            </a:br>
            <a:endParaRPr lang="zh-TW" altLang="en-US" sz="300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3000" dirty="0" smtClean="0">
                <a:ea typeface="標楷體" pitchFamily="65" charset="-120"/>
              </a:rPr>
              <a:t>是誰那麼樣地惡作劇，匹配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母親的前夫是日本兵，後來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再嫁給共匪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而那位和日本兵生的孩子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在金門也登了天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而那位和共匪生的孩子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正踢著正步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準備三民主義統一中國</a:t>
            </a:r>
          </a:p>
        </p:txBody>
      </p:sp>
      <p:pic>
        <p:nvPicPr>
          <p:cNvPr id="13" name="內容版面配置區 12" descr="戰士乾杯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988" y="2781300"/>
            <a:ext cx="340201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effectLst/>
            </a:endParaRPr>
          </a:p>
        </p:txBody>
      </p:sp>
      <p:sp>
        <p:nvSpPr>
          <p:cNvPr id="228355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1412776"/>
            <a:ext cx="7499350" cy="6669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000" dirty="0" smtClean="0">
                <a:ea typeface="標楷體" pitchFamily="65" charset="-120"/>
              </a:rPr>
              <a:t>是誰那麼樣地惡作劇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盜走了他們的睡眠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六隻圓滾滾的眼睛，像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門鐶被釘在那裡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掛在深山的黑石板瓦的矮房子裡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一直，一直不曾闔上一眼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從此那燦炯炯的六隻眼睛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羅列在南極星的旁邊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一座新的星座就誕生了</a:t>
            </a:r>
            <a:br>
              <a:rPr lang="zh-TW" altLang="en-US" sz="3000" dirty="0" smtClean="0">
                <a:ea typeface="標楷體" pitchFamily="65" charset="-120"/>
              </a:rPr>
            </a:br>
            <a:endParaRPr lang="zh-TW" altLang="en-US" sz="3000" dirty="0" smtClean="0">
              <a:ea typeface="標楷體" pitchFamily="65" charset="-120"/>
            </a:endParaRPr>
          </a:p>
        </p:txBody>
      </p:sp>
      <p:pic>
        <p:nvPicPr>
          <p:cNvPr id="13" name="內容版面配置區 12" descr="戰士乾杯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988" y="2781300"/>
            <a:ext cx="340201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effectLst/>
            </a:endParaRPr>
          </a:p>
        </p:txBody>
      </p:sp>
      <p:sp>
        <p:nvSpPr>
          <p:cNvPr id="228355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412776"/>
            <a:ext cx="7499350" cy="6669088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zh-TW" altLang="en-US" sz="300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3000" dirty="0" smtClean="0">
                <a:ea typeface="標楷體" pitchFamily="65" charset="-120"/>
              </a:rPr>
              <a:t>是誰那麼樣地惡作劇，讓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那位日本兵竟然是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那位中華民國國軍的父親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那位共匪竟然有一個兒子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當中華民國海軍陸戰隊的士兵</a:t>
            </a:r>
            <a:br>
              <a:rPr lang="zh-TW" altLang="en-US" sz="3000" dirty="0" smtClean="0">
                <a:ea typeface="標楷體" pitchFamily="65" charset="-120"/>
              </a:rPr>
            </a:br>
            <a:r>
              <a:rPr lang="zh-TW" altLang="en-US" sz="3000" dirty="0" smtClean="0">
                <a:ea typeface="標楷體" pitchFamily="65" charset="-120"/>
              </a:rPr>
              <a:t>準備反攻大陸解救同胞</a:t>
            </a:r>
          </a:p>
        </p:txBody>
      </p:sp>
      <p:pic>
        <p:nvPicPr>
          <p:cNvPr id="13" name="內容版面配置區 12" descr="戰士乾杯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988" y="2781300"/>
            <a:ext cx="340201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844824"/>
            <a:ext cx="5984876" cy="6669088"/>
          </a:xfrm>
        </p:spPr>
        <p:txBody>
          <a:bodyPr/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仰對著和耶穌受難圖併排的戰士</a:t>
            </a:r>
            <a:br>
              <a:rPr lang="zh-TW" altLang="en-US" sz="3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我端起小米酒，張口無語久久</a:t>
            </a:r>
            <a:br>
              <a:rPr lang="zh-TW" altLang="en-US" sz="3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那話只肯留在心頭，它是說</a:t>
            </a:r>
            <a:br>
              <a:rPr lang="zh-TW" altLang="en-US" sz="3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戰士，乾杯！</a:t>
            </a:r>
            <a:br>
              <a:rPr lang="zh-TW" altLang="en-US" sz="30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1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內容版面配置區 12" descr="戰士乾杯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988" y="2781300"/>
            <a:ext cx="340201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/>
          </p:cNvSpPr>
          <p:nvPr>
            <p:ph type="body" idx="4294967295"/>
          </p:nvPr>
        </p:nvSpPr>
        <p:spPr>
          <a:xfrm>
            <a:off x="0" y="-963488"/>
            <a:ext cx="5984876" cy="7363470"/>
          </a:xfrm>
        </p:spPr>
        <p:txBody>
          <a:bodyPr/>
          <a:lstStyle/>
          <a:p>
            <a:pPr>
              <a:buNone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0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1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戰士乾杯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早年寫成小說，後編成劇本，現在又把它改成詩作。我個人覺得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耶穌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受難圖還有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兵、八路軍、國軍的大頭像陳列在一起就很有意象與象徵，雖然是名詞的排列，就像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天淨沙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裡：枯藤、老樹、昏鴉，小橋、流水、人家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……</a:t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他們那三個敵對的軍人都是一家族人，但又不是為自己的族群當兵作戰，這樣的悲劇辛酸史發生在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太平洋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戰爭爆發後不到三十年的時間。裡面我所嘗試的典：眼睛和門鐶，那是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伍子胥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的民間故事，他叫人將他的眼睛釘在門板上，要看到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吳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王的敗亡，後來才變成門鐶，有此一說。</a:t>
            </a:r>
          </a:p>
        </p:txBody>
      </p:sp>
      <p:pic>
        <p:nvPicPr>
          <p:cNvPr id="13" name="內容版面配置區 12" descr="戰士乾杯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988" y="2781300"/>
            <a:ext cx="340201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539552" y="404664"/>
            <a:ext cx="7499350" cy="1584176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effectLst/>
              </a:rPr>
              <a:t>趣玩</a:t>
            </a:r>
            <a:r>
              <a:rPr lang="en-US" altLang="zh-TW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/>
              </a:rPr>
            </a:br>
            <a:r>
              <a:rPr lang="zh-TW" altLang="en-US" b="1" dirty="0" smtClean="0">
                <a:solidFill>
                  <a:srgbClr val="C00000"/>
                </a:solidFill>
                <a:effectLst/>
              </a:rPr>
              <a:t>        撕貼畫</a:t>
            </a:r>
          </a:p>
        </p:txBody>
      </p:sp>
      <p:graphicFrame>
        <p:nvGraphicFramePr>
          <p:cNvPr id="102406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519488" y="0"/>
          <a:ext cx="562451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2" name="PhotoImpact" r:id="rId4" imgW="1240223" imgH="1280163" progId="">
                  <p:embed/>
                </p:oleObj>
              </mc:Choice>
              <mc:Fallback>
                <p:oleObj name="PhotoImpact" r:id="rId4" imgW="1240223" imgH="1280163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0"/>
                        <a:ext cx="562451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1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3213100"/>
          <a:ext cx="3579813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3" name="PhotoImpact" r:id="rId6" imgW="527037" imgH="536404" progId="">
                  <p:embed/>
                </p:oleObj>
              </mc:Choice>
              <mc:Fallback>
                <p:oleObj name="PhotoImpact" r:id="rId6" imgW="527037" imgH="536404" progId="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13100"/>
                        <a:ext cx="3579813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51" name="Picture 3" descr="C:\Documents and Settings\fguser\桌面\新資料夾\kin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0" y="549275"/>
            <a:ext cx="381635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5" descr="C:\Documents and Settings\fguser\桌面\新資料夾\king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92725" y="3860800"/>
            <a:ext cx="3748088" cy="2603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2" descr="C:\Documents and Settings\fguser\桌面\新資料夾\imagesCANXJUF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49500"/>
            <a:ext cx="5164138" cy="415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丟丟銅-演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04250" y="6318250"/>
            <a:ext cx="539750" cy="539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4284663" y="620713"/>
            <a:ext cx="41021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zh-TW" altLang="en-US"/>
          </a:p>
        </p:txBody>
      </p:sp>
      <p:pic>
        <p:nvPicPr>
          <p:cNvPr id="3076" name="Picture 2" descr="C:\Documents and Settings\fguser\桌面\新資料夾\k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39688"/>
            <a:ext cx="4606925" cy="689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/>
            <a:endParaRPr lang="zh-TW" altLang="en-US" smtClean="0"/>
          </a:p>
        </p:txBody>
      </p:sp>
      <p:sp>
        <p:nvSpPr>
          <p:cNvPr id="23556" name="內容版面配置區 5"/>
          <p:cNvSpPr>
            <a:spLocks noGrp="1"/>
          </p:cNvSpPr>
          <p:nvPr>
            <p:ph sz="quarter" idx="4"/>
          </p:nvPr>
        </p:nvSpPr>
        <p:spPr>
          <a:xfrm>
            <a:off x="4664075" y="969963"/>
            <a:ext cx="4022725" cy="4114800"/>
          </a:xfrm>
        </p:spPr>
        <p:txBody>
          <a:bodyPr/>
          <a:lstStyle/>
          <a:p>
            <a:pPr marL="392113" indent="-273050"/>
            <a:endParaRPr lang="zh-TW" altLang="en-US" smtClean="0"/>
          </a:p>
        </p:txBody>
      </p:sp>
      <p:pic>
        <p:nvPicPr>
          <p:cNvPr id="5126" name="Picture 3" descr="C:\Documents and Settings\fguser\桌面\新資料夾\postcard04_w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5738"/>
            <a:ext cx="4899025" cy="3314700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4" descr="C:\Documents and Settings\fguser\桌面\新資料夾\postcard03_w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150" y="3284538"/>
            <a:ext cx="4895850" cy="331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9" name="Picture 7" descr="C:\Documents and Settings\fguser\桌面\新資料夾\imagesCA90087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051410">
            <a:off x="957263" y="3471863"/>
            <a:ext cx="209550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00563" y="274638"/>
            <a:ext cx="443388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黃春明的大小事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sz="half" idx="4294967295"/>
          </p:nvPr>
        </p:nvSpPr>
        <p:spPr>
          <a:xfrm>
            <a:off x="4500563" y="1484313"/>
            <a:ext cx="4427537" cy="5111750"/>
          </a:xfrm>
        </p:spPr>
        <p:txBody>
          <a:bodyPr>
            <a:normAutofit/>
          </a:bodyPr>
          <a:lstStyle/>
          <a:p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宜蘭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人。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治時期</a:t>
            </a:r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昭和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十年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二十四年）生。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畢業於</a:t>
            </a:r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屏東師範學校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曾擔任小學教師、 廣播電臺記者、電視節目製作人 、廣告公司企畫、 兒童劇團創辦人、雜誌創辦人等。</a:t>
            </a:r>
          </a:p>
        </p:txBody>
      </p:sp>
      <p:pic>
        <p:nvPicPr>
          <p:cNvPr id="9227" name="Picture 11" descr="黃春明在中廣宜蘭台時／阿萬提供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4213" cy="6119813"/>
          </a:xfrm>
          <a:prstGeom prst="rect">
            <a:avLst/>
          </a:prstGeom>
          <a:noFill/>
        </p:spPr>
      </p:pic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57225" y="61864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zh-TW" altLang="en-US" b="1"/>
              <a:t>黃春明在中廣宜蘭台時</a:t>
            </a:r>
            <a:r>
              <a:rPr kumimoji="0" lang="zh-TW" altLang="en-US"/>
              <a:t> 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787900" y="1268413"/>
            <a:ext cx="4608513" cy="5762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但是已經很完美了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zh-TW" altLang="en-US" sz="40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sz="40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 ─</a:t>
            </a:r>
            <a:r>
              <a:rPr lang="zh-TW" altLang="en-US" sz="28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黃春明對</a:t>
            </a:r>
            <a:r>
              <a:rPr lang="zh-TW" altLang="en-US" sz="3600" i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孫兒</a:t>
            </a:r>
            <a:r>
              <a:rPr lang="zh-TW" altLang="en-US" sz="28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說  </a:t>
            </a:r>
            <a:r>
              <a:rPr lang="zh-TW" altLang="en-US" sz="40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sz="40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zh-TW" alt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zh-TW" alt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9" name="內容版面配置區 5"/>
          <p:cNvSpPr>
            <a:spLocks noGrp="1"/>
          </p:cNvSpPr>
          <p:nvPr>
            <p:ph sz="quarter" idx="4"/>
          </p:nvPr>
        </p:nvSpPr>
        <p:spPr>
          <a:xfrm>
            <a:off x="5102225" y="2060575"/>
            <a:ext cx="4041775" cy="4672013"/>
          </a:xfrm>
        </p:spPr>
        <p:txBody>
          <a:bodyPr/>
          <a:lstStyle/>
          <a:p>
            <a:pPr marL="392113" indent="-273050">
              <a:spcBef>
                <a:spcPct val="0"/>
              </a:spcBef>
              <a:buFont typeface="Arial" charset="0"/>
              <a:buNone/>
            </a:pPr>
            <a:r>
              <a:rPr lang="zh-TW" altLang="en-US" sz="2200" b="1" smtClean="0">
                <a:latin typeface="標楷體" pitchFamily="65" charset="-120"/>
                <a:ea typeface="標楷體" pitchFamily="65" charset="-120"/>
              </a:rPr>
              <a:t>我的心曾經失去一塊肉</a:t>
            </a:r>
          </a:p>
          <a:p>
            <a:pPr marL="392113" indent="-273050">
              <a:spcBef>
                <a:spcPct val="0"/>
              </a:spcBef>
              <a:buFont typeface="Arial" charset="0"/>
              <a:buNone/>
            </a:pPr>
            <a:r>
              <a:rPr lang="zh-TW" altLang="en-US" sz="2200" b="1" smtClean="0">
                <a:latin typeface="標楷體" pitchFamily="65" charset="-120"/>
                <a:ea typeface="標楷體" pitchFamily="65" charset="-120"/>
              </a:rPr>
              <a:t>你卻來給我補上</a:t>
            </a:r>
          </a:p>
          <a:p>
            <a:pPr marL="392113" indent="-273050">
              <a:spcBef>
                <a:spcPct val="0"/>
              </a:spcBef>
              <a:buFont typeface="Arial" charset="0"/>
              <a:buNone/>
            </a:pPr>
            <a:r>
              <a:rPr lang="zh-TW" altLang="en-US" sz="2200" b="1" smtClean="0">
                <a:latin typeface="標楷體" pitchFamily="65" charset="-120"/>
                <a:ea typeface="標楷體" pitchFamily="65" charset="-120"/>
              </a:rPr>
              <a:t>雖然在傷口還留有痕跡</a:t>
            </a:r>
          </a:p>
          <a:p>
            <a:pPr marL="392113" indent="-273050">
              <a:spcBef>
                <a:spcPct val="0"/>
              </a:spcBef>
              <a:buFont typeface="Arial" charset="0"/>
              <a:buNone/>
            </a:pPr>
            <a:r>
              <a:rPr lang="zh-TW" altLang="en-US" sz="2200" b="1" smtClean="0">
                <a:latin typeface="標楷體" pitchFamily="65" charset="-120"/>
                <a:ea typeface="標楷體" pitchFamily="65" charset="-120"/>
              </a:rPr>
              <a:t>但是已經很完美了。</a:t>
            </a:r>
          </a:p>
          <a:p>
            <a:pPr marL="392113" indent="-273050">
              <a:spcBef>
                <a:spcPct val="0"/>
              </a:spcBef>
              <a:buFont typeface="Arial" charset="0"/>
              <a:buNone/>
            </a:pPr>
            <a:endParaRPr lang="zh-TW" altLang="en-US" sz="2200" b="1" smtClean="0">
              <a:latin typeface="標楷體" pitchFamily="65" charset="-120"/>
              <a:ea typeface="標楷體" pitchFamily="65" charset="-120"/>
            </a:endParaRPr>
          </a:p>
          <a:p>
            <a:pPr marL="392113" indent="-273050">
              <a:spcBef>
                <a:spcPct val="0"/>
              </a:spcBef>
              <a:buFont typeface="Arial" charset="0"/>
              <a:buNone/>
            </a:pPr>
            <a:r>
              <a:rPr lang="zh-TW" altLang="en-US" sz="2200" b="1" smtClean="0">
                <a:latin typeface="標楷體" pitchFamily="65" charset="-120"/>
                <a:ea typeface="標楷體" pitchFamily="65" charset="-120"/>
              </a:rPr>
              <a:t>嗯──？</a:t>
            </a:r>
          </a:p>
          <a:p>
            <a:pPr marL="392113" indent="-273050">
              <a:spcBef>
                <a:spcPct val="0"/>
              </a:spcBef>
              <a:buFont typeface="Arial" charset="0"/>
              <a:buNone/>
            </a:pPr>
            <a:r>
              <a:rPr lang="zh-TW" altLang="en-US" sz="2200" b="1" smtClean="0">
                <a:latin typeface="標楷體" pitchFamily="65" charset="-120"/>
                <a:ea typeface="標楷體" pitchFamily="65" charset="-120"/>
              </a:rPr>
              <a:t>你問我是誰？</a:t>
            </a:r>
          </a:p>
          <a:p>
            <a:pPr marL="392113" indent="-273050">
              <a:spcBef>
                <a:spcPct val="0"/>
              </a:spcBef>
              <a:buFont typeface="Arial" charset="0"/>
              <a:buNone/>
            </a:pPr>
            <a:r>
              <a:rPr lang="zh-TW" altLang="en-US" sz="2200" b="1" smtClean="0">
                <a:latin typeface="標楷體" pitchFamily="65" charset="-120"/>
                <a:ea typeface="標楷體" pitchFamily="65" charset="-120"/>
              </a:rPr>
              <a:t>現在告訴你，你也不會知道</a:t>
            </a:r>
          </a:p>
          <a:p>
            <a:pPr marL="392113" indent="-273050">
              <a:spcBef>
                <a:spcPct val="0"/>
              </a:spcBef>
              <a:buFont typeface="Arial" charset="0"/>
              <a:buNone/>
            </a:pPr>
            <a:r>
              <a:rPr lang="zh-TW" altLang="en-US" sz="2200" b="1" smtClean="0">
                <a:latin typeface="標楷體" pitchFamily="65" charset="-120"/>
                <a:ea typeface="標楷體" pitchFamily="65" charset="-120"/>
              </a:rPr>
              <a:t>以後你就會知道</a:t>
            </a:r>
          </a:p>
          <a:p>
            <a:pPr marL="392113" indent="-273050">
              <a:spcBef>
                <a:spcPct val="0"/>
              </a:spcBef>
              <a:buFont typeface="Arial" charset="0"/>
              <a:buNone/>
            </a:pPr>
            <a:r>
              <a:rPr lang="zh-TW" altLang="en-US" sz="2200" b="1" smtClean="0">
                <a:latin typeface="標楷體" pitchFamily="65" charset="-120"/>
                <a:ea typeface="標楷體" pitchFamily="65" charset="-120"/>
              </a:rPr>
              <a:t>因為以後你會喜歡我</a:t>
            </a:r>
          </a:p>
          <a:p>
            <a:pPr marL="392113" indent="-273050">
              <a:spcBef>
                <a:spcPct val="0"/>
              </a:spcBef>
              <a:buFont typeface="Arial" charset="0"/>
              <a:buNone/>
            </a:pPr>
            <a:r>
              <a:rPr lang="zh-TW" altLang="en-US" sz="2200" b="1" smtClean="0">
                <a:latin typeface="標楷體" pitchFamily="65" charset="-120"/>
                <a:ea typeface="標楷體" pitchFamily="65" charset="-120"/>
              </a:rPr>
              <a:t>也會想念我</a:t>
            </a:r>
          </a:p>
          <a:p>
            <a:pPr marL="392113" indent="-273050">
              <a:buFont typeface="Arial" charset="0"/>
              <a:buNone/>
            </a:pPr>
            <a:endParaRPr lang="zh-TW" altLang="en-US" sz="1400" smtClean="0"/>
          </a:p>
        </p:txBody>
      </p:sp>
      <p:pic>
        <p:nvPicPr>
          <p:cNvPr id="12293" name="Picture 4" descr="C:\Documents and Settings\fguser\桌面\ap_F23_200902091258156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038" y="1"/>
            <a:ext cx="440593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969963"/>
            <a:ext cx="4022725" cy="4114800"/>
          </a:xfrm>
        </p:spPr>
        <p:txBody>
          <a:bodyPr/>
          <a:lstStyle/>
          <a:p>
            <a:pPr marL="392113" indent="-273050"/>
            <a:endParaRPr lang="zh-TW" altLang="en-US" smtClean="0"/>
          </a:p>
        </p:txBody>
      </p:sp>
      <p:sp>
        <p:nvSpPr>
          <p:cNvPr id="13318" name="內容版面配置區 5"/>
          <p:cNvSpPr>
            <a:spLocks noGrp="1"/>
          </p:cNvSpPr>
          <p:nvPr>
            <p:ph sz="quarter" idx="4"/>
          </p:nvPr>
        </p:nvSpPr>
        <p:spPr>
          <a:xfrm>
            <a:off x="4500563" y="115888"/>
            <a:ext cx="4041775" cy="4095750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屁咧──！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你懂個什麼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喜、怒、哀、樂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zh-TW" altLang="en-US" sz="2200" b="1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你正仰望著那一道光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那是上蒼賞賜給你的禮物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以後你可以拿著它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照亮你想照亮的一切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zh-TW" altLang="en-US" sz="2200" b="1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善哉！阿彌陀佛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 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 ◎ 轉載  聯合報副刊  </a:t>
            </a:r>
            <a: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  <a:t>2009/02/06</a:t>
            </a:r>
            <a:endParaRPr lang="zh-TW" altLang="en-US" sz="1400" b="1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zh-TW" altLang="en-US" dirty="0" smtClean="0"/>
          </a:p>
          <a:p>
            <a:pPr fontAlgn="auto">
              <a:spcAft>
                <a:spcPts val="0"/>
              </a:spcAft>
              <a:buFont typeface="Wingdings 2"/>
              <a:buChar char=""/>
              <a:defRPr/>
            </a:pPr>
            <a:endParaRPr lang="zh-TW" altLang="en-US" dirty="0" smtClean="0"/>
          </a:p>
        </p:txBody>
      </p:sp>
      <p:pic>
        <p:nvPicPr>
          <p:cNvPr id="13319" name="Picture 2" descr="C:\Documents and Settings\fguser\桌面\ap_F23_20090209125813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3178175" cy="685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0" name="Picture 3" descr="C:\Documents and Settings\fguser\桌面\ap_F23_20090209125816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899471"/>
            <a:ext cx="4932040" cy="2958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effectLst/>
            </a:endParaRPr>
          </a:p>
        </p:txBody>
      </p:sp>
      <p:pic>
        <p:nvPicPr>
          <p:cNvPr id="223237" name="Picture 5" descr="3507733182_aeaf2b2c2d_z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692150"/>
            <a:ext cx="7632700" cy="5726113"/>
          </a:xfrm>
          <a:ln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179388" y="0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8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失眠的龜山島──在蘭博館遇見黃春明</a:t>
            </a:r>
            <a:r>
              <a:rPr lang="zh-TW" altLang="en-US" sz="36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     </a:t>
            </a:r>
            <a:r>
              <a:rPr lang="en-US" altLang="zh-TW" sz="36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◎黃麗惠</a:t>
            </a:r>
          </a:p>
        </p:txBody>
      </p:sp>
      <p:sp>
        <p:nvSpPr>
          <p:cNvPr id="26627" name="內容版面配置區 5"/>
          <p:cNvSpPr>
            <a:spLocks noGrp="1"/>
          </p:cNvSpPr>
          <p:nvPr>
            <p:ph sz="quarter" idx="4"/>
          </p:nvPr>
        </p:nvSpPr>
        <p:spPr>
          <a:xfrm>
            <a:off x="4679950" y="1268413"/>
            <a:ext cx="4464050" cy="5949950"/>
          </a:xfrm>
        </p:spPr>
        <p:txBody>
          <a:bodyPr/>
          <a:lstStyle/>
          <a:p>
            <a:pPr marL="392113" indent="-273050">
              <a:buFont typeface="Arial" charset="0"/>
              <a:buNone/>
            </a:pP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失眠的日子</a:t>
            </a:r>
          </a:p>
          <a:p>
            <a:pPr marL="392113" indent="-273050">
              <a:buFont typeface="Arial" charset="0"/>
              <a:buNone/>
            </a:pP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蘭陽的囝仔</a:t>
            </a:r>
          </a:p>
          <a:p>
            <a:pPr marL="392113" indent="-273050">
              <a:buFont typeface="Arial" charset="0"/>
              <a:buNone/>
            </a:pP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你──</a:t>
            </a:r>
          </a:p>
          <a:p>
            <a:pPr marL="392113" indent="-273050">
              <a:buFont typeface="Arial" charset="0"/>
              <a:buNone/>
            </a:pP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　怎麼度過？</a:t>
            </a:r>
          </a:p>
          <a:p>
            <a:pPr marL="392113" indent="-273050">
              <a:buFont typeface="Arial" charset="0"/>
              <a:buNone/>
            </a:pP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是翻來覆去</a:t>
            </a:r>
          </a:p>
          <a:p>
            <a:pPr marL="392113" indent="-273050">
              <a:buFont typeface="Arial" charset="0"/>
              <a:buNone/>
            </a:pP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傾倒滿畚箕的鄉愁</a:t>
            </a:r>
          </a:p>
          <a:p>
            <a:pPr marL="392113" indent="-273050">
              <a:buFont typeface="Arial" charset="0"/>
              <a:buNone/>
            </a:pP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還是學著春明阿公</a:t>
            </a:r>
          </a:p>
          <a:p>
            <a:pPr marL="392113" indent="-273050">
              <a:buFont typeface="Arial" charset="0"/>
              <a:buNone/>
            </a:pP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一隻羊、二隻羊、三隻羊</a:t>
            </a:r>
          </a:p>
          <a:p>
            <a:pPr marL="392113" indent="-273050">
              <a:buFont typeface="Arial" charset="0"/>
              <a:buNone/>
            </a:pP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四隻濁水溪、五隻颱風、六隻龜山島</a:t>
            </a:r>
          </a:p>
          <a:p>
            <a:pPr marL="392113" indent="-273050">
              <a:buFont typeface="Arial" charset="0"/>
              <a:buNone/>
            </a:pP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於是啊</a:t>
            </a:r>
          </a:p>
          <a:p>
            <a:pPr marL="392113" indent="-273050">
              <a:buFont typeface="Arial" charset="0"/>
              <a:buNone/>
            </a:pP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龜山島就在蘭陽囝仔的心裡鮮活起來</a:t>
            </a:r>
          </a:p>
          <a:p>
            <a:pPr marL="392113" indent="-273050">
              <a:buFont typeface="Arial" charset="0"/>
              <a:buNone/>
            </a:pP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隔著太平洋</a:t>
            </a:r>
          </a:p>
          <a:p>
            <a:pPr marL="392113" indent="-273050">
              <a:buFont typeface="Arial" charset="0"/>
              <a:buNone/>
            </a:pP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數算到天亮             </a:t>
            </a:r>
            <a:r>
              <a:rPr lang="en-US" altLang="zh-TW" sz="2000" b="1" smtClean="0"/>
              <a:t>99.0803</a:t>
            </a:r>
            <a:r>
              <a:rPr lang="zh-TW" altLang="en-US" sz="2000" b="1" smtClean="0"/>
              <a:t>   </a:t>
            </a:r>
          </a:p>
        </p:txBody>
      </p:sp>
      <p:sp>
        <p:nvSpPr>
          <p:cNvPr id="26628" name="矩形 6"/>
          <p:cNvSpPr>
            <a:spLocks noChangeArrowheads="1"/>
          </p:cNvSpPr>
          <p:nvPr/>
        </p:nvSpPr>
        <p:spPr bwMode="auto">
          <a:xfrm>
            <a:off x="1116013" y="5445125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 </a:t>
            </a:r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蘭陽博物館</a:t>
            </a:r>
          </a:p>
        </p:txBody>
      </p:sp>
      <p:pic>
        <p:nvPicPr>
          <p:cNvPr id="14343" name="Picture 2" descr="C:\Documents and Settings\fguser\桌面\ap_F23_201008040842059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44675"/>
            <a:ext cx="4787900" cy="359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在烏石港（蘭博館）望見的龜山島－－</a:t>
            </a:r>
            <a:r>
              <a:rPr lang="en-US" altLang="zh-TW" sz="32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  此時龜的形象並沒有很具體</a:t>
            </a:r>
            <a:endParaRPr lang="zh-TW" altLang="en-US" sz="32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3" name="Picture 2" descr="C:\Documents and Settings\fguser\桌面\ap_F23_201008040847133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9700" y="1406525"/>
            <a:ext cx="7261226" cy="5445125"/>
          </a:xfrm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往北走至東北角海岸望見的龜山島</a:t>
            </a:r>
            <a:r>
              <a:rPr lang="en-US" altLang="zh-TW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  （此時龜山島的頭朝左方）</a:t>
            </a:r>
          </a:p>
        </p:txBody>
      </p:sp>
      <p:pic>
        <p:nvPicPr>
          <p:cNvPr id="17411" name="Picture 4" descr="C:\Documents and Settings\fguser\桌面\ap_F23_20100804084713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293" y="1879328"/>
            <a:ext cx="8783707" cy="497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內容版面配置區 11"/>
          <p:cNvSpPr>
            <a:spLocks noGrp="1"/>
          </p:cNvSpPr>
          <p:nvPr>
            <p:ph idx="1"/>
          </p:nvPr>
        </p:nvSpPr>
        <p:spPr>
          <a:xfrm>
            <a:off x="1043608" y="332656"/>
            <a:ext cx="8229600" cy="1689100"/>
          </a:xfrm>
        </p:spPr>
        <p:txBody>
          <a:bodyPr/>
          <a:lstStyle/>
          <a:p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黃春明的   龜山島撕貼畫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86551"/>
            <a:ext cx="6535444" cy="547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9459" name="Picture 2" descr="C:\Documents and Settings\fguser\桌面\新資料夾\7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549275"/>
            <a:ext cx="8512175" cy="575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 idx="4294967295"/>
          </p:nvPr>
        </p:nvSpPr>
        <p:spPr>
          <a:xfrm>
            <a:off x="827088" y="26035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龜山島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sz="half" idx="4294967295"/>
          </p:nvPr>
        </p:nvSpPr>
        <p:spPr>
          <a:xfrm>
            <a:off x="179388" y="1412875"/>
            <a:ext cx="4032250" cy="50403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龜山島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每當蘭陽的孩子搭火車出外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當他從右手邊的車窗望見你時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總是分不清空氣中的哀愁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到底是你的，或是他的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 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龜山島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蘭陽的孩子在外鄉的日子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多夢是他失眠的原因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他夢見濁水溪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他夢見颱風波蜜拉，貝絲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他夢見你，龜山島</a:t>
            </a:r>
            <a:endParaRPr lang="zh-TW" altLang="en-US" sz="2600" smtClean="0"/>
          </a:p>
        </p:txBody>
      </p:sp>
      <p:sp>
        <p:nvSpPr>
          <p:cNvPr id="2048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4356100" y="1484313"/>
            <a:ext cx="4557713" cy="5111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外地的醫生教他數羊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一隻羊、兩隻羊、三隻羊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四隻濁水溪、五隻颱風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六隻龜山島</a:t>
            </a:r>
            <a:endParaRPr lang="en-US" altLang="zh-TW" sz="2400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zh-TW" altLang="en-US" sz="2400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龜山島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每當蘭陽的孩子從外鄉搭車回來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當他從左手邊的車窗望見你時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總是分不清空氣中的喜悅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到底是你的，或是他的</a:t>
            </a:r>
          </a:p>
          <a:p>
            <a:pPr>
              <a:lnSpc>
                <a:spcPct val="90000"/>
              </a:lnSpc>
            </a:pPr>
            <a:endParaRPr lang="zh-TW" altLang="en-US" sz="2400" smtClean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蘭陽博物館臨出口一樓處 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       撕畫作品＆龜山島詩作</a:t>
            </a:r>
            <a:r>
              <a:rPr lang="zh-TW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TW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TW" alt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7" name="Picture 2" descr="C:\Documents and Settings\fguser\桌面\ap_F23_201008040842062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3213" y="1163638"/>
            <a:ext cx="6911975" cy="5681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67288" y="0"/>
            <a:ext cx="4176712" cy="11620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黃春明的大小事</a:t>
            </a:r>
            <a:endParaRPr lang="zh-TW" altLang="en-US" sz="4400" dirty="0">
              <a:solidFill>
                <a:schemeClr val="tx2">
                  <a:satMod val="13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3" name="文字版面配置區 3"/>
          <p:cNvSpPr>
            <a:spLocks noGrp="1"/>
          </p:cNvSpPr>
          <p:nvPr>
            <p:ph type="body" idx="2"/>
          </p:nvPr>
        </p:nvSpPr>
        <p:spPr>
          <a:xfrm>
            <a:off x="5220072" y="1412776"/>
            <a:ext cx="3744416" cy="5761038"/>
          </a:xfrm>
        </p:spPr>
        <p:txBody>
          <a:bodyPr/>
          <a:lstStyle/>
          <a:p>
            <a:pPr marL="44450">
              <a:spcBef>
                <a:spcPct val="0"/>
              </a:spcBef>
            </a:pPr>
            <a:endParaRPr lang="en-US" altLang="zh-TW" sz="2800" dirty="0" smtClean="0"/>
          </a:p>
          <a:p>
            <a:pPr marL="44450">
              <a:spcBef>
                <a:spcPct val="0"/>
              </a:spcBef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寫作從鄉土經驗出發，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spcBef>
                <a:spcPct val="0"/>
              </a:spcBef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spcBef>
                <a:spcPct val="0"/>
              </a:spcBef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深入不同的生活現場，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spcBef>
                <a:spcPct val="0"/>
              </a:spcBef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spcBef>
                <a:spcPct val="0"/>
              </a:spcBef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關懷卑微的人物，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spcBef>
                <a:spcPct val="0"/>
              </a:spcBef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spcBef>
                <a:spcPct val="0"/>
              </a:spcBef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對人性尊嚴</a:t>
            </a:r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倫理親情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spcBef>
                <a:spcPct val="0"/>
              </a:spcBef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spcBef>
                <a:spcPct val="0"/>
              </a:spcBef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都有深刻描寫。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spcBef>
                <a:spcPct val="0"/>
              </a:spcBef>
            </a:pP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pPr marL="44450">
              <a:spcBef>
                <a:spcPct val="0"/>
              </a:spcBef>
              <a:buFont typeface="Arial" charset="0"/>
              <a:buChar char="•"/>
            </a:pPr>
            <a:endParaRPr lang="zh-TW" altLang="en-US" sz="1800" dirty="0" smtClean="0"/>
          </a:p>
        </p:txBody>
      </p:sp>
      <p:pic>
        <p:nvPicPr>
          <p:cNvPr id="10246" name="Picture 6" descr="2008052512111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4629150" cy="54387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詩作搭配上藍藍的海；紅紅的夕陽；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海外的龜山島－－令人駐足留戀</a:t>
            </a:r>
          </a:p>
        </p:txBody>
      </p:sp>
      <p:pic>
        <p:nvPicPr>
          <p:cNvPr id="22531" name="Picture 2" descr="C:\Documents and Settings\fguser\桌面\ap_F23_201008040842083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484313"/>
            <a:ext cx="6888163" cy="516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6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3555" name="Picture 2" descr="C:\Documents and Settings\fguser\桌面\ap_F23_201008040847124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292725" cy="69707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6" name="內容版面配置區 7"/>
          <p:cNvSpPr>
            <a:spLocks noGrp="1"/>
          </p:cNvSpPr>
          <p:nvPr>
            <p:ph sz="half" idx="2"/>
          </p:nvPr>
        </p:nvSpPr>
        <p:spPr>
          <a:xfrm>
            <a:off x="5003800" y="2132856"/>
            <a:ext cx="4140200" cy="23661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TW" altLang="en-US" b="1" dirty="0" smtClean="0"/>
              <a:t>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亦是在一樓的展場，再遇見黃春明老師的詩作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－－敬春天</a:t>
            </a:r>
          </a:p>
          <a:p>
            <a:pPr>
              <a:lnSpc>
                <a:spcPct val="150000"/>
              </a:lnSpc>
            </a:pPr>
            <a:endParaRPr lang="zh-TW" altLang="en-US" sz="2200" dirty="0" smtClean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/>
          </p:cNvSpPr>
          <p:nvPr>
            <p:ph type="body" idx="1"/>
          </p:nvPr>
        </p:nvSpPr>
        <p:spPr>
          <a:xfrm>
            <a:off x="5219700" y="260350"/>
            <a:ext cx="3754438" cy="2592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600" b="1" dirty="0" smtClean="0">
                <a:ea typeface="標楷體" pitchFamily="65" charset="-120"/>
              </a:rPr>
              <a:t>期待，期待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sz="3600" b="1" dirty="0" smtClean="0">
                <a:ea typeface="標楷體" pitchFamily="65" charset="-120"/>
              </a:rPr>
              <a:t>   這就是</a:t>
            </a:r>
            <a:endParaRPr lang="en-US" altLang="zh-TW" sz="36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4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 黃春明老師</a:t>
            </a:r>
            <a:endParaRPr lang="en-US" altLang="zh-TW" sz="4400" b="1" dirty="0" smtClean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4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   </a:t>
            </a:r>
            <a:r>
              <a:rPr lang="zh-TW" altLang="en-US" sz="3600" b="1" dirty="0" smtClean="0">
                <a:ea typeface="標楷體" pitchFamily="65" charset="-120"/>
              </a:rPr>
              <a:t>與</a:t>
            </a:r>
            <a:r>
              <a:rPr lang="zh-TW" altLang="en-U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小綠綠</a:t>
            </a:r>
            <a:r>
              <a:rPr lang="zh-TW" altLang="en-US" sz="3600" b="1" dirty="0" smtClean="0">
                <a:ea typeface="標楷體" pitchFamily="65" charset="-120"/>
              </a:rPr>
              <a:t>的</a:t>
            </a:r>
            <a:endParaRPr lang="en-US" altLang="zh-TW" sz="36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              </a:t>
            </a:r>
            <a:r>
              <a:rPr lang="zh-TW" alt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初</a:t>
            </a:r>
            <a:r>
              <a:rPr lang="zh-TW" alt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相遇</a:t>
            </a:r>
            <a:r>
              <a:rPr lang="zh-TW" altLang="en-U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遇遇</a:t>
            </a:r>
            <a:endParaRPr lang="zh-TW" altLang="en-US" sz="4400" b="1" i="1" dirty="0" smtClean="0">
              <a:solidFill>
                <a:srgbClr val="C000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224261" name="Picture 5" descr="f_2097397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92725" cy="5130800"/>
          </a:xfrm>
          <a:prstGeom prst="rect">
            <a:avLst/>
          </a:prstGeom>
          <a:noFill/>
        </p:spPr>
      </p:pic>
      <p:pic>
        <p:nvPicPr>
          <p:cNvPr id="5" name="內容版面配置區 4" descr="黃春明4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283968" y="3356372"/>
            <a:ext cx="4860032" cy="350162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250825" y="274638"/>
            <a:ext cx="5113338" cy="8509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sz="4200" smtClean="0">
                <a:effectLst/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4200" smtClean="0">
                <a:effectLst/>
                <a:latin typeface="標楷體" pitchFamily="65" charset="-120"/>
                <a:ea typeface="標楷體" pitchFamily="65" charset="-120"/>
              </a:rPr>
              <a:t>屋頂上的番茄樹</a:t>
            </a:r>
            <a:r>
              <a:rPr lang="en-US" altLang="zh-TW" sz="4200" smtClean="0">
                <a:effectLst/>
                <a:latin typeface="標楷體" pitchFamily="65" charset="-120"/>
                <a:ea typeface="標楷體" pitchFamily="65" charset="-120"/>
              </a:rPr>
              <a:t>〉</a:t>
            </a:r>
            <a:endParaRPr lang="zh-TW" altLang="en-US" sz="4200" smtClean="0"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-252413" y="1196975"/>
            <a:ext cx="3673476" cy="5400675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TW" altLang="en-US" sz="3000" dirty="0" smtClean="0"/>
              <a:t>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我告訴我自己說，我這次可不是要寫鄉土的了，我想寫些知識分子的小說。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說著費了很大的勁兒想把腦子裡的老鄉拂去，但是他們死賴活賴不走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 smtClean="0"/>
          </a:p>
        </p:txBody>
      </p:sp>
      <p:sp>
        <p:nvSpPr>
          <p:cNvPr id="48136" name="Rectangle 8"/>
          <p:cNvSpPr>
            <a:spLocks noGrp="1"/>
          </p:cNvSpPr>
          <p:nvPr>
            <p:ph sz="half" idx="4294967295"/>
          </p:nvPr>
        </p:nvSpPr>
        <p:spPr>
          <a:xfrm>
            <a:off x="5260975" y="1447800"/>
            <a:ext cx="3673475" cy="4800600"/>
          </a:xfrm>
        </p:spPr>
        <p:txBody>
          <a:bodyPr/>
          <a:lstStyle/>
          <a:p>
            <a:endParaRPr lang="zh-TW" altLang="en-US" sz="2800" smtClean="0"/>
          </a:p>
        </p:txBody>
      </p:sp>
      <p:pic>
        <p:nvPicPr>
          <p:cNvPr id="5" name="內容版面配置區 4" descr="黃春明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492500" y="1852613"/>
            <a:ext cx="5651500" cy="39973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260350"/>
            <a:ext cx="1584325" cy="61214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sz="6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作品集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06503" name="Picture 7" descr="Ming04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0"/>
            <a:ext cx="6732587" cy="70342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099" name="Picture 2" descr="C:\Documents and Settings\fguser\桌面\新資料夾\postcard02_w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113"/>
            <a:ext cx="5199063" cy="351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8" name="內容版面配置區 4"/>
          <p:cNvSpPr>
            <a:spLocks noGrp="1"/>
          </p:cNvSpPr>
          <p:nvPr>
            <p:ph idx="1"/>
          </p:nvPr>
        </p:nvSpPr>
        <p:spPr>
          <a:xfrm>
            <a:off x="5164138" y="1346200"/>
            <a:ext cx="3754437" cy="4857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華康流隸體" pitchFamily="49" charset="-120"/>
                <a:ea typeface="華康流隸體" pitchFamily="49" charset="-120"/>
              </a:rPr>
              <a:t> 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對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坤樹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而言，兒子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阿龍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是支持他維持這樣生活的最大動力，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阿珠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曾跟他開玩笑說：</a:t>
            </a:r>
            <a:r>
              <a:rPr lang="en-US" altLang="en-US" dirty="0" smtClean="0">
                <a:ea typeface="微軟正黑體" pitchFamily="34" charset="-120"/>
              </a:rPr>
              <a:t>「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阿龍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哪是認得你，他當你是大玩偶呢！</a:t>
            </a:r>
            <a:r>
              <a:rPr lang="en-US" altLang="en-US" dirty="0" smtClean="0">
                <a:ea typeface="微軟正黑體" pitchFamily="34" charset="-120"/>
              </a:rPr>
              <a:t>」</a:t>
            </a:r>
            <a:endParaRPr lang="zh-TW" altLang="en-US" dirty="0" smtClean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7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3" name="Picture 3" descr="C:\Documents and Settings\fguser\桌面\新資料夾\postcard01_w3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84313"/>
            <a:ext cx="6550025" cy="4845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內容版面配置區 3"/>
          <p:cNvSpPr>
            <a:spLocks noGrp="1"/>
          </p:cNvSpPr>
          <p:nvPr>
            <p:ph sz="half" idx="2"/>
          </p:nvPr>
        </p:nvSpPr>
        <p:spPr>
          <a:xfrm>
            <a:off x="6516688" y="1700807"/>
            <a:ext cx="2627312" cy="44644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1700" u="sng" dirty="0" smtClean="0"/>
              <a:t>  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梅子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指著海說：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「看哪！孩子那就是海啊！海水是鹹的哪！那裡面養著很多很多的魚。</a:t>
            </a:r>
            <a:r>
              <a:rPr lang="zh-TW" altLang="en-US" dirty="0" smtClean="0"/>
              <a:t>」</a:t>
            </a:r>
            <a:endParaRPr lang="zh-TW" altLang="en-US" sz="3200" dirty="0" smtClean="0"/>
          </a:p>
          <a:p>
            <a:pPr>
              <a:lnSpc>
                <a:spcPct val="90000"/>
              </a:lnSpc>
            </a:pPr>
            <a:endParaRPr lang="zh-TW" altLang="en-US" sz="3200" dirty="0" smtClean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/>
            <a:endParaRPr lang="zh-TW" altLang="en-US" smtClean="0"/>
          </a:p>
        </p:txBody>
      </p:sp>
      <p:sp>
        <p:nvSpPr>
          <p:cNvPr id="7173" name="內容版面配置區 5"/>
          <p:cNvSpPr>
            <a:spLocks noGrp="1"/>
          </p:cNvSpPr>
          <p:nvPr>
            <p:ph sz="quarter" idx="4"/>
          </p:nvPr>
        </p:nvSpPr>
        <p:spPr>
          <a:xfrm>
            <a:off x="4716463" y="908720"/>
            <a:ext cx="4427537" cy="4536504"/>
          </a:xfrm>
        </p:spPr>
        <p:txBody>
          <a:bodyPr>
            <a:normAutofit fontScale="92500"/>
          </a:bodyPr>
          <a:lstStyle/>
          <a:p>
            <a:pPr marL="392113" indent="-273050">
              <a:lnSpc>
                <a:spcPct val="90000"/>
              </a:lnSpc>
              <a:buFont typeface="Arial" charset="0"/>
              <a:buNone/>
            </a:pP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我開門等他們進。」</a:t>
            </a:r>
            <a:endParaRPr lang="en-US" altLang="zh-TW" sz="3400" dirty="0" smtClean="0">
              <a:latin typeface="標楷體" pitchFamily="65" charset="-120"/>
              <a:ea typeface="標楷體" pitchFamily="65" charset="-120"/>
            </a:endParaRPr>
          </a:p>
          <a:p>
            <a:pPr marL="392113" indent="-273050">
              <a:lnSpc>
                <a:spcPct val="90000"/>
              </a:lnSpc>
              <a:buFont typeface="Arial" charset="0"/>
              <a:buNone/>
            </a:pP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3400" dirty="0" smtClean="0">
              <a:latin typeface="標楷體" pitchFamily="65" charset="-120"/>
              <a:ea typeface="標楷體" pitchFamily="65" charset="-120"/>
            </a:endParaRPr>
          </a:p>
          <a:p>
            <a:pPr marL="392113" indent="-273050">
              <a:lnSpc>
                <a:spcPct val="90000"/>
              </a:lnSpc>
              <a:buFont typeface="Arial" charset="0"/>
              <a:buNone/>
            </a:pP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  他看看席間客人。</a:t>
            </a:r>
            <a:endParaRPr lang="en-US" altLang="zh-TW" sz="3400" dirty="0" smtClean="0">
              <a:latin typeface="標楷體" pitchFamily="65" charset="-120"/>
              <a:ea typeface="標楷體" pitchFamily="65" charset="-120"/>
            </a:endParaRPr>
          </a:p>
          <a:p>
            <a:pPr marL="392113" indent="-273050">
              <a:lnSpc>
                <a:spcPct val="90000"/>
              </a:lnSpc>
              <a:buFont typeface="Arial" charset="0"/>
              <a:buNone/>
            </a:pPr>
            <a:endParaRPr lang="en-US" altLang="zh-TW" sz="3400" dirty="0" smtClean="0">
              <a:latin typeface="標楷體" pitchFamily="65" charset="-120"/>
              <a:ea typeface="標楷體" pitchFamily="65" charset="-120"/>
            </a:endParaRPr>
          </a:p>
          <a:p>
            <a:pPr marL="392113" indent="-273050">
              <a:lnSpc>
                <a:spcPct val="90000"/>
              </a:lnSpc>
              <a:buFont typeface="Arial" charset="0"/>
              <a:buNone/>
            </a:pP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「他們來這裡等子女的消息，等年金、等偶爾慈善團體的慰問，來這裡吃早餐、大家照照面等等。」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392113" indent="-273050">
              <a:lnSpc>
                <a:spcPct val="90000"/>
              </a:lnSpc>
            </a:pPr>
            <a:endParaRPr lang="zh-TW" altLang="en-US" sz="1900" dirty="0" smtClean="0"/>
          </a:p>
        </p:txBody>
      </p:sp>
      <p:pic>
        <p:nvPicPr>
          <p:cNvPr id="7174" name="Picture 5" descr="C:\Documents and Settings\fguser\桌面\新資料夾\postcard05_h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643438" cy="6865938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497</TotalTime>
  <Words>931</Words>
  <Application>Microsoft Office PowerPoint</Application>
  <PresentationFormat>如螢幕大小 (4:3)</PresentationFormat>
  <Paragraphs>149</Paragraphs>
  <Slides>42</Slides>
  <Notes>42</Notes>
  <HiddenSlides>0</HiddenSlides>
  <MMClips>3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4" baseType="lpstr">
      <vt:lpstr>夏至</vt:lpstr>
      <vt:lpstr>PhotoImpact</vt:lpstr>
      <vt:lpstr>小綠綠</vt:lpstr>
      <vt:lpstr>黃春明 的大小事</vt:lpstr>
      <vt:lpstr>黃春明的大小事</vt:lpstr>
      <vt:lpstr>黃春明的大小事</vt:lpstr>
      <vt:lpstr>〈屋頂上的番茄樹〉</vt:lpstr>
      <vt:lpstr>作品集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黃大魚 兒童劇團</vt:lpstr>
      <vt:lpstr>黃大魚兒童劇團</vt:lpstr>
      <vt:lpstr>黃大魚兒童劇團</vt:lpstr>
      <vt:lpstr>黃大魚兒童劇團</vt:lpstr>
      <vt:lpstr>PowerPoint 簡報</vt:lpstr>
      <vt:lpstr>誠實——對人文的省思</vt:lpstr>
      <vt:lpstr>戰士乾杯！                                    ◎黃春明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趣玩         撕貼畫</vt:lpstr>
      <vt:lpstr>PowerPoint 簡報</vt:lpstr>
      <vt:lpstr>PowerPoint 簡報</vt:lpstr>
      <vt:lpstr>PowerPoint 簡報</vt:lpstr>
      <vt:lpstr>但是已經很完美了    ─黃春明對孫兒說     </vt:lpstr>
      <vt:lpstr>PowerPoint 簡報</vt:lpstr>
      <vt:lpstr>PowerPoint 簡報</vt:lpstr>
      <vt:lpstr>失眠的龜山島──在蘭博館遇見黃春明      ◎黃麗惠</vt:lpstr>
      <vt:lpstr>在烏石港（蘭博館）望見的龜山島－－             此時龜的形象並沒有很具體</vt:lpstr>
      <vt:lpstr>往北走至東北角海岸望見的龜山島            （此時龜山島的頭朝左方）</vt:lpstr>
      <vt:lpstr>PowerPoint 簡報</vt:lpstr>
      <vt:lpstr>PowerPoint 簡報</vt:lpstr>
      <vt:lpstr>龜山島</vt:lpstr>
      <vt:lpstr>蘭陽博物館臨出口一樓處                  撕畫作品＆龜山島詩作 </vt:lpstr>
      <vt:lpstr>詩作搭配上藍藍的海；紅紅的夕陽；         海外的龜山島－－令人駐足留戀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與黃春明相遇</dc:title>
  <dc:creator>fguser</dc:creator>
  <cp:lastModifiedBy>ycouyang</cp:lastModifiedBy>
  <cp:revision>50</cp:revision>
  <dcterms:created xsi:type="dcterms:W3CDTF">2010-11-03T07:27:42Z</dcterms:created>
  <dcterms:modified xsi:type="dcterms:W3CDTF">2010-11-08T03:56:19Z</dcterms:modified>
</cp:coreProperties>
</file>