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tif" ContentType="image/tiff"/>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5" r:id="rId1"/>
  </p:sldMasterIdLst>
  <p:notesMasterIdLst>
    <p:notesMasterId r:id="rId81"/>
  </p:notesMasterIdLst>
  <p:sldIdLst>
    <p:sldId id="355" r:id="rId2"/>
    <p:sldId id="356" r:id="rId3"/>
    <p:sldId id="266" r:id="rId4"/>
    <p:sldId id="333" r:id="rId5"/>
    <p:sldId id="267" r:id="rId6"/>
    <p:sldId id="268" r:id="rId7"/>
    <p:sldId id="269" r:id="rId8"/>
    <p:sldId id="334" r:id="rId9"/>
    <p:sldId id="270" r:id="rId10"/>
    <p:sldId id="362" r:id="rId11"/>
    <p:sldId id="357" r:id="rId12"/>
    <p:sldId id="271" r:id="rId13"/>
    <p:sldId id="272" r:id="rId14"/>
    <p:sldId id="273" r:id="rId15"/>
    <p:sldId id="274" r:id="rId16"/>
    <p:sldId id="358" r:id="rId17"/>
    <p:sldId id="275" r:id="rId18"/>
    <p:sldId id="276" r:id="rId19"/>
    <p:sldId id="277" r:id="rId20"/>
    <p:sldId id="278" r:id="rId21"/>
    <p:sldId id="279" r:id="rId22"/>
    <p:sldId id="337" r:id="rId23"/>
    <p:sldId id="280" r:id="rId24"/>
    <p:sldId id="281" r:id="rId25"/>
    <p:sldId id="282" r:id="rId26"/>
    <p:sldId id="283" r:id="rId27"/>
    <p:sldId id="284" r:id="rId28"/>
    <p:sldId id="338" r:id="rId29"/>
    <p:sldId id="285" r:id="rId30"/>
    <p:sldId id="339" r:id="rId31"/>
    <p:sldId id="286" r:id="rId32"/>
    <p:sldId id="287" r:id="rId33"/>
    <p:sldId id="341" r:id="rId34"/>
    <p:sldId id="288" r:id="rId35"/>
    <p:sldId id="342" r:id="rId36"/>
    <p:sldId id="290" r:id="rId37"/>
    <p:sldId id="291" r:id="rId38"/>
    <p:sldId id="292" r:id="rId39"/>
    <p:sldId id="293" r:id="rId40"/>
    <p:sldId id="343" r:id="rId41"/>
    <p:sldId id="294" r:id="rId42"/>
    <p:sldId id="344" r:id="rId43"/>
    <p:sldId id="295" r:id="rId44"/>
    <p:sldId id="296" r:id="rId45"/>
    <p:sldId id="299" r:id="rId46"/>
    <p:sldId id="300" r:id="rId47"/>
    <p:sldId id="301" r:id="rId48"/>
    <p:sldId id="345" r:id="rId49"/>
    <p:sldId id="302" r:id="rId50"/>
    <p:sldId id="303" r:id="rId51"/>
    <p:sldId id="304" r:id="rId52"/>
    <p:sldId id="354" r:id="rId53"/>
    <p:sldId id="306" r:id="rId54"/>
    <p:sldId id="307" r:id="rId55"/>
    <p:sldId id="308" r:id="rId56"/>
    <p:sldId id="309" r:id="rId57"/>
    <p:sldId id="310" r:id="rId58"/>
    <p:sldId id="311" r:id="rId59"/>
    <p:sldId id="347" r:id="rId60"/>
    <p:sldId id="313" r:id="rId61"/>
    <p:sldId id="348" r:id="rId62"/>
    <p:sldId id="314" r:id="rId63"/>
    <p:sldId id="359" r:id="rId64"/>
    <p:sldId id="315" r:id="rId65"/>
    <p:sldId id="316" r:id="rId66"/>
    <p:sldId id="317" r:id="rId67"/>
    <p:sldId id="318" r:id="rId68"/>
    <p:sldId id="360" r:id="rId69"/>
    <p:sldId id="319" r:id="rId70"/>
    <p:sldId id="349" r:id="rId71"/>
    <p:sldId id="350" r:id="rId72"/>
    <p:sldId id="329" r:id="rId73"/>
    <p:sldId id="330" r:id="rId74"/>
    <p:sldId id="331" r:id="rId75"/>
    <p:sldId id="332" r:id="rId76"/>
    <p:sldId id="353" r:id="rId77"/>
    <p:sldId id="326" r:id="rId78"/>
    <p:sldId id="327" r:id="rId79"/>
    <p:sldId id="361" r:id="rId80"/>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autoAdjust="0"/>
  </p:normalViewPr>
  <p:slideViewPr>
    <p:cSldViewPr snapToGrid="0">
      <p:cViewPr varScale="1">
        <p:scale>
          <a:sx n="111" d="100"/>
          <a:sy n="111" d="100"/>
        </p:scale>
        <p:origin x="-1008" y="-60"/>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notesViewPr>
    <p:cSldViewPr snapToGrid="0">
      <p:cViewPr varScale="1">
        <p:scale>
          <a:sx n="57" d="100"/>
          <a:sy n="57" d="100"/>
        </p:scale>
        <p:origin x="2832" y="6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presProps" Target="presProp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99E3163-7610-4B6D-BFC0-6102756FD771}" type="datetimeFigureOut">
              <a:rPr lang="zh-TW" altLang="en-US" smtClean="0"/>
              <a:t>2014/1/9</a:t>
            </a:fld>
            <a:endParaRPr lang="zh-TW" altLang="en-US"/>
          </a:p>
        </p:txBody>
      </p:sp>
      <p:sp>
        <p:nvSpPr>
          <p:cNvPr id="4" name="投影片圖像版面配置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0E947E-7211-44D6-8A17-52C5A7D0A76C}" type="slidenum">
              <a:rPr lang="zh-TW" altLang="en-US" smtClean="0"/>
              <a:t>‹#›</a:t>
            </a:fld>
            <a:endParaRPr lang="zh-TW" altLang="en-US"/>
          </a:p>
        </p:txBody>
      </p:sp>
    </p:spTree>
    <p:extLst>
      <p:ext uri="{BB962C8B-B14F-4D97-AF65-F5344CB8AC3E}">
        <p14:creationId xmlns:p14="http://schemas.microsoft.com/office/powerpoint/2010/main" val="9419089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3E0E947E-7211-44D6-8A17-52C5A7D0A76C}" type="slidenum">
              <a:rPr lang="zh-TW" altLang="en-US" smtClean="0"/>
              <a:t>3</a:t>
            </a:fld>
            <a:endParaRPr lang="zh-TW" altLang="en-US"/>
          </a:p>
        </p:txBody>
      </p:sp>
    </p:spTree>
    <p:extLst>
      <p:ext uri="{BB962C8B-B14F-4D97-AF65-F5344CB8AC3E}">
        <p14:creationId xmlns:p14="http://schemas.microsoft.com/office/powerpoint/2010/main" val="7151011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3E0E947E-7211-44D6-8A17-52C5A7D0A76C}" type="slidenum">
              <a:rPr lang="zh-TW" altLang="en-US" smtClean="0"/>
              <a:t>5</a:t>
            </a:fld>
            <a:endParaRPr lang="zh-TW" altLang="en-US"/>
          </a:p>
        </p:txBody>
      </p:sp>
    </p:spTree>
    <p:extLst>
      <p:ext uri="{BB962C8B-B14F-4D97-AF65-F5344CB8AC3E}">
        <p14:creationId xmlns:p14="http://schemas.microsoft.com/office/powerpoint/2010/main" val="16793201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3E0E947E-7211-44D6-8A17-52C5A7D0A76C}" type="slidenum">
              <a:rPr lang="zh-TW" altLang="en-US" smtClean="0"/>
              <a:t>6</a:t>
            </a:fld>
            <a:endParaRPr lang="zh-TW" altLang="en-US"/>
          </a:p>
        </p:txBody>
      </p:sp>
    </p:spTree>
    <p:extLst>
      <p:ext uri="{BB962C8B-B14F-4D97-AF65-F5344CB8AC3E}">
        <p14:creationId xmlns:p14="http://schemas.microsoft.com/office/powerpoint/2010/main" val="534509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3E0E947E-7211-44D6-8A17-52C5A7D0A76C}" type="slidenum">
              <a:rPr lang="zh-TW" altLang="en-US" smtClean="0"/>
              <a:t>7</a:t>
            </a:fld>
            <a:endParaRPr lang="zh-TW" altLang="en-US"/>
          </a:p>
        </p:txBody>
      </p:sp>
    </p:spTree>
    <p:extLst>
      <p:ext uri="{BB962C8B-B14F-4D97-AF65-F5344CB8AC3E}">
        <p14:creationId xmlns:p14="http://schemas.microsoft.com/office/powerpoint/2010/main" val="20894808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3E0E947E-7211-44D6-8A17-52C5A7D0A76C}" type="slidenum">
              <a:rPr lang="zh-TW" altLang="en-US" smtClean="0"/>
              <a:t>9</a:t>
            </a:fld>
            <a:endParaRPr lang="zh-TW" altLang="en-US"/>
          </a:p>
        </p:txBody>
      </p:sp>
    </p:spTree>
    <p:extLst>
      <p:ext uri="{BB962C8B-B14F-4D97-AF65-F5344CB8AC3E}">
        <p14:creationId xmlns:p14="http://schemas.microsoft.com/office/powerpoint/2010/main" val="17058556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3E0E947E-7211-44D6-8A17-52C5A7D0A76C}" type="slidenum">
              <a:rPr lang="zh-TW" altLang="en-US" smtClean="0"/>
              <a:t>12</a:t>
            </a:fld>
            <a:endParaRPr lang="zh-TW" altLang="en-US"/>
          </a:p>
        </p:txBody>
      </p:sp>
    </p:spTree>
    <p:extLst>
      <p:ext uri="{BB962C8B-B14F-4D97-AF65-F5344CB8AC3E}">
        <p14:creationId xmlns:p14="http://schemas.microsoft.com/office/powerpoint/2010/main" val="3337338019"/>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12.png"/><Relationship Id="rId3" Type="http://schemas.microsoft.com/office/2007/relationships/hdphoto" Target="../media/hdphoto1.wdp"/><Relationship Id="rId7"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標題投影片">
    <p:spTree>
      <p:nvGrpSpPr>
        <p:cNvPr id="1" name=""/>
        <p:cNvGrpSpPr/>
        <p:nvPr/>
      </p:nvGrpSpPr>
      <p:grpSpPr>
        <a:xfrm>
          <a:off x="0" y="0"/>
          <a:ext cx="0" cy="0"/>
          <a:chOff x="0" y="0"/>
          <a:chExt cx="0" cy="0"/>
        </a:xfrm>
      </p:grpSpPr>
      <p:pic>
        <p:nvPicPr>
          <p:cNvPr id="14" name="圖片 13"/>
          <p:cNvPicPr>
            <a:picLocks noChangeAspect="1"/>
          </p:cNvPicPr>
          <p:nvPr/>
        </p:nvPicPr>
        <p:blipFill rotWithShape="1">
          <a:blip r:embed="rId2">
            <a:extLst>
              <a:ext uri="{BEBA8EAE-BF5A-486C-A8C5-ECC9F3942E4B}">
                <a14:imgProps xmlns:a14="http://schemas.microsoft.com/office/drawing/2010/main">
                  <a14:imgLayer r:embed="rId3">
                    <a14:imgEffect>
                      <a14:saturation sat="75000"/>
                    </a14:imgEffect>
                  </a14:imgLayer>
                </a14:imgProps>
              </a:ext>
              <a:ext uri="{28A0092B-C50C-407E-A947-70E740481C1C}">
                <a14:useLocalDpi xmlns:a14="http://schemas.microsoft.com/office/drawing/2010/main" val="0"/>
              </a:ext>
            </a:extLst>
          </a:blip>
          <a:srcRect b="18445"/>
          <a:stretch/>
        </p:blipFill>
        <p:spPr>
          <a:xfrm>
            <a:off x="0" y="-46952"/>
            <a:ext cx="9144000" cy="6926648"/>
          </a:xfrm>
          <a:prstGeom prst="rect">
            <a:avLst/>
          </a:prstGeom>
        </p:spPr>
      </p:pic>
      <p:sp>
        <p:nvSpPr>
          <p:cNvPr id="4" name="Date Placeholder 3"/>
          <p:cNvSpPr>
            <a:spLocks noGrp="1"/>
          </p:cNvSpPr>
          <p:nvPr>
            <p:ph type="dt" sz="half" idx="10"/>
          </p:nvPr>
        </p:nvSpPr>
        <p:spPr/>
        <p:txBody>
          <a:bodyPr/>
          <a:lstStyle/>
          <a:p>
            <a:fld id="{9DE75952-F47D-443B-BC20-3EF1988F9A91}" type="datetime1">
              <a:rPr lang="zh-TW" altLang="en-US" smtClean="0"/>
              <a:t>2014/1/9</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3228CCCC-EB6A-4525-9CB7-A5F54915A359}" type="slidenum">
              <a:rPr lang="zh-TW" altLang="en-US" smtClean="0"/>
              <a:pPr/>
              <a:t>‹#›</a:t>
            </a:fld>
            <a:endParaRPr lang="zh-TW" altLang="en-US"/>
          </a:p>
        </p:txBody>
      </p:sp>
      <p:pic>
        <p:nvPicPr>
          <p:cNvPr id="19" name="圖片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9845" y="4763224"/>
            <a:ext cx="984634" cy="1754619"/>
          </a:xfrm>
          <a:prstGeom prst="rect">
            <a:avLst/>
          </a:prstGeom>
        </p:spPr>
      </p:pic>
      <p:grpSp>
        <p:nvGrpSpPr>
          <p:cNvPr id="25" name="群組 24"/>
          <p:cNvGrpSpPr/>
          <p:nvPr/>
        </p:nvGrpSpPr>
        <p:grpSpPr>
          <a:xfrm>
            <a:off x="305102" y="285980"/>
            <a:ext cx="9248331" cy="2673994"/>
            <a:chOff x="305102" y="285980"/>
            <a:chExt cx="9248331" cy="2673994"/>
          </a:xfrm>
        </p:grpSpPr>
        <p:pic>
          <p:nvPicPr>
            <p:cNvPr id="16" name="圖片 15"/>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756593" y="708518"/>
              <a:ext cx="2796840" cy="2251456"/>
            </a:xfrm>
            <a:prstGeom prst="rect">
              <a:avLst/>
            </a:prstGeom>
          </p:spPr>
        </p:pic>
        <p:grpSp>
          <p:nvGrpSpPr>
            <p:cNvPr id="23" name="群組 22"/>
            <p:cNvGrpSpPr/>
            <p:nvPr userDrawn="1"/>
          </p:nvGrpSpPr>
          <p:grpSpPr>
            <a:xfrm rot="20367169">
              <a:off x="305102" y="770435"/>
              <a:ext cx="2179939" cy="2127621"/>
              <a:chOff x="1688101" y="2459470"/>
              <a:chExt cx="2179939" cy="2127621"/>
            </a:xfrm>
          </p:grpSpPr>
          <p:pic>
            <p:nvPicPr>
              <p:cNvPr id="20" name="圖片 19"/>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688101" y="2459470"/>
                <a:ext cx="2179939" cy="2127621"/>
              </a:xfrm>
              <a:prstGeom prst="rect">
                <a:avLst/>
              </a:prstGeom>
            </p:spPr>
          </p:pic>
          <p:pic>
            <p:nvPicPr>
              <p:cNvPr id="21" name="圖片 20"/>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3184398" y="2657255"/>
                <a:ext cx="114836" cy="100800"/>
              </a:xfrm>
              <a:prstGeom prst="rect">
                <a:avLst/>
              </a:prstGeom>
            </p:spPr>
          </p:pic>
        </p:grpSp>
        <p:pic>
          <p:nvPicPr>
            <p:cNvPr id="15" name="圖片 14"/>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2122225" y="285980"/>
              <a:ext cx="5582412" cy="2551162"/>
            </a:xfrm>
            <a:prstGeom prst="rect">
              <a:avLst/>
            </a:prstGeom>
          </p:spPr>
        </p:pic>
      </p:grpSp>
      <p:sp>
        <p:nvSpPr>
          <p:cNvPr id="24" name="矩形 23"/>
          <p:cNvSpPr/>
          <p:nvPr/>
        </p:nvSpPr>
        <p:spPr>
          <a:xfrm>
            <a:off x="0" y="2959974"/>
            <a:ext cx="9144000" cy="2144291"/>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216932835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Q&amp;A">
    <p:spTree>
      <p:nvGrpSpPr>
        <p:cNvPr id="1" name=""/>
        <p:cNvGrpSpPr/>
        <p:nvPr/>
      </p:nvGrpSpPr>
      <p:grpSpPr>
        <a:xfrm>
          <a:off x="0" y="0"/>
          <a:ext cx="0" cy="0"/>
          <a:chOff x="0" y="0"/>
          <a:chExt cx="0" cy="0"/>
        </a:xfrm>
      </p:grpSpPr>
      <p:sp>
        <p:nvSpPr>
          <p:cNvPr id="3" name="日期版面配置區 2"/>
          <p:cNvSpPr>
            <a:spLocks noGrp="1"/>
          </p:cNvSpPr>
          <p:nvPr>
            <p:ph type="dt" sz="half" idx="10"/>
          </p:nvPr>
        </p:nvSpPr>
        <p:spPr/>
        <p:txBody>
          <a:bodyPr/>
          <a:lstStyle/>
          <a:p>
            <a:fld id="{36D9AAFD-5AC7-4FF0-8820-87745953B148}" type="datetime1">
              <a:rPr lang="zh-TW" altLang="en-US" smtClean="0"/>
              <a:t>2014/1/9</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3228CCCC-EB6A-4525-9CB7-A5F54915A359}" type="slidenum">
              <a:rPr lang="zh-TW" altLang="en-US" smtClean="0"/>
              <a:pPr/>
              <a:t>‹#›</a:t>
            </a:fld>
            <a:endParaRPr lang="zh-TW" altLang="en-US"/>
          </a:p>
        </p:txBody>
      </p:sp>
      <p:pic>
        <p:nvPicPr>
          <p:cNvPr id="1026" name="Picture 2" descr="http://uploads.tipjunkie.com/wp-content/uploads/2010/04/25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87117" y="629522"/>
            <a:ext cx="5233918" cy="521647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uploads.tipjunkie.com/wp-content/uploads/2010/04/252.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087117" y="629522"/>
            <a:ext cx="5233918" cy="52164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60877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3_標題及物件">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29336590-D2C0-4FF8-902A-6EC41EFC81FF}" type="datetime1">
              <a:rPr lang="zh-TW" altLang="en-US" smtClean="0"/>
              <a:t>2014/1/9</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3228CCCC-EB6A-4525-9CB7-A5F54915A359}" type="slidenum">
              <a:rPr lang="zh-TW" altLang="en-US" smtClean="0"/>
              <a:pPr/>
              <a:t>‹#›</a:t>
            </a:fld>
            <a:endParaRPr lang="zh-TW" altLang="en-US"/>
          </a:p>
        </p:txBody>
      </p:sp>
      <p:sp>
        <p:nvSpPr>
          <p:cNvPr id="11" name="標題 10"/>
          <p:cNvSpPr>
            <a:spLocks noGrp="1"/>
          </p:cNvSpPr>
          <p:nvPr>
            <p:ph type="title"/>
          </p:nvPr>
        </p:nvSpPr>
        <p:spPr>
          <a:xfrm>
            <a:off x="628650" y="365125"/>
            <a:ext cx="7886700" cy="1325563"/>
          </a:xfrm>
          <a:prstGeom prst="rect">
            <a:avLst/>
          </a:prstGeom>
        </p:spPr>
        <p:txBody>
          <a:bodyPr/>
          <a:lstStyle/>
          <a:p>
            <a:r>
              <a:rPr lang="zh-TW" altLang="en-US" smtClean="0"/>
              <a:t>按一下以編輯母片標題樣式</a:t>
            </a:r>
            <a:endParaRPr lang="zh-TW" altLang="en-US"/>
          </a:p>
        </p:txBody>
      </p:sp>
    </p:spTree>
    <p:extLst>
      <p:ext uri="{BB962C8B-B14F-4D97-AF65-F5344CB8AC3E}">
        <p14:creationId xmlns:p14="http://schemas.microsoft.com/office/powerpoint/2010/main" val="1504742690"/>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標題及物件">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en-US" dirty="0"/>
          </a:p>
        </p:txBody>
      </p:sp>
      <p:sp>
        <p:nvSpPr>
          <p:cNvPr id="4" name="Date Placeholder 3"/>
          <p:cNvSpPr>
            <a:spLocks noGrp="1"/>
          </p:cNvSpPr>
          <p:nvPr>
            <p:ph type="dt" sz="half" idx="10"/>
          </p:nvPr>
        </p:nvSpPr>
        <p:spPr/>
        <p:txBody>
          <a:bodyPr/>
          <a:lstStyle/>
          <a:p>
            <a:fld id="{805B6E7E-3470-4FB7-A870-6B7F743B5F21}" type="datetime1">
              <a:rPr lang="zh-TW" altLang="en-US" smtClean="0"/>
              <a:t>2014/1/9</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3228CCCC-EB6A-4525-9CB7-A5F54915A359}" type="slidenum">
              <a:rPr lang="zh-TW" altLang="en-US" smtClean="0"/>
              <a:pPr/>
              <a:t>‹#›</a:t>
            </a:fld>
            <a:endParaRPr lang="zh-TW" altLang="en-US"/>
          </a:p>
        </p:txBody>
      </p:sp>
      <p:sp>
        <p:nvSpPr>
          <p:cNvPr id="11" name="標題 10"/>
          <p:cNvSpPr>
            <a:spLocks noGrp="1"/>
          </p:cNvSpPr>
          <p:nvPr>
            <p:ph type="title"/>
          </p:nvPr>
        </p:nvSpPr>
        <p:spPr>
          <a:xfrm>
            <a:off x="628650" y="365125"/>
            <a:ext cx="7886700" cy="1325563"/>
          </a:xfrm>
          <a:prstGeom prst="rect">
            <a:avLst/>
          </a:prstGeom>
        </p:spPr>
        <p:txBody>
          <a:bodyPr/>
          <a:lstStyle/>
          <a:p>
            <a:r>
              <a:rPr lang="zh-TW" altLang="en-US" smtClean="0"/>
              <a:t>按一下以編輯母片標題樣式</a:t>
            </a:r>
            <a:endParaRPr lang="zh-TW" altLang="en-US"/>
          </a:p>
        </p:txBody>
      </p:sp>
    </p:spTree>
    <p:extLst>
      <p:ext uri="{BB962C8B-B14F-4D97-AF65-F5344CB8AC3E}">
        <p14:creationId xmlns:p14="http://schemas.microsoft.com/office/powerpoint/2010/main" val="365017157"/>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兩項物件">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zh-TW" altLang="en-US" smtClean="0"/>
              <a:t>按一下以編輯母片標題樣式</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Date Placeholder 4"/>
          <p:cNvSpPr>
            <a:spLocks noGrp="1"/>
          </p:cNvSpPr>
          <p:nvPr>
            <p:ph type="dt" sz="half" idx="10"/>
          </p:nvPr>
        </p:nvSpPr>
        <p:spPr/>
        <p:txBody>
          <a:bodyPr/>
          <a:lstStyle/>
          <a:p>
            <a:fld id="{D7B212BF-3965-4961-A96C-046B9516C36A}" type="datetime1">
              <a:rPr lang="zh-TW" altLang="en-US" smtClean="0"/>
              <a:t>2014/1/9</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3228CCCC-EB6A-4525-9CB7-A5F54915A359}" type="slidenum">
              <a:rPr lang="zh-TW" altLang="en-US" smtClean="0"/>
              <a:pPr/>
              <a:t>‹#›</a:t>
            </a:fld>
            <a:endParaRPr lang="zh-TW" altLang="en-US"/>
          </a:p>
        </p:txBody>
      </p:sp>
      <p:sp>
        <p:nvSpPr>
          <p:cNvPr id="9" name="文字方塊 8"/>
          <p:cNvSpPr txBox="1"/>
          <p:nvPr userDrawn="1"/>
        </p:nvSpPr>
        <p:spPr>
          <a:xfrm>
            <a:off x="285750" y="5798043"/>
            <a:ext cx="8229600" cy="246221"/>
          </a:xfrm>
          <a:prstGeom prst="rect">
            <a:avLst/>
          </a:prstGeom>
          <a:noFill/>
        </p:spPr>
        <p:txBody>
          <a:bodyPr wrap="square" rtlCol="0">
            <a:spAutoFit/>
          </a:bodyPr>
          <a:lstStyle/>
          <a:p>
            <a:r>
              <a:rPr lang="zh-TW" altLang="en-US" sz="1000" dirty="0" smtClean="0">
                <a:solidFill>
                  <a:srgbClr val="0070C0"/>
                </a:solidFill>
              </a:rPr>
              <a:t>資料來源：</a:t>
            </a:r>
            <a:endParaRPr lang="zh-TW" altLang="en-US" sz="1000" dirty="0">
              <a:solidFill>
                <a:srgbClr val="0070C0"/>
              </a:solidFill>
            </a:endParaRPr>
          </a:p>
        </p:txBody>
      </p:sp>
    </p:spTree>
    <p:extLst>
      <p:ext uri="{BB962C8B-B14F-4D97-AF65-F5344CB8AC3E}">
        <p14:creationId xmlns:p14="http://schemas.microsoft.com/office/powerpoint/2010/main" val="3838410838"/>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比對">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a:prstGeom prst="rect">
            <a:avLst/>
          </a:prstGeom>
        </p:spPr>
        <p:txBody>
          <a:bodyPr/>
          <a:lstStyle/>
          <a:p>
            <a:r>
              <a:rPr lang="zh-TW" altLang="en-US" smtClean="0"/>
              <a:t>按一下以編輯母片標題樣式</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Content Placeholder 3"/>
          <p:cNvSpPr>
            <a:spLocks noGrp="1"/>
          </p:cNvSpPr>
          <p:nvPr>
            <p:ph sz="half" idx="2"/>
          </p:nvPr>
        </p:nvSpPr>
        <p:spPr>
          <a:xfrm>
            <a:off x="629842" y="2505075"/>
            <a:ext cx="3868340" cy="36845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Content Placeholder 5"/>
          <p:cNvSpPr>
            <a:spLocks noGrp="1"/>
          </p:cNvSpPr>
          <p:nvPr>
            <p:ph sz="quarter" idx="4"/>
          </p:nvPr>
        </p:nvSpPr>
        <p:spPr>
          <a:xfrm>
            <a:off x="4629150" y="2505075"/>
            <a:ext cx="3887391" cy="36845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7" name="Date Placeholder 6"/>
          <p:cNvSpPr>
            <a:spLocks noGrp="1"/>
          </p:cNvSpPr>
          <p:nvPr>
            <p:ph type="dt" sz="half" idx="10"/>
          </p:nvPr>
        </p:nvSpPr>
        <p:spPr/>
        <p:txBody>
          <a:bodyPr/>
          <a:lstStyle/>
          <a:p>
            <a:fld id="{3FDA0FAC-D76A-4EBF-B625-A5DC069C5F13}" type="datetime1">
              <a:rPr lang="zh-TW" altLang="en-US" smtClean="0"/>
              <a:t>2014/1/9</a:t>
            </a:fld>
            <a:endParaRPr lang="zh-TW" altLang="en-US"/>
          </a:p>
        </p:txBody>
      </p:sp>
      <p:sp>
        <p:nvSpPr>
          <p:cNvPr id="8" name="Footer Placeholder 7"/>
          <p:cNvSpPr>
            <a:spLocks noGrp="1"/>
          </p:cNvSpPr>
          <p:nvPr>
            <p:ph type="ftr" sz="quarter" idx="11"/>
          </p:nvPr>
        </p:nvSpPr>
        <p:spPr/>
        <p:txBody>
          <a:bodyPr/>
          <a:lstStyle/>
          <a:p>
            <a:endParaRPr lang="zh-TW" altLang="en-US"/>
          </a:p>
        </p:txBody>
      </p:sp>
      <p:sp>
        <p:nvSpPr>
          <p:cNvPr id="9" name="Slide Number Placeholder 8"/>
          <p:cNvSpPr>
            <a:spLocks noGrp="1"/>
          </p:cNvSpPr>
          <p:nvPr>
            <p:ph type="sldNum" sz="quarter" idx="12"/>
          </p:nvPr>
        </p:nvSpPr>
        <p:spPr/>
        <p:txBody>
          <a:bodyPr/>
          <a:lstStyle/>
          <a:p>
            <a:fld id="{3228CCCC-EB6A-4525-9CB7-A5F54915A359}" type="slidenum">
              <a:rPr lang="zh-TW" altLang="en-US" smtClean="0"/>
              <a:pPr/>
              <a:t>‹#›</a:t>
            </a:fld>
            <a:endParaRPr lang="zh-TW" altLang="en-US"/>
          </a:p>
        </p:txBody>
      </p:sp>
    </p:spTree>
    <p:extLst>
      <p:ext uri="{BB962C8B-B14F-4D97-AF65-F5344CB8AC3E}">
        <p14:creationId xmlns:p14="http://schemas.microsoft.com/office/powerpoint/2010/main" val="2795027935"/>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只有標題">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zh-TW" altLang="en-US" smtClean="0"/>
              <a:t>按一下以編輯母片標題樣式</a:t>
            </a:r>
            <a:endParaRPr lang="en-US" dirty="0"/>
          </a:p>
        </p:txBody>
      </p:sp>
      <p:sp>
        <p:nvSpPr>
          <p:cNvPr id="3" name="Date Placeholder 2"/>
          <p:cNvSpPr>
            <a:spLocks noGrp="1"/>
          </p:cNvSpPr>
          <p:nvPr>
            <p:ph type="dt" sz="half" idx="10"/>
          </p:nvPr>
        </p:nvSpPr>
        <p:spPr/>
        <p:txBody>
          <a:bodyPr/>
          <a:lstStyle/>
          <a:p>
            <a:fld id="{442AECE4-387D-4575-9EAA-A96F2DF2EDD9}" type="datetime1">
              <a:rPr lang="zh-TW" altLang="en-US" smtClean="0"/>
              <a:t>2014/1/9</a:t>
            </a:fld>
            <a:endParaRPr lang="zh-TW" altLang="en-US"/>
          </a:p>
        </p:txBody>
      </p:sp>
      <p:sp>
        <p:nvSpPr>
          <p:cNvPr id="4" name="Footer Placeholder 3"/>
          <p:cNvSpPr>
            <a:spLocks noGrp="1"/>
          </p:cNvSpPr>
          <p:nvPr>
            <p:ph type="ftr" sz="quarter" idx="11"/>
          </p:nvPr>
        </p:nvSpPr>
        <p:spPr/>
        <p:txBody>
          <a:bodyPr/>
          <a:lstStyle/>
          <a:p>
            <a:endParaRPr lang="zh-TW" altLang="en-US"/>
          </a:p>
        </p:txBody>
      </p:sp>
      <p:sp>
        <p:nvSpPr>
          <p:cNvPr id="5" name="Slide Number Placeholder 4"/>
          <p:cNvSpPr>
            <a:spLocks noGrp="1"/>
          </p:cNvSpPr>
          <p:nvPr>
            <p:ph type="sldNum" sz="quarter" idx="12"/>
          </p:nvPr>
        </p:nvSpPr>
        <p:spPr/>
        <p:txBody>
          <a:bodyPr/>
          <a:lstStyle/>
          <a:p>
            <a:fld id="{3228CCCC-EB6A-4525-9CB7-A5F54915A359}" type="slidenum">
              <a:rPr lang="zh-TW" altLang="en-US" smtClean="0"/>
              <a:pPr/>
              <a:t>‹#›</a:t>
            </a:fld>
            <a:endParaRPr lang="zh-TW" altLang="en-US"/>
          </a:p>
        </p:txBody>
      </p:sp>
      <p:sp>
        <p:nvSpPr>
          <p:cNvPr id="8" name="文字版面配置區 20"/>
          <p:cNvSpPr>
            <a:spLocks noGrp="1"/>
          </p:cNvSpPr>
          <p:nvPr>
            <p:ph type="body" sz="quarter" idx="13"/>
          </p:nvPr>
        </p:nvSpPr>
        <p:spPr>
          <a:xfrm>
            <a:off x="739740" y="6600487"/>
            <a:ext cx="7775610" cy="257513"/>
          </a:xfrm>
        </p:spPr>
        <p:txBody>
          <a:bodyPr>
            <a:normAutofit/>
          </a:bodyPr>
          <a:lstStyle>
            <a:lvl1pPr marL="0" indent="0">
              <a:buNone/>
              <a:defRPr sz="1000">
                <a:solidFill>
                  <a:schemeClr val="bg1"/>
                </a:solidFill>
              </a:defRPr>
            </a:lvl1pPr>
          </a:lstStyle>
          <a:p>
            <a:pPr lvl="0"/>
            <a:r>
              <a:rPr lang="zh-TW" altLang="en-US" smtClean="0"/>
              <a:t>按一下以編輯母片文字樣式</a:t>
            </a:r>
          </a:p>
        </p:txBody>
      </p:sp>
      <p:sp>
        <p:nvSpPr>
          <p:cNvPr id="9" name="文字方塊 8"/>
          <p:cNvSpPr txBox="1"/>
          <p:nvPr userDrawn="1"/>
        </p:nvSpPr>
        <p:spPr>
          <a:xfrm>
            <a:off x="-641" y="6598188"/>
            <a:ext cx="771203" cy="246221"/>
          </a:xfrm>
          <a:prstGeom prst="rect">
            <a:avLst/>
          </a:prstGeom>
          <a:noFill/>
        </p:spPr>
        <p:txBody>
          <a:bodyPr wrap="square" rtlCol="0">
            <a:spAutoFit/>
          </a:bodyPr>
          <a:lstStyle/>
          <a:p>
            <a:r>
              <a:rPr lang="zh-TW" altLang="en-US" sz="1000" dirty="0" smtClean="0">
                <a:solidFill>
                  <a:schemeClr val="bg1"/>
                </a:solidFill>
              </a:rPr>
              <a:t>資料來源：</a:t>
            </a:r>
            <a:endParaRPr lang="zh-TW" altLang="en-US" sz="1000" dirty="0">
              <a:solidFill>
                <a:schemeClr val="bg1"/>
              </a:solidFill>
            </a:endParaRPr>
          </a:p>
        </p:txBody>
      </p:sp>
    </p:spTree>
    <p:extLst>
      <p:ext uri="{BB962C8B-B14F-4D97-AF65-F5344CB8AC3E}">
        <p14:creationId xmlns:p14="http://schemas.microsoft.com/office/powerpoint/2010/main" val="42578016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38420F-2526-4873-A662-96B95737223A}" type="datetime1">
              <a:rPr lang="zh-TW" altLang="en-US" smtClean="0"/>
              <a:t>2014/1/9</a:t>
            </a:fld>
            <a:endParaRPr lang="zh-TW" altLang="en-US"/>
          </a:p>
        </p:txBody>
      </p:sp>
      <p:sp>
        <p:nvSpPr>
          <p:cNvPr id="3" name="Footer Placeholder 2"/>
          <p:cNvSpPr>
            <a:spLocks noGrp="1"/>
          </p:cNvSpPr>
          <p:nvPr>
            <p:ph type="ftr" sz="quarter" idx="11"/>
          </p:nvPr>
        </p:nvSpPr>
        <p:spPr/>
        <p:txBody>
          <a:bodyPr/>
          <a:lstStyle/>
          <a:p>
            <a:endParaRPr lang="zh-TW" altLang="en-US"/>
          </a:p>
        </p:txBody>
      </p:sp>
      <p:sp>
        <p:nvSpPr>
          <p:cNvPr id="4" name="Slide Number Placeholder 3"/>
          <p:cNvSpPr>
            <a:spLocks noGrp="1"/>
          </p:cNvSpPr>
          <p:nvPr>
            <p:ph type="sldNum" sz="quarter" idx="12"/>
          </p:nvPr>
        </p:nvSpPr>
        <p:spPr/>
        <p:txBody>
          <a:bodyPr/>
          <a:lstStyle/>
          <a:p>
            <a:fld id="{3228CCCC-EB6A-4525-9CB7-A5F54915A359}" type="slidenum">
              <a:rPr lang="zh-TW" altLang="en-US" smtClean="0"/>
              <a:pPr/>
              <a:t>‹#›</a:t>
            </a:fld>
            <a:endParaRPr lang="zh-TW" altLang="en-US"/>
          </a:p>
        </p:txBody>
      </p:sp>
      <p:sp>
        <p:nvSpPr>
          <p:cNvPr id="7" name="文字版面配置區 20"/>
          <p:cNvSpPr>
            <a:spLocks noGrp="1"/>
          </p:cNvSpPr>
          <p:nvPr>
            <p:ph type="body" sz="quarter" idx="13"/>
          </p:nvPr>
        </p:nvSpPr>
        <p:spPr>
          <a:xfrm>
            <a:off x="739740" y="6600487"/>
            <a:ext cx="7775610" cy="257513"/>
          </a:xfrm>
        </p:spPr>
        <p:txBody>
          <a:bodyPr>
            <a:normAutofit/>
          </a:bodyPr>
          <a:lstStyle>
            <a:lvl1pPr marL="0" indent="0">
              <a:buNone/>
              <a:defRPr sz="1000">
                <a:solidFill>
                  <a:schemeClr val="bg1"/>
                </a:solidFill>
              </a:defRPr>
            </a:lvl1pPr>
          </a:lstStyle>
          <a:p>
            <a:pPr lvl="0"/>
            <a:r>
              <a:rPr lang="zh-TW" altLang="en-US" smtClean="0"/>
              <a:t>按一下以編輯母片文字樣式</a:t>
            </a:r>
          </a:p>
        </p:txBody>
      </p:sp>
      <p:sp>
        <p:nvSpPr>
          <p:cNvPr id="8" name="文字方塊 7"/>
          <p:cNvSpPr txBox="1"/>
          <p:nvPr userDrawn="1"/>
        </p:nvSpPr>
        <p:spPr>
          <a:xfrm>
            <a:off x="-641" y="6598188"/>
            <a:ext cx="771203" cy="246221"/>
          </a:xfrm>
          <a:prstGeom prst="rect">
            <a:avLst/>
          </a:prstGeom>
          <a:noFill/>
        </p:spPr>
        <p:txBody>
          <a:bodyPr wrap="square" rtlCol="0">
            <a:spAutoFit/>
          </a:bodyPr>
          <a:lstStyle/>
          <a:p>
            <a:r>
              <a:rPr lang="zh-TW" altLang="en-US" sz="1000" dirty="0" smtClean="0">
                <a:solidFill>
                  <a:schemeClr val="bg1"/>
                </a:solidFill>
              </a:rPr>
              <a:t>資料來源：</a:t>
            </a:r>
            <a:endParaRPr lang="zh-TW" altLang="en-US" sz="1000" dirty="0">
              <a:solidFill>
                <a:schemeClr val="bg1"/>
              </a:solidFill>
            </a:endParaRPr>
          </a:p>
        </p:txBody>
      </p:sp>
    </p:spTree>
    <p:extLst>
      <p:ext uri="{BB962C8B-B14F-4D97-AF65-F5344CB8AC3E}">
        <p14:creationId xmlns:p14="http://schemas.microsoft.com/office/powerpoint/2010/main" val="7176221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3200"/>
            </a:lvl1pPr>
          </a:lstStyle>
          <a:p>
            <a:r>
              <a:rPr lang="zh-TW" altLang="en-US" smtClean="0"/>
              <a:t>按一下以編輯母片標題樣式</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按一下以編輯母片文字樣式</a:t>
            </a:r>
          </a:p>
        </p:txBody>
      </p:sp>
      <p:sp>
        <p:nvSpPr>
          <p:cNvPr id="5" name="Date Placeholder 4"/>
          <p:cNvSpPr>
            <a:spLocks noGrp="1"/>
          </p:cNvSpPr>
          <p:nvPr>
            <p:ph type="dt" sz="half" idx="10"/>
          </p:nvPr>
        </p:nvSpPr>
        <p:spPr/>
        <p:txBody>
          <a:bodyPr/>
          <a:lstStyle/>
          <a:p>
            <a:fld id="{ADD9E3EF-D25D-4F97-847B-2BA8E5C8AE10}" type="datetime1">
              <a:rPr lang="zh-TW" altLang="en-US" smtClean="0"/>
              <a:t>2014/1/9</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3228CCCC-EB6A-4525-9CB7-A5F54915A359}" type="slidenum">
              <a:rPr lang="zh-TW" altLang="en-US" smtClean="0"/>
              <a:pPr/>
              <a:t>‹#›</a:t>
            </a:fld>
            <a:endParaRPr lang="zh-TW" altLang="en-US"/>
          </a:p>
        </p:txBody>
      </p:sp>
      <p:sp>
        <p:nvSpPr>
          <p:cNvPr id="10" name="文字版面配置區 20"/>
          <p:cNvSpPr>
            <a:spLocks noGrp="1"/>
          </p:cNvSpPr>
          <p:nvPr>
            <p:ph type="body" sz="quarter" idx="13"/>
          </p:nvPr>
        </p:nvSpPr>
        <p:spPr>
          <a:xfrm>
            <a:off x="739740" y="6600487"/>
            <a:ext cx="7775610" cy="257513"/>
          </a:xfrm>
        </p:spPr>
        <p:txBody>
          <a:bodyPr>
            <a:normAutofit/>
          </a:bodyPr>
          <a:lstStyle>
            <a:lvl1pPr marL="0" indent="0">
              <a:buNone/>
              <a:defRPr sz="1000">
                <a:solidFill>
                  <a:schemeClr val="bg1"/>
                </a:solidFill>
              </a:defRPr>
            </a:lvl1pPr>
          </a:lstStyle>
          <a:p>
            <a:pPr lvl="0"/>
            <a:r>
              <a:rPr lang="zh-TW" altLang="en-US" smtClean="0"/>
              <a:t>按一下以編輯母片文字樣式</a:t>
            </a:r>
          </a:p>
        </p:txBody>
      </p:sp>
      <p:sp>
        <p:nvSpPr>
          <p:cNvPr id="11" name="文字方塊 10"/>
          <p:cNvSpPr txBox="1"/>
          <p:nvPr userDrawn="1"/>
        </p:nvSpPr>
        <p:spPr>
          <a:xfrm>
            <a:off x="-641" y="6598188"/>
            <a:ext cx="771203" cy="246221"/>
          </a:xfrm>
          <a:prstGeom prst="rect">
            <a:avLst/>
          </a:prstGeom>
          <a:noFill/>
        </p:spPr>
        <p:txBody>
          <a:bodyPr wrap="square" rtlCol="0">
            <a:spAutoFit/>
          </a:bodyPr>
          <a:lstStyle/>
          <a:p>
            <a:r>
              <a:rPr lang="zh-TW" altLang="en-US" sz="1000" dirty="0" smtClean="0">
                <a:solidFill>
                  <a:schemeClr val="bg1"/>
                </a:solidFill>
              </a:rPr>
              <a:t>資料來源：</a:t>
            </a:r>
            <a:endParaRPr lang="zh-TW" altLang="en-US" sz="1000" dirty="0">
              <a:solidFill>
                <a:schemeClr val="bg1"/>
              </a:solidFill>
            </a:endParaRPr>
          </a:p>
        </p:txBody>
      </p:sp>
    </p:spTree>
    <p:extLst>
      <p:ext uri="{BB962C8B-B14F-4D97-AF65-F5344CB8AC3E}">
        <p14:creationId xmlns:p14="http://schemas.microsoft.com/office/powerpoint/2010/main" val="3119993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3200"/>
            </a:lvl1pPr>
          </a:lstStyle>
          <a:p>
            <a:r>
              <a:rPr lang="zh-TW" altLang="en-US" smtClean="0"/>
              <a:t>按一下以編輯母片標題樣式</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smtClean="0"/>
              <a:t>按一下圖示以新增圖片</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按一下以編輯母片文字樣式</a:t>
            </a:r>
          </a:p>
        </p:txBody>
      </p:sp>
      <p:sp>
        <p:nvSpPr>
          <p:cNvPr id="10" name="日期版面配置區 9"/>
          <p:cNvSpPr>
            <a:spLocks noGrp="1"/>
          </p:cNvSpPr>
          <p:nvPr>
            <p:ph type="dt" sz="half" idx="10"/>
          </p:nvPr>
        </p:nvSpPr>
        <p:spPr/>
        <p:txBody>
          <a:bodyPr/>
          <a:lstStyle/>
          <a:p>
            <a:fld id="{AE47A236-DF22-4C32-AECA-59814BBB9F0E}" type="datetime1">
              <a:rPr lang="zh-TW" altLang="en-US" smtClean="0"/>
              <a:t>2014/1/9</a:t>
            </a:fld>
            <a:endParaRPr lang="zh-TW" altLang="en-US"/>
          </a:p>
        </p:txBody>
      </p:sp>
      <p:sp>
        <p:nvSpPr>
          <p:cNvPr id="11" name="頁尾版面配置區 10"/>
          <p:cNvSpPr>
            <a:spLocks noGrp="1"/>
          </p:cNvSpPr>
          <p:nvPr>
            <p:ph type="ftr" sz="quarter" idx="11"/>
          </p:nvPr>
        </p:nvSpPr>
        <p:spPr/>
        <p:txBody>
          <a:bodyPr/>
          <a:lstStyle/>
          <a:p>
            <a:endParaRPr lang="zh-TW" altLang="en-US"/>
          </a:p>
        </p:txBody>
      </p:sp>
      <p:sp>
        <p:nvSpPr>
          <p:cNvPr id="12" name="投影片編號版面配置區 11"/>
          <p:cNvSpPr>
            <a:spLocks noGrp="1"/>
          </p:cNvSpPr>
          <p:nvPr>
            <p:ph type="sldNum" sz="quarter" idx="12"/>
          </p:nvPr>
        </p:nvSpPr>
        <p:spPr/>
        <p:txBody>
          <a:bodyPr/>
          <a:lstStyle/>
          <a:p>
            <a:fld id="{3228CCCC-EB6A-4525-9CB7-A5F54915A359}" type="slidenum">
              <a:rPr lang="zh-TW" altLang="en-US" smtClean="0"/>
              <a:pPr/>
              <a:t>‹#›</a:t>
            </a:fld>
            <a:endParaRPr lang="zh-TW" altLang="en-US"/>
          </a:p>
        </p:txBody>
      </p:sp>
      <p:sp>
        <p:nvSpPr>
          <p:cNvPr id="13" name="文字版面配置區 20"/>
          <p:cNvSpPr>
            <a:spLocks noGrp="1"/>
          </p:cNvSpPr>
          <p:nvPr>
            <p:ph type="body" sz="quarter" idx="13"/>
          </p:nvPr>
        </p:nvSpPr>
        <p:spPr>
          <a:xfrm>
            <a:off x="739740" y="6600487"/>
            <a:ext cx="7775610" cy="257513"/>
          </a:xfrm>
        </p:spPr>
        <p:txBody>
          <a:bodyPr>
            <a:normAutofit/>
          </a:bodyPr>
          <a:lstStyle>
            <a:lvl1pPr marL="0" indent="0">
              <a:buNone/>
              <a:defRPr sz="1000">
                <a:solidFill>
                  <a:schemeClr val="bg1"/>
                </a:solidFill>
              </a:defRPr>
            </a:lvl1pPr>
          </a:lstStyle>
          <a:p>
            <a:pPr lvl="0"/>
            <a:r>
              <a:rPr lang="zh-TW" altLang="en-US" smtClean="0"/>
              <a:t>按一下以編輯母片文字樣式</a:t>
            </a:r>
          </a:p>
        </p:txBody>
      </p:sp>
      <p:sp>
        <p:nvSpPr>
          <p:cNvPr id="14" name="文字方塊 13"/>
          <p:cNvSpPr txBox="1"/>
          <p:nvPr userDrawn="1"/>
        </p:nvSpPr>
        <p:spPr>
          <a:xfrm>
            <a:off x="-641" y="6598188"/>
            <a:ext cx="771203" cy="246221"/>
          </a:xfrm>
          <a:prstGeom prst="rect">
            <a:avLst/>
          </a:prstGeom>
          <a:noFill/>
        </p:spPr>
        <p:txBody>
          <a:bodyPr wrap="square" rtlCol="0">
            <a:spAutoFit/>
          </a:bodyPr>
          <a:lstStyle/>
          <a:p>
            <a:r>
              <a:rPr lang="zh-TW" altLang="en-US" sz="1000" dirty="0" smtClean="0">
                <a:solidFill>
                  <a:schemeClr val="bg1"/>
                </a:solidFill>
              </a:rPr>
              <a:t>資料來源：</a:t>
            </a:r>
            <a:endParaRPr lang="zh-TW" altLang="en-US" sz="1000" dirty="0">
              <a:solidFill>
                <a:schemeClr val="bg1"/>
              </a:solidFill>
            </a:endParaRPr>
          </a:p>
        </p:txBody>
      </p:sp>
    </p:spTree>
    <p:extLst>
      <p:ext uri="{BB962C8B-B14F-4D97-AF65-F5344CB8AC3E}">
        <p14:creationId xmlns:p14="http://schemas.microsoft.com/office/powerpoint/2010/main" val="24800496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Q&amp;A">
    <p:spTree>
      <p:nvGrpSpPr>
        <p:cNvPr id="1" name=""/>
        <p:cNvGrpSpPr/>
        <p:nvPr/>
      </p:nvGrpSpPr>
      <p:grpSpPr>
        <a:xfrm>
          <a:off x="0" y="0"/>
          <a:ext cx="0" cy="0"/>
          <a:chOff x="0" y="0"/>
          <a:chExt cx="0" cy="0"/>
        </a:xfrm>
      </p:grpSpPr>
      <p:sp>
        <p:nvSpPr>
          <p:cNvPr id="3" name="日期版面配置區 2"/>
          <p:cNvSpPr>
            <a:spLocks noGrp="1"/>
          </p:cNvSpPr>
          <p:nvPr>
            <p:ph type="dt" sz="half" idx="10"/>
          </p:nvPr>
        </p:nvSpPr>
        <p:spPr/>
        <p:txBody>
          <a:bodyPr/>
          <a:lstStyle/>
          <a:p>
            <a:fld id="{4250E882-6CBA-4AE4-B718-7FDB2D746819}" type="datetime1">
              <a:rPr lang="zh-TW" altLang="en-US" smtClean="0"/>
              <a:t>2014/1/9</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3228CCCC-EB6A-4525-9CB7-A5F54915A359}" type="slidenum">
              <a:rPr lang="zh-TW" altLang="en-US" smtClean="0"/>
              <a:pPr/>
              <a:t>‹#›</a:t>
            </a:fld>
            <a:endParaRPr lang="zh-TW" altLang="en-US"/>
          </a:p>
        </p:txBody>
      </p:sp>
      <p:pic>
        <p:nvPicPr>
          <p:cNvPr id="1026" name="Picture 2" descr="http://uploads.tipjunkie.com/wp-content/uploads/2010/04/252.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087117" y="629522"/>
            <a:ext cx="5233918" cy="52164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60877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標題及物件">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E4AB76E5-2AAF-47E6-99CB-1DF458F340DD}" type="datetime1">
              <a:rPr lang="zh-TW" altLang="en-US" smtClean="0"/>
              <a:t>2014/1/9</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lvl1pPr>
              <a:defRPr b="1">
                <a:solidFill>
                  <a:schemeClr val="tx1"/>
                </a:solidFill>
              </a:defRPr>
            </a:lvl1pPr>
          </a:lstStyle>
          <a:p>
            <a:fld id="{3228CCCC-EB6A-4525-9CB7-A5F54915A359}" type="slidenum">
              <a:rPr lang="zh-TW" altLang="en-US" smtClean="0"/>
              <a:pPr/>
              <a:t>‹#›</a:t>
            </a:fld>
            <a:endParaRPr lang="zh-TW" altLang="en-US"/>
          </a:p>
        </p:txBody>
      </p:sp>
      <p:sp>
        <p:nvSpPr>
          <p:cNvPr id="11" name="標題 10"/>
          <p:cNvSpPr>
            <a:spLocks noGrp="1"/>
          </p:cNvSpPr>
          <p:nvPr>
            <p:ph type="title"/>
          </p:nvPr>
        </p:nvSpPr>
        <p:spPr>
          <a:xfrm>
            <a:off x="628650" y="365125"/>
            <a:ext cx="7886700" cy="1325563"/>
          </a:xfrm>
          <a:prstGeom prst="rect">
            <a:avLst/>
          </a:prstGeom>
        </p:spPr>
        <p:txBody>
          <a:bodyPr/>
          <a:lstStyle/>
          <a:p>
            <a:r>
              <a:rPr lang="zh-TW" altLang="en-US" smtClean="0"/>
              <a:t>按一下以編輯母片標題樣式</a:t>
            </a:r>
            <a:endParaRPr lang="zh-TW" altLang="en-US"/>
          </a:p>
        </p:txBody>
      </p:sp>
    </p:spTree>
    <p:extLst>
      <p:ext uri="{BB962C8B-B14F-4D97-AF65-F5344CB8AC3E}">
        <p14:creationId xmlns:p14="http://schemas.microsoft.com/office/powerpoint/2010/main" val="36501715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自訂版面配置">
    <p:spTree>
      <p:nvGrpSpPr>
        <p:cNvPr id="1" name=""/>
        <p:cNvGrpSpPr/>
        <p:nvPr/>
      </p:nvGrpSpPr>
      <p:grpSpPr>
        <a:xfrm>
          <a:off x="0" y="0"/>
          <a:ext cx="0" cy="0"/>
          <a:chOff x="0" y="0"/>
          <a:chExt cx="0" cy="0"/>
        </a:xfrm>
      </p:grpSpPr>
      <p:sp>
        <p:nvSpPr>
          <p:cNvPr id="3" name="日期版面配置區 2"/>
          <p:cNvSpPr>
            <a:spLocks noGrp="1"/>
          </p:cNvSpPr>
          <p:nvPr>
            <p:ph type="dt" sz="half" idx="10"/>
          </p:nvPr>
        </p:nvSpPr>
        <p:spPr/>
        <p:txBody>
          <a:bodyPr/>
          <a:lstStyle/>
          <a:p>
            <a:fld id="{99F7D4E4-327A-4CA1-8498-97D338B9EECA}" type="datetime1">
              <a:rPr lang="zh-TW" altLang="en-US" smtClean="0"/>
              <a:t>2014/1/9</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3228CCCC-EB6A-4525-9CB7-A5F54915A359}" type="slidenum">
              <a:rPr lang="zh-TW" altLang="en-US" smtClean="0"/>
              <a:pPr/>
              <a:t>‹#›</a:t>
            </a:fld>
            <a:endParaRPr lang="zh-TW" altLang="en-US"/>
          </a:p>
        </p:txBody>
      </p:sp>
      <p:pic>
        <p:nvPicPr>
          <p:cNvPr id="2050" name="Picture 2" descr="Links to Pages and Quizzes"/>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512119" y="1232898"/>
            <a:ext cx="6357885" cy="41485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07244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小組討論">
    <p:spTree>
      <p:nvGrpSpPr>
        <p:cNvPr id="1" name=""/>
        <p:cNvGrpSpPr/>
        <p:nvPr/>
      </p:nvGrpSpPr>
      <p:grpSpPr>
        <a:xfrm>
          <a:off x="0" y="0"/>
          <a:ext cx="0" cy="0"/>
          <a:chOff x="0" y="0"/>
          <a:chExt cx="0" cy="0"/>
        </a:xfrm>
      </p:grpSpPr>
      <p:sp>
        <p:nvSpPr>
          <p:cNvPr id="3" name="日期版面配置區 2"/>
          <p:cNvSpPr>
            <a:spLocks noGrp="1"/>
          </p:cNvSpPr>
          <p:nvPr>
            <p:ph type="dt" sz="half" idx="10"/>
          </p:nvPr>
        </p:nvSpPr>
        <p:spPr/>
        <p:txBody>
          <a:bodyPr/>
          <a:lstStyle/>
          <a:p>
            <a:fld id="{9E770188-2778-4B93-B6E9-8286C8EA14EB}" type="datetime1">
              <a:rPr lang="zh-TW" altLang="en-US" smtClean="0"/>
              <a:t>2014/1/9</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3228CCCC-EB6A-4525-9CB7-A5F54915A359}" type="slidenum">
              <a:rPr lang="zh-TW" altLang="en-US" smtClean="0"/>
              <a:pPr/>
              <a:t>‹#›</a:t>
            </a:fld>
            <a:endParaRPr lang="zh-TW" altLang="en-US"/>
          </a:p>
        </p:txBody>
      </p:sp>
      <p:pic>
        <p:nvPicPr>
          <p:cNvPr id="3074" name="Picture 2" descr="http://anotsodifferentview.files.wordpress.com/2011/11/discussion-the-discussion.jpg?w=1024&amp;h=634"/>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8435" y="1087585"/>
            <a:ext cx="7607130" cy="47173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66356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bg>
      <p:bgPr shadeToTitle="1">
        <a:blipFill dpi="0" rotWithShape="1">
          <a:blip r:embed="rId2">
            <a:alphaModFix amt="22000"/>
            <a:lum/>
          </a:blip>
          <a:srcRec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a:prstGeom prst="rect">
            <a:avLst/>
          </a:prstGeom>
        </p:spPr>
        <p:txBody>
          <a:bodyPr anchor="b"/>
          <a:lstStyle>
            <a:lvl1pPr>
              <a:defRPr sz="6000"/>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smtClean="0"/>
              <a:t>按一下以編輯母片文字樣式</a:t>
            </a:r>
          </a:p>
        </p:txBody>
      </p:sp>
      <p:sp>
        <p:nvSpPr>
          <p:cNvPr id="4" name="Date Placeholder 3"/>
          <p:cNvSpPr>
            <a:spLocks noGrp="1"/>
          </p:cNvSpPr>
          <p:nvPr>
            <p:ph type="dt" sz="half" idx="10"/>
          </p:nvPr>
        </p:nvSpPr>
        <p:spPr/>
        <p:txBody>
          <a:bodyPr/>
          <a:lstStyle/>
          <a:p>
            <a:fld id="{9B6C470A-F38B-46DC-B308-ED4FE9B52107}" type="datetime1">
              <a:rPr lang="zh-TW" altLang="en-US" smtClean="0"/>
              <a:t>2014/1/9</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a:xfrm>
            <a:off x="7086600" y="6587613"/>
            <a:ext cx="2057400" cy="270387"/>
          </a:xfrm>
        </p:spPr>
        <p:txBody>
          <a:bodyPr/>
          <a:lstStyle>
            <a:lvl1pPr>
              <a:defRPr sz="1400">
                <a:solidFill>
                  <a:schemeClr val="bg1"/>
                </a:solidFill>
                <a:latin typeface="+mj-lt"/>
              </a:defRPr>
            </a:lvl1pPr>
          </a:lstStyle>
          <a:p>
            <a:fld id="{3228CCCC-EB6A-4525-9CB7-A5F54915A359}" type="slidenum">
              <a:rPr lang="zh-TW" altLang="en-US" smtClean="0"/>
              <a:pPr/>
              <a:t>‹#›</a:t>
            </a:fld>
            <a:endParaRPr lang="zh-TW" altLang="en-US"/>
          </a:p>
        </p:txBody>
      </p:sp>
    </p:spTree>
    <p:extLst>
      <p:ext uri="{BB962C8B-B14F-4D97-AF65-F5344CB8AC3E}">
        <p14:creationId xmlns:p14="http://schemas.microsoft.com/office/powerpoint/2010/main" val="47742151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zh-TW" altLang="en-US" smtClean="0"/>
              <a:t>按一下以編輯母片標題樣式</a:t>
            </a:r>
            <a:endParaRPr lang="en-US" dirty="0"/>
          </a:p>
        </p:txBody>
      </p:sp>
      <p:sp>
        <p:nvSpPr>
          <p:cNvPr id="3" name="Content Placeholder 2"/>
          <p:cNvSpPr>
            <a:spLocks noGrp="1"/>
          </p:cNvSpPr>
          <p:nvPr>
            <p:ph sz="half" idx="1"/>
          </p:nvPr>
        </p:nvSpPr>
        <p:spPr>
          <a:xfrm>
            <a:off x="628650" y="1825625"/>
            <a:ext cx="3886200" cy="4351338"/>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Content Placeholder 3"/>
          <p:cNvSpPr>
            <a:spLocks noGrp="1"/>
          </p:cNvSpPr>
          <p:nvPr>
            <p:ph sz="half" idx="2"/>
          </p:nvPr>
        </p:nvSpPr>
        <p:spPr>
          <a:xfrm>
            <a:off x="4629150" y="1825625"/>
            <a:ext cx="3886200" cy="4351338"/>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Date Placeholder 4"/>
          <p:cNvSpPr>
            <a:spLocks noGrp="1"/>
          </p:cNvSpPr>
          <p:nvPr>
            <p:ph type="dt" sz="half" idx="10"/>
          </p:nvPr>
        </p:nvSpPr>
        <p:spPr/>
        <p:txBody>
          <a:bodyPr/>
          <a:lstStyle/>
          <a:p>
            <a:fld id="{B1BD8393-0C34-4983-9647-574EC549192C}" type="datetime1">
              <a:rPr lang="zh-TW" altLang="en-US" smtClean="0"/>
              <a:t>2014/1/9</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3228CCCC-EB6A-4525-9CB7-A5F54915A359}" type="slidenum">
              <a:rPr lang="zh-TW" altLang="en-US" smtClean="0"/>
              <a:pPr/>
              <a:t>‹#›</a:t>
            </a:fld>
            <a:endParaRPr lang="zh-TW" altLang="en-US"/>
          </a:p>
        </p:txBody>
      </p:sp>
      <p:sp>
        <p:nvSpPr>
          <p:cNvPr id="9" name="文字方塊 8"/>
          <p:cNvSpPr txBox="1"/>
          <p:nvPr/>
        </p:nvSpPr>
        <p:spPr>
          <a:xfrm>
            <a:off x="285750" y="5798043"/>
            <a:ext cx="8229600" cy="246221"/>
          </a:xfrm>
          <a:prstGeom prst="rect">
            <a:avLst/>
          </a:prstGeom>
          <a:noFill/>
        </p:spPr>
        <p:txBody>
          <a:bodyPr wrap="square" rtlCol="0">
            <a:spAutoFit/>
          </a:bodyPr>
          <a:lstStyle/>
          <a:p>
            <a:r>
              <a:rPr lang="zh-TW" altLang="en-US" sz="1000" dirty="0" smtClean="0">
                <a:solidFill>
                  <a:srgbClr val="0070C0"/>
                </a:solidFill>
              </a:rPr>
              <a:t>資料來源：</a:t>
            </a:r>
            <a:endParaRPr lang="zh-TW" altLang="en-US" sz="1000" dirty="0">
              <a:solidFill>
                <a:srgbClr val="0070C0"/>
              </a:solidFill>
            </a:endParaRPr>
          </a:p>
        </p:txBody>
      </p:sp>
      <p:sp>
        <p:nvSpPr>
          <p:cNvPr id="10" name="文字方塊 9"/>
          <p:cNvSpPr txBox="1"/>
          <p:nvPr userDrawn="1"/>
        </p:nvSpPr>
        <p:spPr>
          <a:xfrm>
            <a:off x="285750" y="5798043"/>
            <a:ext cx="8229600" cy="246221"/>
          </a:xfrm>
          <a:prstGeom prst="rect">
            <a:avLst/>
          </a:prstGeom>
          <a:noFill/>
        </p:spPr>
        <p:txBody>
          <a:bodyPr wrap="square" rtlCol="0">
            <a:spAutoFit/>
          </a:bodyPr>
          <a:lstStyle/>
          <a:p>
            <a:r>
              <a:rPr lang="zh-TW" altLang="en-US" sz="1000" dirty="0" smtClean="0">
                <a:solidFill>
                  <a:srgbClr val="0070C0"/>
                </a:solidFill>
              </a:rPr>
              <a:t>資料來源：</a:t>
            </a:r>
            <a:endParaRPr lang="zh-TW" altLang="en-US" sz="1000" dirty="0">
              <a:solidFill>
                <a:srgbClr val="0070C0"/>
              </a:solidFill>
            </a:endParaRPr>
          </a:p>
        </p:txBody>
      </p:sp>
    </p:spTree>
    <p:extLst>
      <p:ext uri="{BB962C8B-B14F-4D97-AF65-F5344CB8AC3E}">
        <p14:creationId xmlns:p14="http://schemas.microsoft.com/office/powerpoint/2010/main" val="383841083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a:prstGeom prst="rect">
            <a:avLst/>
          </a:prstGeom>
        </p:spPr>
        <p:txBody>
          <a:bodyPr/>
          <a:lstStyle/>
          <a:p>
            <a:r>
              <a:rPr lang="zh-TW" altLang="en-US" smtClean="0"/>
              <a:t>按一下以編輯母片標題樣式</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Content Placeholder 3"/>
          <p:cNvSpPr>
            <a:spLocks noGrp="1"/>
          </p:cNvSpPr>
          <p:nvPr>
            <p:ph sz="half" idx="2"/>
          </p:nvPr>
        </p:nvSpPr>
        <p:spPr>
          <a:xfrm>
            <a:off x="629842" y="2505075"/>
            <a:ext cx="3868340" cy="36845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Content Placeholder 5"/>
          <p:cNvSpPr>
            <a:spLocks noGrp="1"/>
          </p:cNvSpPr>
          <p:nvPr>
            <p:ph sz="quarter" idx="4"/>
          </p:nvPr>
        </p:nvSpPr>
        <p:spPr>
          <a:xfrm>
            <a:off x="4629150" y="2505075"/>
            <a:ext cx="3887391" cy="36845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7" name="Date Placeholder 6"/>
          <p:cNvSpPr>
            <a:spLocks noGrp="1"/>
          </p:cNvSpPr>
          <p:nvPr>
            <p:ph type="dt" sz="half" idx="10"/>
          </p:nvPr>
        </p:nvSpPr>
        <p:spPr/>
        <p:txBody>
          <a:bodyPr/>
          <a:lstStyle/>
          <a:p>
            <a:fld id="{C485459F-975D-460A-B499-0584B5EB5CBC}" type="datetime1">
              <a:rPr lang="zh-TW" altLang="en-US" smtClean="0"/>
              <a:t>2014/1/9</a:t>
            </a:fld>
            <a:endParaRPr lang="zh-TW" altLang="en-US"/>
          </a:p>
        </p:txBody>
      </p:sp>
      <p:sp>
        <p:nvSpPr>
          <p:cNvPr id="8" name="Footer Placeholder 7"/>
          <p:cNvSpPr>
            <a:spLocks noGrp="1"/>
          </p:cNvSpPr>
          <p:nvPr>
            <p:ph type="ftr" sz="quarter" idx="11"/>
          </p:nvPr>
        </p:nvSpPr>
        <p:spPr/>
        <p:txBody>
          <a:bodyPr/>
          <a:lstStyle/>
          <a:p>
            <a:endParaRPr lang="zh-TW" altLang="en-US"/>
          </a:p>
        </p:txBody>
      </p:sp>
      <p:sp>
        <p:nvSpPr>
          <p:cNvPr id="9" name="Slide Number Placeholder 8"/>
          <p:cNvSpPr>
            <a:spLocks noGrp="1"/>
          </p:cNvSpPr>
          <p:nvPr>
            <p:ph type="sldNum" sz="quarter" idx="12"/>
          </p:nvPr>
        </p:nvSpPr>
        <p:spPr/>
        <p:txBody>
          <a:bodyPr/>
          <a:lstStyle/>
          <a:p>
            <a:fld id="{3228CCCC-EB6A-4525-9CB7-A5F54915A359}" type="slidenum">
              <a:rPr lang="zh-TW" altLang="en-US" smtClean="0"/>
              <a:pPr/>
              <a:t>‹#›</a:t>
            </a:fld>
            <a:endParaRPr lang="zh-TW" altLang="en-US"/>
          </a:p>
        </p:txBody>
      </p:sp>
    </p:spTree>
    <p:extLst>
      <p:ext uri="{BB962C8B-B14F-4D97-AF65-F5344CB8AC3E}">
        <p14:creationId xmlns:p14="http://schemas.microsoft.com/office/powerpoint/2010/main" val="279502793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zh-TW" altLang="en-US" smtClean="0"/>
              <a:t>按一下以編輯母片標題樣式</a:t>
            </a:r>
            <a:endParaRPr lang="en-US" dirty="0"/>
          </a:p>
        </p:txBody>
      </p:sp>
      <p:sp>
        <p:nvSpPr>
          <p:cNvPr id="3" name="Date Placeholder 2"/>
          <p:cNvSpPr>
            <a:spLocks noGrp="1"/>
          </p:cNvSpPr>
          <p:nvPr>
            <p:ph type="dt" sz="half" idx="10"/>
          </p:nvPr>
        </p:nvSpPr>
        <p:spPr/>
        <p:txBody>
          <a:bodyPr/>
          <a:lstStyle/>
          <a:p>
            <a:fld id="{053FE197-8FAE-4934-9FD4-2CFC73948B6B}" type="datetime1">
              <a:rPr lang="zh-TW" altLang="en-US" smtClean="0"/>
              <a:t>2014/1/9</a:t>
            </a:fld>
            <a:endParaRPr lang="zh-TW" altLang="en-US"/>
          </a:p>
        </p:txBody>
      </p:sp>
      <p:sp>
        <p:nvSpPr>
          <p:cNvPr id="4" name="Footer Placeholder 3"/>
          <p:cNvSpPr>
            <a:spLocks noGrp="1"/>
          </p:cNvSpPr>
          <p:nvPr>
            <p:ph type="ftr" sz="quarter" idx="11"/>
          </p:nvPr>
        </p:nvSpPr>
        <p:spPr/>
        <p:txBody>
          <a:bodyPr/>
          <a:lstStyle/>
          <a:p>
            <a:endParaRPr lang="zh-TW" altLang="en-US"/>
          </a:p>
        </p:txBody>
      </p:sp>
      <p:sp>
        <p:nvSpPr>
          <p:cNvPr id="5" name="Slide Number Placeholder 4"/>
          <p:cNvSpPr>
            <a:spLocks noGrp="1"/>
          </p:cNvSpPr>
          <p:nvPr>
            <p:ph type="sldNum" sz="quarter" idx="12"/>
          </p:nvPr>
        </p:nvSpPr>
        <p:spPr/>
        <p:txBody>
          <a:bodyPr/>
          <a:lstStyle/>
          <a:p>
            <a:fld id="{3228CCCC-EB6A-4525-9CB7-A5F54915A359}" type="slidenum">
              <a:rPr lang="zh-TW" altLang="en-US" smtClean="0"/>
              <a:pPr/>
              <a:t>‹#›</a:t>
            </a:fld>
            <a:endParaRPr lang="zh-TW" altLang="en-US"/>
          </a:p>
        </p:txBody>
      </p:sp>
    </p:spTree>
    <p:extLst>
      <p:ext uri="{BB962C8B-B14F-4D97-AF65-F5344CB8AC3E}">
        <p14:creationId xmlns:p14="http://schemas.microsoft.com/office/powerpoint/2010/main" val="425780165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4D6452-B091-48BA-980E-AE98F434DCE2}" type="datetime1">
              <a:rPr lang="zh-TW" altLang="en-US" smtClean="0"/>
              <a:t>2014/1/9</a:t>
            </a:fld>
            <a:endParaRPr lang="zh-TW" altLang="en-US"/>
          </a:p>
        </p:txBody>
      </p:sp>
      <p:sp>
        <p:nvSpPr>
          <p:cNvPr id="3" name="Footer Placeholder 2"/>
          <p:cNvSpPr>
            <a:spLocks noGrp="1"/>
          </p:cNvSpPr>
          <p:nvPr>
            <p:ph type="ftr" sz="quarter" idx="11"/>
          </p:nvPr>
        </p:nvSpPr>
        <p:spPr/>
        <p:txBody>
          <a:bodyPr/>
          <a:lstStyle/>
          <a:p>
            <a:endParaRPr lang="zh-TW" altLang="en-US"/>
          </a:p>
        </p:txBody>
      </p:sp>
      <p:sp>
        <p:nvSpPr>
          <p:cNvPr id="4" name="Slide Number Placeholder 3"/>
          <p:cNvSpPr>
            <a:spLocks noGrp="1"/>
          </p:cNvSpPr>
          <p:nvPr>
            <p:ph type="sldNum" sz="quarter" idx="12"/>
          </p:nvPr>
        </p:nvSpPr>
        <p:spPr/>
        <p:txBody>
          <a:bodyPr/>
          <a:lstStyle/>
          <a:p>
            <a:fld id="{3228CCCC-EB6A-4525-9CB7-A5F54915A359}" type="slidenum">
              <a:rPr lang="zh-TW" altLang="en-US" smtClean="0"/>
              <a:pPr/>
              <a:t>‹#›</a:t>
            </a:fld>
            <a:endParaRPr lang="zh-TW" altLang="en-US"/>
          </a:p>
        </p:txBody>
      </p:sp>
    </p:spTree>
    <p:extLst>
      <p:ext uri="{BB962C8B-B14F-4D97-AF65-F5344CB8AC3E}">
        <p14:creationId xmlns:p14="http://schemas.microsoft.com/office/powerpoint/2010/main" val="71762211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3200"/>
            </a:lvl1pPr>
          </a:lstStyle>
          <a:p>
            <a:r>
              <a:rPr lang="zh-TW" altLang="en-US" smtClean="0"/>
              <a:t>按一下以編輯母片標題樣式</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按一下以編輯母片文字樣式</a:t>
            </a:r>
          </a:p>
        </p:txBody>
      </p:sp>
      <p:sp>
        <p:nvSpPr>
          <p:cNvPr id="5" name="Date Placeholder 4"/>
          <p:cNvSpPr>
            <a:spLocks noGrp="1"/>
          </p:cNvSpPr>
          <p:nvPr>
            <p:ph type="dt" sz="half" idx="10"/>
          </p:nvPr>
        </p:nvSpPr>
        <p:spPr/>
        <p:txBody>
          <a:bodyPr/>
          <a:lstStyle/>
          <a:p>
            <a:fld id="{25D92434-36BD-4C3C-8246-97FA1A69546E}" type="datetime1">
              <a:rPr lang="zh-TW" altLang="en-US" smtClean="0"/>
              <a:t>2014/1/9</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3228CCCC-EB6A-4525-9CB7-A5F54915A359}" type="slidenum">
              <a:rPr lang="zh-TW" altLang="en-US" smtClean="0"/>
              <a:pPr/>
              <a:t>‹#›</a:t>
            </a:fld>
            <a:endParaRPr lang="zh-TW" altLang="en-US"/>
          </a:p>
        </p:txBody>
      </p:sp>
    </p:spTree>
    <p:extLst>
      <p:ext uri="{BB962C8B-B14F-4D97-AF65-F5344CB8AC3E}">
        <p14:creationId xmlns:p14="http://schemas.microsoft.com/office/powerpoint/2010/main" val="311999346"/>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3200"/>
            </a:lvl1pPr>
          </a:lstStyle>
          <a:p>
            <a:r>
              <a:rPr lang="zh-TW" altLang="en-US" smtClean="0"/>
              <a:t>按一下以編輯母片標題樣式</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smtClean="0"/>
              <a:t>按一下圖示以新增圖片</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按一下以編輯母片文字樣式</a:t>
            </a:r>
          </a:p>
        </p:txBody>
      </p:sp>
      <p:sp>
        <p:nvSpPr>
          <p:cNvPr id="10" name="日期版面配置區 9"/>
          <p:cNvSpPr>
            <a:spLocks noGrp="1"/>
          </p:cNvSpPr>
          <p:nvPr>
            <p:ph type="dt" sz="half" idx="10"/>
          </p:nvPr>
        </p:nvSpPr>
        <p:spPr/>
        <p:txBody>
          <a:bodyPr/>
          <a:lstStyle/>
          <a:p>
            <a:fld id="{E97B1136-2856-4256-9B1C-BA2BA696B98B}" type="datetime1">
              <a:rPr lang="zh-TW" altLang="en-US" smtClean="0"/>
              <a:t>2014/1/9</a:t>
            </a:fld>
            <a:endParaRPr lang="zh-TW" altLang="en-US"/>
          </a:p>
        </p:txBody>
      </p:sp>
      <p:sp>
        <p:nvSpPr>
          <p:cNvPr id="11" name="頁尾版面配置區 10"/>
          <p:cNvSpPr>
            <a:spLocks noGrp="1"/>
          </p:cNvSpPr>
          <p:nvPr>
            <p:ph type="ftr" sz="quarter" idx="11"/>
          </p:nvPr>
        </p:nvSpPr>
        <p:spPr/>
        <p:txBody>
          <a:bodyPr/>
          <a:lstStyle/>
          <a:p>
            <a:endParaRPr lang="zh-TW" altLang="en-US"/>
          </a:p>
        </p:txBody>
      </p:sp>
      <p:sp>
        <p:nvSpPr>
          <p:cNvPr id="12" name="投影片編號版面配置區 11"/>
          <p:cNvSpPr>
            <a:spLocks noGrp="1"/>
          </p:cNvSpPr>
          <p:nvPr>
            <p:ph type="sldNum" sz="quarter" idx="12"/>
          </p:nvPr>
        </p:nvSpPr>
        <p:spPr/>
        <p:txBody>
          <a:bodyPr/>
          <a:lstStyle/>
          <a:p>
            <a:fld id="{3228CCCC-EB6A-4525-9CB7-A5F54915A359}" type="slidenum">
              <a:rPr lang="zh-TW" altLang="en-US" smtClean="0"/>
              <a:pPr/>
              <a:t>‹#›</a:t>
            </a:fld>
            <a:endParaRPr lang="zh-TW" altLang="en-US"/>
          </a:p>
        </p:txBody>
      </p:sp>
      <p:sp>
        <p:nvSpPr>
          <p:cNvPr id="13" name="文字版面配置區 20"/>
          <p:cNvSpPr>
            <a:spLocks noGrp="1"/>
          </p:cNvSpPr>
          <p:nvPr>
            <p:ph type="body" sz="quarter" idx="13"/>
          </p:nvPr>
        </p:nvSpPr>
        <p:spPr>
          <a:xfrm>
            <a:off x="739740" y="6600487"/>
            <a:ext cx="7775610" cy="257513"/>
          </a:xfrm>
        </p:spPr>
        <p:txBody>
          <a:bodyPr>
            <a:normAutofit/>
          </a:bodyPr>
          <a:lstStyle>
            <a:lvl1pPr marL="0" indent="0">
              <a:buNone/>
              <a:defRPr sz="1000">
                <a:solidFill>
                  <a:schemeClr val="bg1"/>
                </a:solidFill>
              </a:defRPr>
            </a:lvl1pPr>
          </a:lstStyle>
          <a:p>
            <a:pPr lvl="0"/>
            <a:r>
              <a:rPr lang="zh-TW" altLang="en-US" smtClean="0"/>
              <a:t>按一下以編輯母片文字樣式</a:t>
            </a:r>
          </a:p>
        </p:txBody>
      </p:sp>
      <p:sp>
        <p:nvSpPr>
          <p:cNvPr id="14" name="文字方塊 13"/>
          <p:cNvSpPr txBox="1"/>
          <p:nvPr/>
        </p:nvSpPr>
        <p:spPr>
          <a:xfrm>
            <a:off x="-641" y="6598188"/>
            <a:ext cx="771203" cy="246221"/>
          </a:xfrm>
          <a:prstGeom prst="rect">
            <a:avLst/>
          </a:prstGeom>
          <a:noFill/>
        </p:spPr>
        <p:txBody>
          <a:bodyPr wrap="square" rtlCol="0">
            <a:spAutoFit/>
          </a:bodyPr>
          <a:lstStyle/>
          <a:p>
            <a:r>
              <a:rPr lang="zh-TW" altLang="en-US" sz="1000" dirty="0" smtClean="0">
                <a:solidFill>
                  <a:schemeClr val="bg1"/>
                </a:solidFill>
              </a:rPr>
              <a:t>資料來源：</a:t>
            </a:r>
            <a:endParaRPr lang="zh-TW" altLang="en-US" sz="1000" dirty="0">
              <a:solidFill>
                <a:schemeClr val="bg1"/>
              </a:solidFill>
            </a:endParaRPr>
          </a:p>
        </p:txBody>
      </p:sp>
      <p:sp>
        <p:nvSpPr>
          <p:cNvPr id="15" name="文字方塊 14"/>
          <p:cNvSpPr txBox="1"/>
          <p:nvPr userDrawn="1"/>
        </p:nvSpPr>
        <p:spPr>
          <a:xfrm>
            <a:off x="-641" y="6598188"/>
            <a:ext cx="771203" cy="246221"/>
          </a:xfrm>
          <a:prstGeom prst="rect">
            <a:avLst/>
          </a:prstGeom>
          <a:noFill/>
        </p:spPr>
        <p:txBody>
          <a:bodyPr wrap="square" rtlCol="0">
            <a:spAutoFit/>
          </a:bodyPr>
          <a:lstStyle/>
          <a:p>
            <a:r>
              <a:rPr lang="zh-TW" altLang="en-US" sz="1000" dirty="0" smtClean="0">
                <a:solidFill>
                  <a:schemeClr val="bg1"/>
                </a:solidFill>
              </a:rPr>
              <a:t>資料來源：</a:t>
            </a:r>
            <a:endParaRPr lang="zh-TW" altLang="en-US" sz="1000" dirty="0">
              <a:solidFill>
                <a:schemeClr val="bg1"/>
              </a:solidFill>
            </a:endParaRPr>
          </a:p>
        </p:txBody>
      </p:sp>
    </p:spTree>
    <p:extLst>
      <p:ext uri="{BB962C8B-B14F-4D97-AF65-F5344CB8AC3E}">
        <p14:creationId xmlns:p14="http://schemas.microsoft.com/office/powerpoint/2010/main" val="248004964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4.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2.jpe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28" Type="http://schemas.openxmlformats.org/officeDocument/2006/relationships/image" Target="../media/image6.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 Id="rId27"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shadeToTitle="1">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F728A3-B047-45DB-B55E-C61BBF1ED612}" type="datetime1">
              <a:rPr lang="zh-TW" altLang="en-US" smtClean="0"/>
              <a:t>2014/1/9</a:t>
            </a:fld>
            <a:endParaRPr lang="zh-TW"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Slide Number Placeholder 5"/>
          <p:cNvSpPr>
            <a:spLocks noGrp="1"/>
          </p:cNvSpPr>
          <p:nvPr>
            <p:ph type="sldNum" sz="quarter" idx="4"/>
          </p:nvPr>
        </p:nvSpPr>
        <p:spPr>
          <a:xfrm>
            <a:off x="7084890" y="6585731"/>
            <a:ext cx="2057400" cy="277402"/>
          </a:xfrm>
          <a:prstGeom prst="rect">
            <a:avLst/>
          </a:prstGeom>
        </p:spPr>
        <p:txBody>
          <a:bodyPr vert="horz" lIns="91440" tIns="45720" rIns="91440" bIns="45720" rtlCol="0" anchor="ctr"/>
          <a:lstStyle>
            <a:lvl1pPr algn="r">
              <a:defRPr sz="1400">
                <a:solidFill>
                  <a:schemeClr val="tx1"/>
                </a:solidFill>
              </a:defRPr>
            </a:lvl1pPr>
          </a:lstStyle>
          <a:p>
            <a:fld id="{3228CCCC-EB6A-4525-9CB7-A5F54915A359}" type="slidenum">
              <a:rPr lang="zh-TW" altLang="en-US" smtClean="0"/>
              <a:pPr/>
              <a:t>‹#›</a:t>
            </a:fld>
            <a:endParaRPr lang="zh-TW" altLang="en-US" dirty="0"/>
          </a:p>
        </p:txBody>
      </p:sp>
      <p:sp>
        <p:nvSpPr>
          <p:cNvPr id="9" name="標題版面配置區 8"/>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zh-TW" altLang="en-US" smtClean="0"/>
              <a:t>按一下以編輯母片標題樣式</a:t>
            </a:r>
            <a:endParaRPr lang="zh-TW" altLang="en-US"/>
          </a:p>
        </p:txBody>
      </p:sp>
      <p:pic>
        <p:nvPicPr>
          <p:cNvPr id="11" name="圖片 10"/>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0" y="6585731"/>
            <a:ext cx="787464" cy="277402"/>
          </a:xfrm>
          <a:prstGeom prst="rect">
            <a:avLst/>
          </a:prstGeom>
        </p:spPr>
      </p:pic>
      <p:sp>
        <p:nvSpPr>
          <p:cNvPr id="13" name="矩形 12"/>
          <p:cNvSpPr/>
          <p:nvPr/>
        </p:nvSpPr>
        <p:spPr>
          <a:xfrm>
            <a:off x="0" y="-13065"/>
            <a:ext cx="9142290" cy="570196"/>
          </a:xfrm>
          <a:prstGeom prst="rect">
            <a:avLst/>
          </a:prstGeom>
          <a:blipFill>
            <a:blip r:embed="rId24"/>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nvGrpSpPr>
          <p:cNvPr id="16" name="群組 15"/>
          <p:cNvGrpSpPr/>
          <p:nvPr/>
        </p:nvGrpSpPr>
        <p:grpSpPr>
          <a:xfrm>
            <a:off x="2000159" y="14634"/>
            <a:ext cx="4787124" cy="522554"/>
            <a:chOff x="1672897" y="16979"/>
            <a:chExt cx="5318897" cy="580600"/>
          </a:xfrm>
        </p:grpSpPr>
        <p:pic>
          <p:nvPicPr>
            <p:cNvPr id="7" name="圖片 6"/>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2809448" y="62023"/>
              <a:ext cx="3127329" cy="535556"/>
            </a:xfrm>
            <a:prstGeom prst="rect">
              <a:avLst/>
            </a:prstGeom>
          </p:spPr>
        </p:pic>
        <p:pic>
          <p:nvPicPr>
            <p:cNvPr id="14" name="圖片 13"/>
            <p:cNvPicPr>
              <a:picLocks noChangeAspect="1"/>
            </p:cNvPicPr>
            <p:nvPr userDrawn="1"/>
          </p:nvPicPr>
          <p:blipFill>
            <a:blip r:embed="rId26" cstate="print">
              <a:extLst>
                <a:ext uri="{28A0092B-C50C-407E-A947-70E740481C1C}">
                  <a14:useLocalDpi xmlns:a14="http://schemas.microsoft.com/office/drawing/2010/main" val="0"/>
                </a:ext>
              </a:extLst>
            </a:blip>
            <a:stretch>
              <a:fillRect/>
            </a:stretch>
          </p:blipFill>
          <p:spPr>
            <a:xfrm>
              <a:off x="1672897" y="16979"/>
              <a:ext cx="1000012" cy="474006"/>
            </a:xfrm>
            <a:prstGeom prst="rect">
              <a:avLst/>
            </a:prstGeom>
          </p:spPr>
        </p:pic>
        <p:pic>
          <p:nvPicPr>
            <p:cNvPr id="15" name="圖片 14"/>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rot="293602">
              <a:off x="5956180" y="77311"/>
              <a:ext cx="1035614" cy="499166"/>
            </a:xfrm>
            <a:prstGeom prst="rect">
              <a:avLst/>
            </a:prstGeom>
          </p:spPr>
        </p:pic>
      </p:grpSp>
      <p:pic>
        <p:nvPicPr>
          <p:cNvPr id="17" name="圖片 16"/>
          <p:cNvPicPr>
            <a:picLocks noChangeAspect="1"/>
          </p:cNvPicPr>
          <p:nvPr/>
        </p:nvPicPr>
        <p:blipFill>
          <a:blip r:embed="rId28" cstate="print">
            <a:extLst>
              <a:ext uri="{28A0092B-C50C-407E-A947-70E740481C1C}">
                <a14:useLocalDpi xmlns:a14="http://schemas.microsoft.com/office/drawing/2010/main" val="0"/>
              </a:ext>
            </a:extLst>
          </a:blip>
          <a:stretch>
            <a:fillRect/>
          </a:stretch>
        </p:blipFill>
        <p:spPr>
          <a:xfrm>
            <a:off x="7409543" y="-40944"/>
            <a:ext cx="1732673" cy="996287"/>
          </a:xfrm>
          <a:prstGeom prst="rect">
            <a:avLst/>
          </a:prstGeom>
        </p:spPr>
      </p:pic>
    </p:spTree>
    <p:extLst>
      <p:ext uri="{BB962C8B-B14F-4D97-AF65-F5344CB8AC3E}">
        <p14:creationId xmlns:p14="http://schemas.microsoft.com/office/powerpoint/2010/main" val="3262633724"/>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62" r:id="rId12"/>
    <p:sldLayoutId id="2147483664" r:id="rId13"/>
    <p:sldLayoutId id="2147483665" r:id="rId14"/>
    <p:sldLayoutId id="2147483666" r:id="rId15"/>
    <p:sldLayoutId id="2147483667" r:id="rId16"/>
    <p:sldLayoutId id="2147483668" r:id="rId17"/>
    <p:sldLayoutId id="2147483669" r:id="rId18"/>
    <p:sldLayoutId id="2147483672" r:id="rId19"/>
    <p:sldLayoutId id="2147483673" r:id="rId20"/>
    <p:sldLayoutId id="2147483674" r:id="rId21"/>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rgbClr val="C00000"/>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C00000"/>
        </a:buClr>
        <a:buFont typeface="Wingdings" panose="05000000000000000000" pitchFamily="2" charset="2"/>
        <a:buChar char="Ü"/>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C00000"/>
        </a:buClr>
        <a:buFont typeface="Wingdings" panose="05000000000000000000" pitchFamily="2" charset="2"/>
        <a:buChar char="Ü"/>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C00000"/>
        </a:buClr>
        <a:buFont typeface="Wingdings" panose="05000000000000000000" pitchFamily="2" charset="2"/>
        <a:buChar char="Ü"/>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C00000"/>
        </a:buClr>
        <a:buFont typeface="Wingdings" panose="05000000000000000000" pitchFamily="2" charset="2"/>
        <a:buChar char="Ü"/>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C00000"/>
        </a:buClr>
        <a:buFont typeface="Wingdings" panose="05000000000000000000" pitchFamily="2" charset="2"/>
        <a:buChar char="Ü"/>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0.ti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2.tiff"/><Relationship Id="rId2" Type="http://schemas.openxmlformats.org/officeDocument/2006/relationships/image" Target="../media/image21.tiff"/><Relationship Id="rId1" Type="http://schemas.openxmlformats.org/officeDocument/2006/relationships/slideLayout" Target="../slideLayouts/slideLayout2.xml"/><Relationship Id="rId5" Type="http://schemas.openxmlformats.org/officeDocument/2006/relationships/image" Target="../media/image24.tiff"/><Relationship Id="rId4" Type="http://schemas.openxmlformats.org/officeDocument/2006/relationships/image" Target="../media/image23.tiff"/></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標題 2"/>
          <p:cNvSpPr>
            <a:spLocks noGrp="1"/>
          </p:cNvSpPr>
          <p:nvPr>
            <p:ph type="subTitle" idx="4294967295"/>
          </p:nvPr>
        </p:nvSpPr>
        <p:spPr>
          <a:xfrm>
            <a:off x="692209" y="3533798"/>
            <a:ext cx="8274355" cy="1655762"/>
          </a:xfrm>
        </p:spPr>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indent="0">
              <a:buNone/>
            </a:pPr>
            <a:r>
              <a:rPr lang="zh-TW" altLang="en-US" sz="4800" b="1" spc="50" dirty="0" smtClean="0">
                <a:ln w="11430"/>
                <a:effectLst>
                  <a:outerShdw blurRad="76200" dist="50800" dir="5400000" algn="tl" rotWithShape="0">
                    <a:srgbClr val="000000">
                      <a:alpha val="65000"/>
                    </a:srgbClr>
                  </a:outerShdw>
                </a:effectLst>
              </a:rPr>
              <a:t>單元</a:t>
            </a:r>
            <a:r>
              <a:rPr lang="en-US" altLang="zh-TW" sz="4800" b="1" spc="50" dirty="0">
                <a:ln w="11430"/>
                <a:effectLst>
                  <a:outerShdw blurRad="76200" dist="50800" dir="5400000" algn="tl" rotWithShape="0">
                    <a:srgbClr val="000000">
                      <a:alpha val="65000"/>
                    </a:srgbClr>
                  </a:outerShdw>
                </a:effectLst>
              </a:rPr>
              <a:t>3</a:t>
            </a:r>
            <a:r>
              <a:rPr lang="zh-TW" altLang="en-US" sz="4800" b="1" spc="50" dirty="0">
                <a:ln w="11430"/>
                <a:effectLst>
                  <a:outerShdw blurRad="76200" dist="50800" dir="5400000" algn="tl" rotWithShape="0">
                    <a:srgbClr val="000000">
                      <a:alpha val="65000"/>
                    </a:srgbClr>
                  </a:outerShdw>
                </a:effectLst>
              </a:rPr>
              <a:t>　</a:t>
            </a:r>
            <a:r>
              <a:rPr lang="zh-TW" altLang="en-US" sz="4800" b="1" spc="50" dirty="0" smtClean="0">
                <a:ln w="11430"/>
                <a:effectLst>
                  <a:outerShdw blurRad="76200" dist="50800" dir="5400000" algn="tl" rotWithShape="0">
                    <a:srgbClr val="000000">
                      <a:alpha val="65000"/>
                    </a:srgbClr>
                  </a:outerShdw>
                </a:effectLst>
              </a:rPr>
              <a:t>網路</a:t>
            </a:r>
            <a:r>
              <a:rPr lang="zh-TW" altLang="en-US" sz="4800" b="1" spc="50" dirty="0">
                <a:ln w="11430"/>
                <a:effectLst>
                  <a:outerShdw blurRad="76200" dist="50800" dir="5400000" algn="tl" rotWithShape="0">
                    <a:srgbClr val="000000">
                      <a:alpha val="65000"/>
                    </a:srgbClr>
                  </a:outerShdw>
                </a:effectLst>
              </a:rPr>
              <a:t>資料蒐集與識讀</a:t>
            </a:r>
          </a:p>
          <a:p>
            <a:pPr marL="0" indent="0">
              <a:buNone/>
            </a:pPr>
            <a:endParaRPr lang="zh-TW" altLang="en-US" sz="4800" b="1" spc="50" dirty="0">
              <a:ln w="11430"/>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33958887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lstStyle/>
          <a:p>
            <a:r>
              <a:rPr lang="zh-TW" altLang="en-US" dirty="0"/>
              <a:t>「資訊素養」就是掌握資訊的魔法棒！請看這單元的介紹，學習利用網路資源查找資料，並從資訊當中汲取養分，增長知識，提升智慧！</a:t>
            </a:r>
          </a:p>
          <a:p>
            <a:endParaRPr lang="zh-TW" altLang="en-US" dirty="0"/>
          </a:p>
        </p:txBody>
      </p:sp>
      <p:sp>
        <p:nvSpPr>
          <p:cNvPr id="3" name="投影片編號版面配置區 2"/>
          <p:cNvSpPr>
            <a:spLocks noGrp="1"/>
          </p:cNvSpPr>
          <p:nvPr>
            <p:ph type="sldNum" sz="quarter" idx="12"/>
          </p:nvPr>
        </p:nvSpPr>
        <p:spPr/>
        <p:txBody>
          <a:bodyPr/>
          <a:lstStyle/>
          <a:p>
            <a:fld id="{3228CCCC-EB6A-4525-9CB7-A5F54915A359}" type="slidenum">
              <a:rPr lang="zh-TW" altLang="en-US" smtClean="0"/>
              <a:pPr/>
              <a:t>10</a:t>
            </a:fld>
            <a:endParaRPr lang="zh-TW" altLang="en-US"/>
          </a:p>
        </p:txBody>
      </p:sp>
      <p:sp>
        <p:nvSpPr>
          <p:cNvPr id="4" name="標題 3"/>
          <p:cNvSpPr>
            <a:spLocks noGrp="1"/>
          </p:cNvSpPr>
          <p:nvPr>
            <p:ph type="title"/>
          </p:nvPr>
        </p:nvSpPr>
        <p:spPr/>
        <p:txBody>
          <a:bodyPr/>
          <a:lstStyle/>
          <a:p>
            <a:endParaRPr lang="zh-TW" altLang="en-US"/>
          </a:p>
        </p:txBody>
      </p:sp>
    </p:spTree>
    <p:extLst>
      <p:ext uri="{BB962C8B-B14F-4D97-AF65-F5344CB8AC3E}">
        <p14:creationId xmlns:p14="http://schemas.microsoft.com/office/powerpoint/2010/main" val="793725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zh-TW" altLang="en-US" b="1" spc="50" dirty="0">
                <a:ln w="11430"/>
                <a:solidFill>
                  <a:srgbClr val="FF0000"/>
                </a:solidFill>
                <a:effectLst>
                  <a:outerShdw blurRad="76200" dist="50800" dir="5400000" algn="tl" rotWithShape="0">
                    <a:srgbClr val="000000">
                      <a:alpha val="65000"/>
                    </a:srgbClr>
                  </a:outerShdw>
                </a:effectLst>
              </a:rPr>
              <a:t>貳、悟徹網路妙真理</a:t>
            </a:r>
          </a:p>
        </p:txBody>
      </p:sp>
      <p:sp>
        <p:nvSpPr>
          <p:cNvPr id="3" name="文字版面配置區 2"/>
          <p:cNvSpPr>
            <a:spLocks noGrp="1"/>
          </p:cNvSpPr>
          <p:nvPr>
            <p:ph type="body" idx="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3228CCCC-EB6A-4525-9CB7-A5F54915A359}" type="slidenum">
              <a:rPr lang="zh-TW" altLang="en-US" smtClean="0"/>
              <a:pPr/>
              <a:t>11</a:t>
            </a:fld>
            <a:endParaRPr lang="zh-TW" altLang="en-US"/>
          </a:p>
        </p:txBody>
      </p:sp>
      <p:pic>
        <p:nvPicPr>
          <p:cNvPr id="6" name="圖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532885" y="914400"/>
            <a:ext cx="2101131" cy="2647666"/>
          </a:xfrm>
          <a:prstGeom prst="rect">
            <a:avLst/>
          </a:prstGeom>
        </p:spPr>
      </p:pic>
    </p:spTree>
    <p:extLst>
      <p:ext uri="{BB962C8B-B14F-4D97-AF65-F5344CB8AC3E}">
        <p14:creationId xmlns:p14="http://schemas.microsoft.com/office/powerpoint/2010/main" val="37232328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內容版面配置區 4"/>
          <p:cNvSpPr>
            <a:spLocks noGrp="1"/>
          </p:cNvSpPr>
          <p:nvPr>
            <p:ph idx="1"/>
          </p:nvPr>
        </p:nvSpPr>
        <p:spPr/>
        <p:txBody>
          <a:bodyPr>
            <a:normAutofit/>
          </a:bodyPr>
          <a:lstStyle/>
          <a:p>
            <a:r>
              <a:rPr lang="zh-TW" altLang="en-US" dirty="0" smtClean="0"/>
              <a:t>當</a:t>
            </a:r>
            <a:r>
              <a:rPr lang="zh-TW" altLang="en-US" dirty="0"/>
              <a:t>我們要做一篇報告時，會先去看看已有的相關知識或文獻等資料，建立</a:t>
            </a:r>
            <a:r>
              <a:rPr lang="zh-TW" altLang="en-US" dirty="0" smtClean="0"/>
              <a:t>對問題</a:t>
            </a:r>
            <a:r>
              <a:rPr lang="zh-TW" altLang="en-US" dirty="0"/>
              <a:t>的基本認識與了解，也做為報告的佐證資料或提出自己見解的依據</a:t>
            </a:r>
            <a:r>
              <a:rPr lang="zh-TW" altLang="en-US" dirty="0" smtClean="0"/>
              <a:t>。</a:t>
            </a:r>
            <a:endParaRPr lang="en-US" altLang="zh-TW" dirty="0" smtClean="0"/>
          </a:p>
          <a:p>
            <a:r>
              <a:rPr lang="zh-TW" altLang="en-US" dirty="0" smtClean="0"/>
              <a:t>到哪裡去</a:t>
            </a:r>
            <a:r>
              <a:rPr lang="zh-TW" altLang="en-US" dirty="0"/>
              <a:t>找這些資訊呢？以下列舉一些可以利用的資訊資源供參考</a:t>
            </a:r>
            <a:r>
              <a:rPr lang="zh-TW" altLang="en-US" dirty="0" smtClean="0"/>
              <a:t>。</a:t>
            </a:r>
            <a:endParaRPr lang="en-US" altLang="zh-TW" dirty="0" smtClean="0"/>
          </a:p>
        </p:txBody>
      </p:sp>
      <p:sp>
        <p:nvSpPr>
          <p:cNvPr id="3" name="標題 2"/>
          <p:cNvSpPr>
            <a:spLocks noGrp="1"/>
          </p:cNvSpPr>
          <p:nvPr>
            <p:ph type="title"/>
          </p:nvPr>
        </p:nvSpPr>
        <p:spPr>
          <a:xfrm>
            <a:off x="628650" y="612954"/>
            <a:ext cx="7886700" cy="1325563"/>
          </a:xfrm>
        </p:spPr>
        <p:txBody>
          <a:bodyPr/>
          <a:lstStyle/>
          <a:p>
            <a:r>
              <a:rPr lang="zh-TW" altLang="en-US" dirty="0"/>
              <a:t>一、資訊資源</a:t>
            </a:r>
          </a:p>
        </p:txBody>
      </p:sp>
      <p:sp>
        <p:nvSpPr>
          <p:cNvPr id="2" name="投影片編號版面配置區 1"/>
          <p:cNvSpPr>
            <a:spLocks noGrp="1"/>
          </p:cNvSpPr>
          <p:nvPr>
            <p:ph type="sldNum" sz="quarter" idx="12"/>
          </p:nvPr>
        </p:nvSpPr>
        <p:spPr/>
        <p:txBody>
          <a:bodyPr/>
          <a:lstStyle/>
          <a:p>
            <a:fld id="{3228CCCC-EB6A-4525-9CB7-A5F54915A359}" type="slidenum">
              <a:rPr lang="zh-TW" altLang="en-US" smtClean="0"/>
              <a:pPr/>
              <a:t>12</a:t>
            </a:fld>
            <a:endParaRPr lang="zh-TW" altLang="en-US"/>
          </a:p>
        </p:txBody>
      </p:sp>
    </p:spTree>
    <p:extLst>
      <p:ext uri="{BB962C8B-B14F-4D97-AF65-F5344CB8AC3E}">
        <p14:creationId xmlns:p14="http://schemas.microsoft.com/office/powerpoint/2010/main" val="48401741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675712" y="1210493"/>
            <a:ext cx="7886700" cy="5687566"/>
          </a:xfrm>
        </p:spPr>
        <p:txBody>
          <a:bodyPr>
            <a:noAutofit/>
          </a:bodyPr>
          <a:lstStyle/>
          <a:p>
            <a:r>
              <a:rPr lang="en-US" altLang="zh-TW" sz="2400" dirty="0">
                <a:solidFill>
                  <a:srgbClr val="FF0000"/>
                </a:solidFill>
              </a:rPr>
              <a:t>1</a:t>
            </a:r>
            <a:r>
              <a:rPr lang="en-US" altLang="zh-TW" sz="2400" dirty="0" smtClean="0">
                <a:solidFill>
                  <a:srgbClr val="FF0000"/>
                </a:solidFill>
              </a:rPr>
              <a:t>.</a:t>
            </a:r>
            <a:r>
              <a:rPr lang="zh-TW" altLang="en-US" sz="2400" dirty="0" smtClean="0">
                <a:solidFill>
                  <a:srgbClr val="FF0000"/>
                </a:solidFill>
              </a:rPr>
              <a:t> 圖書館</a:t>
            </a:r>
            <a:r>
              <a:rPr lang="zh-TW" altLang="en-US" sz="2400" dirty="0">
                <a:solidFill>
                  <a:srgbClr val="FF0000"/>
                </a:solidFill>
              </a:rPr>
              <a:t>：</a:t>
            </a:r>
            <a:r>
              <a:rPr lang="zh-TW" altLang="en-US" sz="2400" dirty="0"/>
              <a:t>包括學校圖書館、公共圖書館、國家圖書館，甚至是私人圖書館，都收藏有各類型的圖書、光碟等資料。</a:t>
            </a:r>
          </a:p>
          <a:p>
            <a:r>
              <a:rPr lang="en-US" altLang="zh-TW" sz="2400" dirty="0">
                <a:solidFill>
                  <a:srgbClr val="FF0000"/>
                </a:solidFill>
              </a:rPr>
              <a:t>2</a:t>
            </a:r>
            <a:r>
              <a:rPr lang="en-US" altLang="zh-TW" sz="2400" dirty="0" smtClean="0">
                <a:solidFill>
                  <a:srgbClr val="FF0000"/>
                </a:solidFill>
              </a:rPr>
              <a:t>.</a:t>
            </a:r>
            <a:r>
              <a:rPr lang="zh-TW" altLang="en-US" sz="2400" dirty="0" smtClean="0">
                <a:solidFill>
                  <a:srgbClr val="FF0000"/>
                </a:solidFill>
              </a:rPr>
              <a:t>網際網路</a:t>
            </a:r>
            <a:r>
              <a:rPr lang="zh-TW" altLang="en-US" sz="2400" dirty="0">
                <a:solidFill>
                  <a:srgbClr val="FF0000"/>
                </a:solidFill>
              </a:rPr>
              <a:t>：</a:t>
            </a:r>
            <a:r>
              <a:rPr lang="zh-TW" altLang="en-US" sz="2400" dirty="0"/>
              <a:t>各式網站、搜尋引擎、線上資料庫、部落格、網路論壇等。</a:t>
            </a:r>
          </a:p>
          <a:p>
            <a:r>
              <a:rPr lang="en-US" altLang="zh-TW" sz="2400" dirty="0">
                <a:solidFill>
                  <a:srgbClr val="FF0000"/>
                </a:solidFill>
              </a:rPr>
              <a:t>3</a:t>
            </a:r>
            <a:r>
              <a:rPr lang="en-US" altLang="zh-TW" sz="2400" dirty="0" smtClean="0">
                <a:solidFill>
                  <a:srgbClr val="FF0000"/>
                </a:solidFill>
              </a:rPr>
              <a:t>.</a:t>
            </a:r>
            <a:r>
              <a:rPr lang="zh-TW" altLang="en-US" sz="2400" dirty="0" smtClean="0">
                <a:solidFill>
                  <a:srgbClr val="FF0000"/>
                </a:solidFill>
              </a:rPr>
              <a:t>其他</a:t>
            </a:r>
            <a:r>
              <a:rPr lang="zh-TW" altLang="en-US" sz="2400" dirty="0">
                <a:solidFill>
                  <a:srgbClr val="FF0000"/>
                </a:solidFill>
              </a:rPr>
              <a:t>：</a:t>
            </a:r>
            <a:r>
              <a:rPr lang="zh-TW" altLang="en-US" sz="2400" dirty="0"/>
              <a:t>書店、政府機構、研究機構、商業機構、私人收藏等</a:t>
            </a:r>
            <a:r>
              <a:rPr lang="zh-TW" altLang="en-US" sz="2400" dirty="0" smtClean="0"/>
              <a:t>。</a:t>
            </a:r>
            <a:endParaRPr lang="zh-TW" altLang="en-US" sz="2400" dirty="0"/>
          </a:p>
        </p:txBody>
      </p:sp>
      <p:sp>
        <p:nvSpPr>
          <p:cNvPr id="3" name="投影片編號版面配置區 2"/>
          <p:cNvSpPr>
            <a:spLocks noGrp="1"/>
          </p:cNvSpPr>
          <p:nvPr>
            <p:ph type="sldNum" sz="quarter" idx="12"/>
          </p:nvPr>
        </p:nvSpPr>
        <p:spPr/>
        <p:txBody>
          <a:bodyPr/>
          <a:lstStyle/>
          <a:p>
            <a:fld id="{3228CCCC-EB6A-4525-9CB7-A5F54915A359}" type="slidenum">
              <a:rPr lang="zh-TW" altLang="en-US" smtClean="0"/>
              <a:pPr/>
              <a:t>13</a:t>
            </a:fld>
            <a:endParaRPr lang="zh-TW" altLang="en-US"/>
          </a:p>
        </p:txBody>
      </p:sp>
    </p:spTree>
    <p:extLst>
      <p:ext uri="{BB962C8B-B14F-4D97-AF65-F5344CB8AC3E}">
        <p14:creationId xmlns:p14="http://schemas.microsoft.com/office/powerpoint/2010/main" val="234325261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620104" y="831350"/>
            <a:ext cx="7886700" cy="5661808"/>
          </a:xfrm>
        </p:spPr>
        <p:txBody>
          <a:bodyPr/>
          <a:lstStyle/>
          <a:p>
            <a:endParaRPr lang="en-US" altLang="zh-TW" b="1" dirty="0" smtClean="0">
              <a:solidFill>
                <a:schemeClr val="accent6"/>
              </a:solidFill>
            </a:endParaRPr>
          </a:p>
          <a:p>
            <a:r>
              <a:rPr lang="zh-TW" altLang="en-US" dirty="0" smtClean="0"/>
              <a:t>相</a:t>
            </a:r>
            <a:r>
              <a:rPr lang="zh-TW" altLang="en-US" dirty="0"/>
              <a:t>較於傳統紙本印刷品，網際網路（</a:t>
            </a:r>
            <a:r>
              <a:rPr lang="en-US" altLang="zh-TW" dirty="0"/>
              <a:t>Internet</a:t>
            </a:r>
            <a:r>
              <a:rPr lang="zh-TW" altLang="en-US" dirty="0"/>
              <a:t>）的好處是透過搜索及</a:t>
            </a:r>
            <a:r>
              <a:rPr lang="zh-TW" altLang="en-US" dirty="0" smtClean="0"/>
              <a:t>超連結可</a:t>
            </a:r>
            <a:r>
              <a:rPr lang="zh-TW" altLang="en-US" dirty="0"/>
              <a:t>獲得包羅萬象的、即時的、熱門的消息或訊息。此外，彈指之間，使用者還</a:t>
            </a:r>
            <a:r>
              <a:rPr lang="zh-TW" altLang="en-US" dirty="0" smtClean="0"/>
              <a:t>可以</a:t>
            </a:r>
            <a:r>
              <a:rPr lang="zh-TW" altLang="en-US" dirty="0"/>
              <a:t>在超連結（</a:t>
            </a:r>
            <a:r>
              <a:rPr lang="en-US" altLang="zh-TW" dirty="0"/>
              <a:t>Hyperlink</a:t>
            </a:r>
            <a:r>
              <a:rPr lang="zh-TW" altLang="en-US" dirty="0"/>
              <a:t>）中尋找到很多相關及更深入的資料，而使用者亦可在網路上快速地交換訊息。有時網路上的資訊是事實且客觀的，提供了使用者準確</a:t>
            </a:r>
            <a:r>
              <a:rPr lang="zh-TW" altLang="en-US" dirty="0" smtClean="0"/>
              <a:t>的訊息</a:t>
            </a:r>
            <a:r>
              <a:rPr lang="zh-TW" altLang="en-US" dirty="0"/>
              <a:t>。</a:t>
            </a:r>
          </a:p>
        </p:txBody>
      </p:sp>
      <p:sp>
        <p:nvSpPr>
          <p:cNvPr id="3" name="投影片編號版面配置區 2"/>
          <p:cNvSpPr>
            <a:spLocks noGrp="1"/>
          </p:cNvSpPr>
          <p:nvPr>
            <p:ph type="sldNum" sz="quarter" idx="12"/>
          </p:nvPr>
        </p:nvSpPr>
        <p:spPr/>
        <p:txBody>
          <a:bodyPr/>
          <a:lstStyle/>
          <a:p>
            <a:fld id="{3228CCCC-EB6A-4525-9CB7-A5F54915A359}" type="slidenum">
              <a:rPr lang="zh-TW" altLang="en-US" smtClean="0"/>
              <a:pPr/>
              <a:t>14</a:t>
            </a:fld>
            <a:endParaRPr lang="zh-TW" altLang="en-US"/>
          </a:p>
        </p:txBody>
      </p:sp>
      <p:sp>
        <p:nvSpPr>
          <p:cNvPr id="4" name="標題 2"/>
          <p:cNvSpPr>
            <a:spLocks noGrp="1"/>
          </p:cNvSpPr>
          <p:nvPr>
            <p:ph type="title"/>
          </p:nvPr>
        </p:nvSpPr>
        <p:spPr>
          <a:xfrm>
            <a:off x="611559" y="484768"/>
            <a:ext cx="7886700" cy="1325563"/>
          </a:xfrm>
        </p:spPr>
        <p:txBody>
          <a:bodyPr/>
          <a:lstStyle/>
          <a:p>
            <a:r>
              <a:rPr lang="zh-TW" altLang="en-US" dirty="0" smtClean="0"/>
              <a:t>二、</a:t>
            </a:r>
            <a:r>
              <a:rPr lang="zh-TW" altLang="en-US" dirty="0"/>
              <a:t>網路識讀</a:t>
            </a:r>
          </a:p>
        </p:txBody>
      </p:sp>
    </p:spTree>
    <p:extLst>
      <p:ext uri="{BB962C8B-B14F-4D97-AF65-F5344CB8AC3E}">
        <p14:creationId xmlns:p14="http://schemas.microsoft.com/office/powerpoint/2010/main" val="149706360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603013" y="1066780"/>
            <a:ext cx="7886700" cy="5571656"/>
          </a:xfrm>
        </p:spPr>
        <p:txBody>
          <a:bodyPr>
            <a:normAutofit lnSpcReduction="10000"/>
          </a:bodyPr>
          <a:lstStyle/>
          <a:p>
            <a:r>
              <a:rPr lang="zh-TW" altLang="en-US" dirty="0" smtClean="0"/>
              <a:t>有的</a:t>
            </a:r>
            <a:r>
              <a:rPr lang="zh-TW" altLang="en-US" dirty="0"/>
              <a:t>網站釋放出個人強烈的意見或偏見，而這些訊息往往是不</a:t>
            </a:r>
            <a:r>
              <a:rPr lang="zh-TW" altLang="en-US" dirty="0" smtClean="0"/>
              <a:t>正確或</a:t>
            </a:r>
            <a:r>
              <a:rPr lang="zh-TW" altLang="en-US" dirty="0"/>
              <a:t>未經查證的；有的網站充斥了謊言騙局來誤導讀者；而有些則是以誇大不實</a:t>
            </a:r>
            <a:r>
              <a:rPr lang="zh-TW" altLang="en-US" dirty="0" smtClean="0"/>
              <a:t>的手法</a:t>
            </a:r>
            <a:r>
              <a:rPr lang="zh-TW" altLang="en-US" dirty="0"/>
              <a:t>來促銷他們的商品。為了學校作業或個人需要，我們一定要有足夠的判斷力</a:t>
            </a:r>
            <a:r>
              <a:rPr lang="zh-TW" altLang="en-US" dirty="0" smtClean="0"/>
              <a:t>，才</a:t>
            </a:r>
            <a:r>
              <a:rPr lang="zh-TW" altLang="en-US" dirty="0"/>
              <a:t>可以在浩瀚的網路上找到優良的網站。一個優良的網站不但有趣又有用，能</a:t>
            </a:r>
            <a:r>
              <a:rPr lang="zh-TW" altLang="en-US" dirty="0" smtClean="0"/>
              <a:t>提供</a:t>
            </a:r>
            <a:r>
              <a:rPr lang="zh-TW" altLang="en-US" dirty="0"/>
              <a:t>即時、正確、完整、可靠的資訊。此外，好的網站設計清楚明白，讓使用者</a:t>
            </a:r>
            <a:r>
              <a:rPr lang="zh-TW" altLang="en-US" dirty="0" smtClean="0"/>
              <a:t>容易</a:t>
            </a:r>
            <a:r>
              <a:rPr lang="zh-TW" altLang="en-US" dirty="0"/>
              <a:t>找到所需要的資料。</a:t>
            </a:r>
          </a:p>
        </p:txBody>
      </p:sp>
      <p:sp>
        <p:nvSpPr>
          <p:cNvPr id="3" name="投影片編號版面配置區 2"/>
          <p:cNvSpPr>
            <a:spLocks noGrp="1"/>
          </p:cNvSpPr>
          <p:nvPr>
            <p:ph type="sldNum" sz="quarter" idx="12"/>
          </p:nvPr>
        </p:nvSpPr>
        <p:spPr/>
        <p:txBody>
          <a:bodyPr/>
          <a:lstStyle/>
          <a:p>
            <a:fld id="{3228CCCC-EB6A-4525-9CB7-A5F54915A359}" type="slidenum">
              <a:rPr lang="zh-TW" altLang="en-US" smtClean="0"/>
              <a:pPr/>
              <a:t>15</a:t>
            </a:fld>
            <a:endParaRPr lang="zh-TW" altLang="en-US"/>
          </a:p>
        </p:txBody>
      </p:sp>
    </p:spTree>
    <p:extLst>
      <p:ext uri="{BB962C8B-B14F-4D97-AF65-F5344CB8AC3E}">
        <p14:creationId xmlns:p14="http://schemas.microsoft.com/office/powerpoint/2010/main" val="346341338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zh-TW" altLang="en-US" b="1" spc="50" dirty="0">
                <a:ln w="11430"/>
                <a:solidFill>
                  <a:srgbClr val="FF0000"/>
                </a:solidFill>
                <a:effectLst>
                  <a:outerShdw blurRad="76200" dist="50800" dir="5400000" algn="tl" rotWithShape="0">
                    <a:srgbClr val="000000">
                      <a:alpha val="65000"/>
                    </a:srgbClr>
                  </a:outerShdw>
                </a:effectLst>
              </a:rPr>
              <a:t>參、資訊山下定心猿</a:t>
            </a:r>
          </a:p>
        </p:txBody>
      </p:sp>
      <p:sp>
        <p:nvSpPr>
          <p:cNvPr id="3" name="文字版面配置區 2"/>
          <p:cNvSpPr>
            <a:spLocks noGrp="1"/>
          </p:cNvSpPr>
          <p:nvPr>
            <p:ph type="body" idx="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3228CCCC-EB6A-4525-9CB7-A5F54915A359}" type="slidenum">
              <a:rPr lang="zh-TW" altLang="en-US" smtClean="0"/>
              <a:pPr/>
              <a:t>16</a:t>
            </a:fld>
            <a:endParaRPr lang="zh-TW" altLang="en-US"/>
          </a:p>
        </p:txBody>
      </p:sp>
      <p:pic>
        <p:nvPicPr>
          <p:cNvPr id="6" name="圖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88792" y="1061896"/>
            <a:ext cx="2284686" cy="2663944"/>
          </a:xfrm>
          <a:prstGeom prst="rect">
            <a:avLst/>
          </a:prstGeom>
        </p:spPr>
      </p:pic>
    </p:spTree>
    <p:extLst>
      <p:ext uri="{BB962C8B-B14F-4D97-AF65-F5344CB8AC3E}">
        <p14:creationId xmlns:p14="http://schemas.microsoft.com/office/powerpoint/2010/main" val="218418679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lstStyle/>
          <a:p>
            <a:pPr marL="457200" lvl="1" indent="0">
              <a:buNone/>
            </a:pPr>
            <a:r>
              <a:rPr lang="zh-TW" altLang="en-US" dirty="0" smtClean="0">
                <a:solidFill>
                  <a:schemeClr val="accent5"/>
                </a:solidFill>
              </a:rPr>
              <a:t>（</a:t>
            </a:r>
            <a:r>
              <a:rPr lang="zh-TW" altLang="en-US" dirty="0">
                <a:solidFill>
                  <a:schemeClr val="accent5"/>
                </a:solidFill>
              </a:rPr>
              <a:t>一）網路</a:t>
            </a:r>
            <a:r>
              <a:rPr lang="zh-TW" altLang="en-US" dirty="0" smtClean="0">
                <a:solidFill>
                  <a:schemeClr val="accent5"/>
                </a:solidFill>
              </a:rPr>
              <a:t>資源</a:t>
            </a:r>
            <a:endParaRPr lang="en-US" altLang="zh-TW" dirty="0" smtClean="0">
              <a:solidFill>
                <a:schemeClr val="accent5"/>
              </a:solidFill>
            </a:endParaRPr>
          </a:p>
          <a:p>
            <a:pPr lvl="1"/>
            <a:r>
              <a:rPr lang="zh-TW" altLang="en-US" dirty="0" smtClean="0"/>
              <a:t>網路</a:t>
            </a:r>
            <a:r>
              <a:rPr lang="zh-TW" altLang="en-US" dirty="0"/>
              <a:t>上的資料量很大，而且不斷快速增加中。在浩瀚網海中，如何找到</a:t>
            </a:r>
            <a:r>
              <a:rPr lang="zh-TW" altLang="en-US" dirty="0" smtClean="0"/>
              <a:t>切合的</a:t>
            </a:r>
            <a:r>
              <a:rPr lang="zh-TW" altLang="en-US" dirty="0"/>
              <a:t>資料呢</a:t>
            </a:r>
            <a:r>
              <a:rPr lang="zh-TW" altLang="en-US" dirty="0" smtClean="0"/>
              <a:t>？</a:t>
            </a:r>
            <a:endParaRPr lang="en-US" altLang="zh-TW" dirty="0" smtClean="0"/>
          </a:p>
          <a:p>
            <a:pPr lvl="1"/>
            <a:r>
              <a:rPr lang="zh-TW" altLang="en-US" dirty="0" smtClean="0"/>
              <a:t>在</a:t>
            </a:r>
            <a:r>
              <a:rPr lang="zh-TW" altLang="en-US" dirty="0"/>
              <a:t>網路上查看資訊的方式大致分為兩種：一種是瀏覽，另一種是搜尋</a:t>
            </a:r>
            <a:r>
              <a:rPr lang="zh-TW" altLang="en-US" dirty="0" smtClean="0"/>
              <a:t>。</a:t>
            </a:r>
            <a:endParaRPr lang="en-US" altLang="zh-TW" dirty="0" smtClean="0"/>
          </a:p>
          <a:p>
            <a:pPr marL="0" indent="0">
              <a:buNone/>
            </a:pPr>
            <a:endParaRPr lang="zh-TW" altLang="en-US" dirty="0"/>
          </a:p>
        </p:txBody>
      </p:sp>
      <p:sp>
        <p:nvSpPr>
          <p:cNvPr id="3" name="標題 2"/>
          <p:cNvSpPr>
            <a:spLocks noGrp="1"/>
          </p:cNvSpPr>
          <p:nvPr>
            <p:ph type="title"/>
          </p:nvPr>
        </p:nvSpPr>
        <p:spPr>
          <a:xfrm>
            <a:off x="628650" y="510407"/>
            <a:ext cx="7886700" cy="1325563"/>
          </a:xfrm>
        </p:spPr>
        <p:txBody>
          <a:bodyPr/>
          <a:lstStyle/>
          <a:p>
            <a:r>
              <a:rPr lang="zh-TW" altLang="en-US" dirty="0"/>
              <a:t>一、網路上的資訊</a:t>
            </a:r>
            <a:r>
              <a:rPr lang="zh-TW" altLang="en-US" dirty="0" smtClean="0"/>
              <a:t>資源</a:t>
            </a:r>
            <a:endParaRPr lang="zh-TW" altLang="en-US" dirty="0"/>
          </a:p>
        </p:txBody>
      </p:sp>
      <p:sp>
        <p:nvSpPr>
          <p:cNvPr id="4" name="投影片編號版面配置區 3"/>
          <p:cNvSpPr>
            <a:spLocks noGrp="1"/>
          </p:cNvSpPr>
          <p:nvPr>
            <p:ph type="sldNum" sz="quarter" idx="12"/>
          </p:nvPr>
        </p:nvSpPr>
        <p:spPr/>
        <p:txBody>
          <a:bodyPr/>
          <a:lstStyle/>
          <a:p>
            <a:fld id="{3228CCCC-EB6A-4525-9CB7-A5F54915A359}" type="slidenum">
              <a:rPr lang="zh-TW" altLang="en-US" smtClean="0"/>
              <a:pPr/>
              <a:t>17</a:t>
            </a:fld>
            <a:endParaRPr lang="zh-TW" altLang="en-US"/>
          </a:p>
        </p:txBody>
      </p:sp>
    </p:spTree>
    <p:extLst>
      <p:ext uri="{BB962C8B-B14F-4D97-AF65-F5344CB8AC3E}">
        <p14:creationId xmlns:p14="http://schemas.microsoft.com/office/powerpoint/2010/main" val="277072496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577375" y="1105536"/>
            <a:ext cx="7886700" cy="5507262"/>
          </a:xfrm>
        </p:spPr>
        <p:txBody>
          <a:bodyPr>
            <a:normAutofit/>
          </a:bodyPr>
          <a:lstStyle/>
          <a:p>
            <a:pPr lvl="1"/>
            <a:r>
              <a:rPr lang="zh-TW" altLang="en-US" dirty="0" smtClean="0"/>
              <a:t>許多</a:t>
            </a:r>
            <a:r>
              <a:rPr lang="zh-TW" altLang="en-US" dirty="0"/>
              <a:t>網站會將網站內容分類整理，在首頁就以整理好的主題項目呈現資訊</a:t>
            </a:r>
            <a:r>
              <a:rPr lang="zh-TW" altLang="en-US" dirty="0" smtClean="0"/>
              <a:t>內容</a:t>
            </a:r>
            <a:r>
              <a:rPr lang="zh-TW" altLang="en-US" dirty="0"/>
              <a:t>，讓使用者可以自行瀏覽閱讀，只要約略知道主題類別，就可以依分類層次</a:t>
            </a:r>
            <a:r>
              <a:rPr lang="zh-TW" altLang="en-US" dirty="0" smtClean="0"/>
              <a:t>找到</a:t>
            </a:r>
            <a:r>
              <a:rPr lang="zh-TW" altLang="en-US" dirty="0"/>
              <a:t>所需之資訊。這類網站的資訊品質多半經由人工檢視、過濾，品質較一致。</a:t>
            </a:r>
            <a:r>
              <a:rPr lang="zh-TW" altLang="en-US" dirty="0" smtClean="0"/>
              <a:t>如果</a:t>
            </a:r>
            <a:r>
              <a:rPr lang="zh-TW" altLang="en-US" dirty="0"/>
              <a:t>想要對某一主題有概要性的瞭解；或沒有確切的資訊需求；或想隨時掌握新知</a:t>
            </a:r>
            <a:r>
              <a:rPr lang="zh-TW" altLang="en-US" dirty="0" smtClean="0"/>
              <a:t>；或</a:t>
            </a:r>
            <a:r>
              <a:rPr lang="zh-TW" altLang="en-US" dirty="0"/>
              <a:t>希望找到經由人工篩選的優質網站，就適合以瀏覽的方式來閱讀網頁資訊。</a:t>
            </a:r>
          </a:p>
        </p:txBody>
      </p:sp>
      <p:sp>
        <p:nvSpPr>
          <p:cNvPr id="3" name="投影片編號版面配置區 2"/>
          <p:cNvSpPr>
            <a:spLocks noGrp="1"/>
          </p:cNvSpPr>
          <p:nvPr>
            <p:ph type="sldNum" sz="quarter" idx="12"/>
          </p:nvPr>
        </p:nvSpPr>
        <p:spPr/>
        <p:txBody>
          <a:bodyPr/>
          <a:lstStyle/>
          <a:p>
            <a:fld id="{3228CCCC-EB6A-4525-9CB7-A5F54915A359}" type="slidenum">
              <a:rPr lang="zh-TW" altLang="en-US" smtClean="0"/>
              <a:pPr/>
              <a:t>18</a:t>
            </a:fld>
            <a:endParaRPr lang="zh-TW" altLang="en-US"/>
          </a:p>
        </p:txBody>
      </p:sp>
    </p:spTree>
    <p:extLst>
      <p:ext uri="{BB962C8B-B14F-4D97-AF65-F5344CB8AC3E}">
        <p14:creationId xmlns:p14="http://schemas.microsoft.com/office/powerpoint/2010/main" val="273901417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594467" y="925714"/>
            <a:ext cx="7886700" cy="5584535"/>
          </a:xfrm>
        </p:spPr>
        <p:txBody>
          <a:bodyPr>
            <a:noAutofit/>
          </a:bodyPr>
          <a:lstStyle/>
          <a:p>
            <a:pPr lvl="1"/>
            <a:r>
              <a:rPr lang="zh-TW" altLang="en-US" dirty="0" smtClean="0"/>
              <a:t>若</a:t>
            </a:r>
            <a:r>
              <a:rPr lang="zh-TW" altLang="en-US" dirty="0"/>
              <a:t>所要尋找的資料已很明確，希望能從各種不同來源搜尋完整的資訊內容</a:t>
            </a:r>
            <a:r>
              <a:rPr lang="zh-TW" altLang="en-US" dirty="0" smtClean="0"/>
              <a:t>，就</a:t>
            </a:r>
            <a:r>
              <a:rPr lang="zh-TW" altLang="en-US" dirty="0"/>
              <a:t>可以用搜尋引擎來查找資料。利用搜尋引擎找到的資料量通常很大，卻</a:t>
            </a:r>
            <a:r>
              <a:rPr lang="zh-TW" altLang="en-US" dirty="0" smtClean="0"/>
              <a:t>不見得確實</a:t>
            </a:r>
            <a:r>
              <a:rPr lang="zh-TW" altLang="en-US" dirty="0"/>
              <a:t>而有用，最好有明確的關鍵字，才容易找到精確的資料；且搜尋的資料</a:t>
            </a:r>
            <a:r>
              <a:rPr lang="zh-TW" altLang="en-US" dirty="0" smtClean="0"/>
              <a:t>品質良</a:t>
            </a:r>
            <a:r>
              <a:rPr lang="zh-TW" altLang="en-US" dirty="0"/>
              <a:t>窳不定，往往會耗費許多時間篩選，選用時更要慎重</a:t>
            </a:r>
            <a:r>
              <a:rPr lang="zh-TW" altLang="en-US" dirty="0" smtClean="0"/>
              <a:t>。</a:t>
            </a:r>
            <a:endParaRPr lang="en-US" altLang="zh-TW" dirty="0" smtClean="0"/>
          </a:p>
          <a:p>
            <a:pPr lvl="1"/>
            <a:r>
              <a:rPr lang="zh-TW" altLang="en-US" dirty="0"/>
              <a:t>內容豐富的網站，往往同時具有分類整理與搜尋引擎，方便使用者查找資料。除了一般網頁資料外，其實，有些網站資料相當值得參考利用，卻容易被忽略，以下會介紹一些可用的網站類型，同學可多加利用</a:t>
            </a:r>
            <a:r>
              <a:rPr lang="zh-TW" altLang="en-US" dirty="0" smtClean="0"/>
              <a:t>。  </a:t>
            </a:r>
            <a:endParaRPr lang="zh-TW" altLang="en-US" dirty="0"/>
          </a:p>
        </p:txBody>
      </p:sp>
      <p:sp>
        <p:nvSpPr>
          <p:cNvPr id="3" name="投影片編號版面配置區 2"/>
          <p:cNvSpPr>
            <a:spLocks noGrp="1"/>
          </p:cNvSpPr>
          <p:nvPr>
            <p:ph type="sldNum" sz="quarter" idx="12"/>
          </p:nvPr>
        </p:nvSpPr>
        <p:spPr/>
        <p:txBody>
          <a:bodyPr/>
          <a:lstStyle/>
          <a:p>
            <a:fld id="{3228CCCC-EB6A-4525-9CB7-A5F54915A359}" type="slidenum">
              <a:rPr lang="zh-TW" altLang="en-US" smtClean="0"/>
              <a:pPr/>
              <a:t>19</a:t>
            </a:fld>
            <a:endParaRPr lang="zh-TW" altLang="en-US"/>
          </a:p>
        </p:txBody>
      </p:sp>
    </p:spTree>
    <p:extLst>
      <p:ext uri="{BB962C8B-B14F-4D97-AF65-F5344CB8AC3E}">
        <p14:creationId xmlns:p14="http://schemas.microsoft.com/office/powerpoint/2010/main" val="37799144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zh-TW" altLang="en-US" b="1" spc="50" dirty="0">
                <a:ln w="11430"/>
                <a:solidFill>
                  <a:srgbClr val="FF0000"/>
                </a:solidFill>
                <a:effectLst>
                  <a:outerShdw blurRad="76200" dist="50800" dir="5400000" algn="tl" rotWithShape="0">
                    <a:srgbClr val="000000">
                      <a:alpha val="65000"/>
                    </a:srgbClr>
                  </a:outerShdw>
                </a:effectLst>
              </a:rPr>
              <a:t>壹、靈根孕育源流出</a:t>
            </a:r>
          </a:p>
        </p:txBody>
      </p:sp>
      <p:sp>
        <p:nvSpPr>
          <p:cNvPr id="3" name="文字版面配置區 2"/>
          <p:cNvSpPr>
            <a:spLocks noGrp="1"/>
          </p:cNvSpPr>
          <p:nvPr>
            <p:ph type="body" idx="1"/>
          </p:nvPr>
        </p:nvSpPr>
        <p:spPr/>
        <p:txBody>
          <a:bodyPr/>
          <a:lstStyle/>
          <a:p>
            <a:endParaRPr lang="zh-TW" altLang="en-US" dirty="0"/>
          </a:p>
        </p:txBody>
      </p:sp>
      <p:sp>
        <p:nvSpPr>
          <p:cNvPr id="5" name="投影片編號版面配置區 4"/>
          <p:cNvSpPr>
            <a:spLocks noGrp="1"/>
          </p:cNvSpPr>
          <p:nvPr>
            <p:ph type="sldNum" sz="quarter" idx="12"/>
          </p:nvPr>
        </p:nvSpPr>
        <p:spPr/>
        <p:txBody>
          <a:bodyPr/>
          <a:lstStyle/>
          <a:p>
            <a:fld id="{3228CCCC-EB6A-4525-9CB7-A5F54915A359}" type="slidenum">
              <a:rPr lang="zh-TW" altLang="en-US" smtClean="0"/>
              <a:pPr/>
              <a:t>2</a:t>
            </a:fld>
            <a:endParaRPr lang="zh-TW" altLang="en-US"/>
          </a:p>
        </p:txBody>
      </p:sp>
      <p:pic>
        <p:nvPicPr>
          <p:cNvPr id="6" name="圖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22826" y="1182522"/>
            <a:ext cx="2031148" cy="2502374"/>
          </a:xfrm>
          <a:prstGeom prst="rect">
            <a:avLst/>
          </a:prstGeom>
        </p:spPr>
      </p:pic>
    </p:spTree>
    <p:extLst>
      <p:ext uri="{BB962C8B-B14F-4D97-AF65-F5344CB8AC3E}">
        <p14:creationId xmlns:p14="http://schemas.microsoft.com/office/powerpoint/2010/main" val="78683989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620104" y="840376"/>
            <a:ext cx="7886700" cy="5558777"/>
          </a:xfrm>
        </p:spPr>
        <p:txBody>
          <a:bodyPr>
            <a:noAutofit/>
          </a:bodyPr>
          <a:lstStyle/>
          <a:p>
            <a:pPr marL="457200" lvl="1" indent="0">
              <a:buNone/>
            </a:pPr>
            <a:r>
              <a:rPr lang="zh-TW" altLang="en-US" dirty="0">
                <a:solidFill>
                  <a:schemeClr val="accent5"/>
                </a:solidFill>
              </a:rPr>
              <a:t>（二）線上</a:t>
            </a:r>
            <a:r>
              <a:rPr lang="zh-TW" altLang="en-US" dirty="0" smtClean="0">
                <a:solidFill>
                  <a:schemeClr val="accent5"/>
                </a:solidFill>
              </a:rPr>
              <a:t>資料庫</a:t>
            </a:r>
            <a:endParaRPr lang="en-US" altLang="zh-TW" dirty="0" smtClean="0">
              <a:solidFill>
                <a:schemeClr val="accent5"/>
              </a:solidFill>
            </a:endParaRPr>
          </a:p>
          <a:p>
            <a:pPr lvl="1"/>
            <a:r>
              <a:rPr lang="zh-TW" altLang="en-US" dirty="0" smtClean="0"/>
              <a:t>找</a:t>
            </a:r>
            <a:r>
              <a:rPr lang="zh-TW" altLang="en-US" dirty="0"/>
              <a:t>特定的資料，可以利用專業的，且資料收錄領域相符的線上資料庫來找</a:t>
            </a:r>
            <a:r>
              <a:rPr lang="zh-TW" altLang="en-US" dirty="0" smtClean="0"/>
              <a:t>資料</a:t>
            </a:r>
            <a:r>
              <a:rPr lang="zh-TW" altLang="en-US" dirty="0"/>
              <a:t>。資料庫指的是：針對某一學科、主題或類型，將其相關的資料，以特定的</a:t>
            </a:r>
            <a:r>
              <a:rPr lang="zh-TW" altLang="en-US" dirty="0" smtClean="0"/>
              <a:t>方式</a:t>
            </a:r>
            <a:r>
              <a:rPr lang="zh-TW" altLang="en-US" dirty="0"/>
              <a:t>有系統地將這些大量、複雜且多樣的資料加以收集、整理、儲存，以提供</a:t>
            </a:r>
            <a:r>
              <a:rPr lang="zh-TW" altLang="en-US" dirty="0" smtClean="0"/>
              <a:t>使用者</a:t>
            </a:r>
            <a:r>
              <a:rPr lang="zh-TW" altLang="en-US" dirty="0"/>
              <a:t>作查詢</a:t>
            </a:r>
            <a:r>
              <a:rPr lang="zh-TW" altLang="en-US" dirty="0" smtClean="0"/>
              <a:t>。</a:t>
            </a:r>
            <a:endParaRPr lang="en-US" altLang="zh-TW" dirty="0" smtClean="0"/>
          </a:p>
          <a:p>
            <a:pPr lvl="1"/>
            <a:r>
              <a:rPr lang="zh-TW" altLang="en-US" dirty="0"/>
              <a:t>資料庫種類繁多，如：文學性的詩詞資料庫、自然科學類的昆蟲圖鑑、新聞性的時事資料、歷史資料庫、美術資料庫，還有期刊論文、百科全書、學位論文等，利用資料庫蒐集資料，內容豐富品質好喔</a:t>
            </a:r>
            <a:r>
              <a:rPr lang="zh-TW" altLang="en-US" dirty="0" smtClean="0"/>
              <a:t>。</a:t>
            </a:r>
            <a:endParaRPr lang="zh-TW" altLang="en-US" dirty="0"/>
          </a:p>
        </p:txBody>
      </p:sp>
      <p:sp>
        <p:nvSpPr>
          <p:cNvPr id="3" name="投影片編號版面配置區 2"/>
          <p:cNvSpPr>
            <a:spLocks noGrp="1"/>
          </p:cNvSpPr>
          <p:nvPr>
            <p:ph type="sldNum" sz="quarter" idx="12"/>
          </p:nvPr>
        </p:nvSpPr>
        <p:spPr/>
        <p:txBody>
          <a:bodyPr/>
          <a:lstStyle/>
          <a:p>
            <a:fld id="{3228CCCC-EB6A-4525-9CB7-A5F54915A359}" type="slidenum">
              <a:rPr lang="zh-TW" altLang="en-US" smtClean="0"/>
              <a:pPr/>
              <a:t>20</a:t>
            </a:fld>
            <a:endParaRPr lang="zh-TW" altLang="en-US"/>
          </a:p>
        </p:txBody>
      </p:sp>
    </p:spTree>
    <p:extLst>
      <p:ext uri="{BB962C8B-B14F-4D97-AF65-F5344CB8AC3E}">
        <p14:creationId xmlns:p14="http://schemas.microsoft.com/office/powerpoint/2010/main" val="295168546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603012" y="1058595"/>
            <a:ext cx="7886700" cy="5494383"/>
          </a:xfrm>
        </p:spPr>
        <p:txBody>
          <a:bodyPr>
            <a:noAutofit/>
          </a:bodyPr>
          <a:lstStyle/>
          <a:p>
            <a:pPr lvl="1"/>
            <a:r>
              <a:rPr lang="zh-TW" altLang="en-US" dirty="0" smtClean="0"/>
              <a:t>有的</a:t>
            </a:r>
            <a:r>
              <a:rPr lang="zh-TW" altLang="en-US" dirty="0"/>
              <a:t>線上資料庫是免費的，只要進入該資料庫即能使用，例如：「故宮</a:t>
            </a:r>
            <a:r>
              <a:rPr lang="zh-TW" altLang="en-US" dirty="0" smtClean="0"/>
              <a:t>書畫數位</a:t>
            </a:r>
            <a:r>
              <a:rPr lang="zh-TW" altLang="en-US" dirty="0"/>
              <a:t>典藏」、「浩然藝文數位典藏博物館」。也有需要付費才能使用的資料庫</a:t>
            </a:r>
            <a:r>
              <a:rPr lang="zh-TW" altLang="en-US" dirty="0" smtClean="0"/>
              <a:t>，需要</a:t>
            </a:r>
            <a:r>
              <a:rPr lang="zh-TW" altLang="en-US" dirty="0"/>
              <a:t>帳號密碼登入，或在特定地點才能登入使用，例如：「大英百科全書線上</a:t>
            </a:r>
            <a:r>
              <a:rPr lang="zh-TW" altLang="en-US" dirty="0" smtClean="0"/>
              <a:t>繁體</a:t>
            </a:r>
            <a:r>
              <a:rPr lang="zh-TW" altLang="en-US" dirty="0"/>
              <a:t>中文版」、「世界美術資料庫」</a:t>
            </a:r>
            <a:r>
              <a:rPr lang="zh-TW" altLang="en-US" dirty="0" smtClean="0"/>
              <a:t>。</a:t>
            </a:r>
            <a:endParaRPr lang="zh-TW" altLang="en-US" dirty="0"/>
          </a:p>
        </p:txBody>
      </p:sp>
      <p:sp>
        <p:nvSpPr>
          <p:cNvPr id="3" name="投影片編號版面配置區 2"/>
          <p:cNvSpPr>
            <a:spLocks noGrp="1"/>
          </p:cNvSpPr>
          <p:nvPr>
            <p:ph type="sldNum" sz="quarter" idx="12"/>
          </p:nvPr>
        </p:nvSpPr>
        <p:spPr/>
        <p:txBody>
          <a:bodyPr/>
          <a:lstStyle/>
          <a:p>
            <a:fld id="{3228CCCC-EB6A-4525-9CB7-A5F54915A359}" type="slidenum">
              <a:rPr lang="zh-TW" altLang="en-US" smtClean="0"/>
              <a:pPr/>
              <a:t>21</a:t>
            </a:fld>
            <a:endParaRPr lang="zh-TW" altLang="en-US"/>
          </a:p>
        </p:txBody>
      </p:sp>
    </p:spTree>
    <p:extLst>
      <p:ext uri="{BB962C8B-B14F-4D97-AF65-F5344CB8AC3E}">
        <p14:creationId xmlns:p14="http://schemas.microsoft.com/office/powerpoint/2010/main" val="30821109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628650" y="1032838"/>
            <a:ext cx="7886700" cy="5520140"/>
          </a:xfrm>
        </p:spPr>
        <p:txBody>
          <a:bodyPr/>
          <a:lstStyle/>
          <a:p>
            <a:pPr lvl="1"/>
            <a:r>
              <a:rPr lang="zh-TW" altLang="en-US" dirty="0" smtClean="0"/>
              <a:t>也有免費查詢，列印才需付費者，例如：「中華民國期刊論文索引影像系統」；或是免費使用一部分，超過試用範圍即需付費，例如：「聯合知識庫」。另有光碟資料庫，使用方式視學校或機構購買使用權的狀況而定。</a:t>
            </a:r>
          </a:p>
          <a:p>
            <a:pPr marL="0" indent="0">
              <a:buNone/>
            </a:pPr>
            <a:endParaRPr lang="zh-TW" altLang="en-US" dirty="0"/>
          </a:p>
        </p:txBody>
      </p:sp>
      <p:sp>
        <p:nvSpPr>
          <p:cNvPr id="3" name="投影片編號版面配置區 2"/>
          <p:cNvSpPr>
            <a:spLocks noGrp="1"/>
          </p:cNvSpPr>
          <p:nvPr>
            <p:ph type="sldNum" sz="quarter" idx="12"/>
          </p:nvPr>
        </p:nvSpPr>
        <p:spPr/>
        <p:txBody>
          <a:bodyPr/>
          <a:lstStyle/>
          <a:p>
            <a:fld id="{3228CCCC-EB6A-4525-9CB7-A5F54915A359}" type="slidenum">
              <a:rPr lang="zh-TW" altLang="en-US" smtClean="0"/>
              <a:pPr/>
              <a:t>22</a:t>
            </a:fld>
            <a:endParaRPr lang="zh-TW" altLang="en-US"/>
          </a:p>
        </p:txBody>
      </p:sp>
    </p:spTree>
    <p:extLst>
      <p:ext uri="{BB962C8B-B14F-4D97-AF65-F5344CB8AC3E}">
        <p14:creationId xmlns:p14="http://schemas.microsoft.com/office/powerpoint/2010/main" val="45429536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654287" y="1058716"/>
            <a:ext cx="7886700" cy="5468625"/>
          </a:xfrm>
        </p:spPr>
        <p:txBody>
          <a:bodyPr>
            <a:normAutofit/>
          </a:bodyPr>
          <a:lstStyle/>
          <a:p>
            <a:pPr lvl="1"/>
            <a:r>
              <a:rPr lang="zh-TW" altLang="en-US" dirty="0" smtClean="0"/>
              <a:t>臺北市</a:t>
            </a:r>
            <a:r>
              <a:rPr lang="zh-TW" altLang="en-US" dirty="0"/>
              <a:t>政府教育局為了提升教師運用資訊科技融入教學，並培養學生自主</a:t>
            </a:r>
            <a:r>
              <a:rPr lang="zh-TW" altLang="en-US" dirty="0" smtClean="0"/>
              <a:t>學習</a:t>
            </a:r>
            <a:r>
              <a:rPr lang="zh-TW" altLang="en-US" dirty="0"/>
              <a:t>的能力，每年皆仔細評選並統一採購最適合高中職學生使用的線上資料庫（</a:t>
            </a:r>
            <a:r>
              <a:rPr lang="zh-TW" altLang="en-US" dirty="0" smtClean="0"/>
              <a:t>如圖 </a:t>
            </a:r>
            <a:r>
              <a:rPr lang="en-US" altLang="zh-TW" dirty="0"/>
              <a:t>3-1</a:t>
            </a:r>
            <a:r>
              <a:rPr lang="zh-TW" altLang="en-US" dirty="0"/>
              <a:t>），涵蓋的類型，包括：行動閱讀、文藝小說、全民英檢、科學雜誌、</a:t>
            </a:r>
            <a:r>
              <a:rPr lang="zh-TW" altLang="en-US" dirty="0" smtClean="0"/>
              <a:t>生態</a:t>
            </a:r>
            <a:r>
              <a:rPr lang="zh-TW" altLang="en-US" dirty="0"/>
              <a:t>影音、地理百科、世界美術</a:t>
            </a:r>
            <a:r>
              <a:rPr lang="zh-TW" altLang="en-US" dirty="0" smtClean="0"/>
              <a:t>、文化</a:t>
            </a:r>
            <a:r>
              <a:rPr lang="zh-TW" altLang="en-US" dirty="0"/>
              <a:t>音像、新聞知識、電子</a:t>
            </a:r>
            <a:r>
              <a:rPr lang="zh-TW" altLang="en-US" dirty="0" smtClean="0"/>
              <a:t>書籍</a:t>
            </a:r>
            <a:r>
              <a:rPr lang="zh-TW" altLang="en-US" dirty="0"/>
              <a:t>、電子雜誌、電子期刊等</a:t>
            </a:r>
            <a:r>
              <a:rPr lang="zh-TW" altLang="en-US" dirty="0" smtClean="0"/>
              <a:t>範疇。</a:t>
            </a:r>
            <a:endParaRPr lang="zh-TW" altLang="en-US" dirty="0"/>
          </a:p>
        </p:txBody>
      </p:sp>
      <p:sp>
        <p:nvSpPr>
          <p:cNvPr id="3" name="投影片編號版面配置區 2"/>
          <p:cNvSpPr>
            <a:spLocks noGrp="1"/>
          </p:cNvSpPr>
          <p:nvPr>
            <p:ph type="sldNum" sz="quarter" idx="12"/>
          </p:nvPr>
        </p:nvSpPr>
        <p:spPr/>
        <p:txBody>
          <a:bodyPr/>
          <a:lstStyle/>
          <a:p>
            <a:fld id="{3228CCCC-EB6A-4525-9CB7-A5F54915A359}" type="slidenum">
              <a:rPr lang="zh-TW" altLang="en-US" smtClean="0"/>
              <a:pPr/>
              <a:t>23</a:t>
            </a:fld>
            <a:endParaRPr lang="zh-TW" altLang="en-US"/>
          </a:p>
        </p:txBody>
      </p:sp>
    </p:spTree>
    <p:extLst>
      <p:ext uri="{BB962C8B-B14F-4D97-AF65-F5344CB8AC3E}">
        <p14:creationId xmlns:p14="http://schemas.microsoft.com/office/powerpoint/2010/main" val="98374603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628650" y="1083751"/>
            <a:ext cx="7886700" cy="5597414"/>
          </a:xfrm>
        </p:spPr>
        <p:txBody>
          <a:bodyPr/>
          <a:lstStyle/>
          <a:p>
            <a:pPr lvl="1"/>
            <a:r>
              <a:rPr lang="zh-TW" altLang="en-US" dirty="0"/>
              <a:t>全校師生透過校園網路即可於學校圖書館查到資料庫入口網連線，甚至在家經過簡單的申請及設定也可免費使用，相當便利。其中，有資料庫進入時需繕打學校代號，可向學校圖書館查詢或於資料庫入口網頁查找。</a:t>
            </a:r>
          </a:p>
          <a:p>
            <a:pPr marL="0" indent="0">
              <a:buNone/>
            </a:pPr>
            <a:endParaRPr lang="zh-TW" altLang="en-US" dirty="0"/>
          </a:p>
        </p:txBody>
      </p:sp>
      <p:sp>
        <p:nvSpPr>
          <p:cNvPr id="3" name="投影片編號版面配置區 2"/>
          <p:cNvSpPr>
            <a:spLocks noGrp="1"/>
          </p:cNvSpPr>
          <p:nvPr>
            <p:ph type="sldNum" sz="quarter" idx="12"/>
          </p:nvPr>
        </p:nvSpPr>
        <p:spPr/>
        <p:txBody>
          <a:bodyPr/>
          <a:lstStyle/>
          <a:p>
            <a:fld id="{3228CCCC-EB6A-4525-9CB7-A5F54915A359}" type="slidenum">
              <a:rPr lang="zh-TW" altLang="en-US" smtClean="0"/>
              <a:pPr/>
              <a:t>24</a:t>
            </a:fld>
            <a:endParaRPr lang="zh-TW" altLang="en-US"/>
          </a:p>
        </p:txBody>
      </p:sp>
    </p:spTree>
    <p:extLst>
      <p:ext uri="{BB962C8B-B14F-4D97-AF65-F5344CB8AC3E}">
        <p14:creationId xmlns:p14="http://schemas.microsoft.com/office/powerpoint/2010/main" val="331881142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內容版面配置區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52669" y="1007814"/>
            <a:ext cx="5425798" cy="3700833"/>
          </a:xfrm>
        </p:spPr>
      </p:pic>
      <p:sp>
        <p:nvSpPr>
          <p:cNvPr id="2" name="文字方塊 1"/>
          <p:cNvSpPr txBox="1"/>
          <p:nvPr/>
        </p:nvSpPr>
        <p:spPr>
          <a:xfrm>
            <a:off x="888642" y="5001343"/>
            <a:ext cx="7508382" cy="1200329"/>
          </a:xfrm>
          <a:prstGeom prst="rect">
            <a:avLst/>
          </a:prstGeom>
          <a:noFill/>
        </p:spPr>
        <p:txBody>
          <a:bodyPr wrap="square" rtlCol="0">
            <a:spAutoFit/>
          </a:bodyPr>
          <a:lstStyle/>
          <a:p>
            <a:r>
              <a:rPr lang="zh-TW" altLang="en-US" dirty="0">
                <a:solidFill>
                  <a:srgbClr val="C00000"/>
                </a:solidFill>
              </a:rPr>
              <a:t>圖 </a:t>
            </a:r>
            <a:r>
              <a:rPr lang="en-US" altLang="zh-TW" dirty="0">
                <a:solidFill>
                  <a:srgbClr val="C00000"/>
                </a:solidFill>
              </a:rPr>
              <a:t>3-1    </a:t>
            </a:r>
            <a:r>
              <a:rPr lang="zh-TW" altLang="en-US" dirty="0">
                <a:solidFill>
                  <a:srgbClr val="C00000"/>
                </a:solidFill>
              </a:rPr>
              <a:t>臺北市政府教育局線上資料庫</a:t>
            </a:r>
            <a:endParaRPr lang="en-US" altLang="zh-TW" dirty="0" smtClean="0">
              <a:solidFill>
                <a:srgbClr val="C00000"/>
              </a:solidFill>
            </a:endParaRPr>
          </a:p>
          <a:p>
            <a:r>
              <a:rPr lang="zh-TW" altLang="en-US" dirty="0" smtClean="0"/>
              <a:t>備</a:t>
            </a:r>
            <a:r>
              <a:rPr lang="zh-TW" altLang="en-US" dirty="0"/>
              <a:t>　　註：資料庫由臺北市高中輪流主辦，正確網址請洽各校圖書館</a:t>
            </a:r>
          </a:p>
          <a:p>
            <a:r>
              <a:rPr lang="zh-TW" altLang="en-US" dirty="0"/>
              <a:t>資料來源：取自臺北市政府教育局線上資料庫網站 </a:t>
            </a:r>
          </a:p>
          <a:p>
            <a:r>
              <a:rPr lang="zh-TW" altLang="en-US" dirty="0" smtClean="0"/>
              <a:t>                 （</a:t>
            </a:r>
            <a:r>
              <a:rPr lang="en-US" altLang="zh-TW" dirty="0"/>
              <a:t>http://db102.zlsh.tp.edu.tw/</a:t>
            </a:r>
            <a:r>
              <a:rPr lang="zh-TW" altLang="en-US" dirty="0"/>
              <a:t>）</a:t>
            </a:r>
          </a:p>
        </p:txBody>
      </p:sp>
      <p:sp>
        <p:nvSpPr>
          <p:cNvPr id="3" name="投影片編號版面配置區 2"/>
          <p:cNvSpPr>
            <a:spLocks noGrp="1"/>
          </p:cNvSpPr>
          <p:nvPr>
            <p:ph type="sldNum" sz="quarter" idx="12"/>
          </p:nvPr>
        </p:nvSpPr>
        <p:spPr/>
        <p:txBody>
          <a:bodyPr/>
          <a:lstStyle/>
          <a:p>
            <a:fld id="{3228CCCC-EB6A-4525-9CB7-A5F54915A359}" type="slidenum">
              <a:rPr lang="zh-TW" altLang="en-US" smtClean="0"/>
              <a:pPr/>
              <a:t>25</a:t>
            </a:fld>
            <a:endParaRPr lang="zh-TW" altLang="en-US"/>
          </a:p>
        </p:txBody>
      </p:sp>
    </p:spTree>
    <p:extLst>
      <p:ext uri="{BB962C8B-B14F-4D97-AF65-F5344CB8AC3E}">
        <p14:creationId xmlns:p14="http://schemas.microsoft.com/office/powerpoint/2010/main" val="236813255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620104" y="909225"/>
            <a:ext cx="7886700" cy="5455746"/>
          </a:xfrm>
        </p:spPr>
        <p:txBody>
          <a:bodyPr/>
          <a:lstStyle/>
          <a:p>
            <a:pPr marL="457200" lvl="1" indent="0">
              <a:buNone/>
            </a:pPr>
            <a:r>
              <a:rPr lang="en-US" altLang="zh-TW" dirty="0">
                <a:solidFill>
                  <a:schemeClr val="accent5"/>
                </a:solidFill>
              </a:rPr>
              <a:t>( </a:t>
            </a:r>
            <a:r>
              <a:rPr lang="zh-TW" altLang="en-US" dirty="0">
                <a:solidFill>
                  <a:schemeClr val="accent5"/>
                </a:solidFill>
              </a:rPr>
              <a:t>三 </a:t>
            </a:r>
            <a:r>
              <a:rPr lang="en-US" altLang="zh-TW" dirty="0">
                <a:solidFill>
                  <a:schemeClr val="accent5"/>
                </a:solidFill>
              </a:rPr>
              <a:t>) </a:t>
            </a:r>
            <a:r>
              <a:rPr lang="zh-TW" altLang="en-US" dirty="0">
                <a:solidFill>
                  <a:schemeClr val="accent5"/>
                </a:solidFill>
              </a:rPr>
              <a:t>期刊</a:t>
            </a:r>
            <a:r>
              <a:rPr lang="zh-TW" altLang="en-US" dirty="0" smtClean="0">
                <a:solidFill>
                  <a:schemeClr val="accent5"/>
                </a:solidFill>
              </a:rPr>
              <a:t>論文</a:t>
            </a:r>
            <a:endParaRPr lang="en-US" altLang="zh-TW" dirty="0" smtClean="0">
              <a:solidFill>
                <a:schemeClr val="accent5"/>
              </a:solidFill>
            </a:endParaRPr>
          </a:p>
          <a:p>
            <a:pPr lvl="1"/>
            <a:r>
              <a:rPr lang="zh-TW" altLang="en-US" dirty="0" smtClean="0"/>
              <a:t>期刊</a:t>
            </a:r>
            <a:r>
              <a:rPr lang="zh-TW" altLang="en-US" dirty="0"/>
              <a:t>是分期出版的刊物，出版傳布迅速，論文內容新穎精闢、議題廣泛，</a:t>
            </a:r>
            <a:r>
              <a:rPr lang="zh-TW" altLang="en-US" dirty="0" smtClean="0"/>
              <a:t>閱讀</a:t>
            </a:r>
            <a:r>
              <a:rPr lang="zh-TW" altLang="en-US" dirty="0"/>
              <a:t>時間及成本都比較經濟，所以成為現代社會傳播、研究及教育的利器。然而</a:t>
            </a:r>
            <a:r>
              <a:rPr lang="zh-TW" altLang="en-US" dirty="0" smtClean="0"/>
              <a:t>那麼</a:t>
            </a:r>
            <a:r>
              <a:rPr lang="zh-TW" altLang="en-US" dirty="0"/>
              <a:t>多種期刊，每本期刊又有許多篇論文，要如何找到所需的資料呢？ </a:t>
            </a:r>
          </a:p>
        </p:txBody>
      </p:sp>
      <p:sp>
        <p:nvSpPr>
          <p:cNvPr id="3" name="投影片編號版面配置區 2"/>
          <p:cNvSpPr>
            <a:spLocks noGrp="1"/>
          </p:cNvSpPr>
          <p:nvPr>
            <p:ph type="sldNum" sz="quarter" idx="12"/>
          </p:nvPr>
        </p:nvSpPr>
        <p:spPr/>
        <p:txBody>
          <a:bodyPr/>
          <a:lstStyle/>
          <a:p>
            <a:fld id="{3228CCCC-EB6A-4525-9CB7-A5F54915A359}" type="slidenum">
              <a:rPr lang="zh-TW" altLang="en-US" smtClean="0"/>
              <a:pPr/>
              <a:t>26</a:t>
            </a:fld>
            <a:endParaRPr lang="zh-TW" altLang="en-US"/>
          </a:p>
        </p:txBody>
      </p:sp>
    </p:spTree>
    <p:extLst>
      <p:ext uri="{BB962C8B-B14F-4D97-AF65-F5344CB8AC3E}">
        <p14:creationId xmlns:p14="http://schemas.microsoft.com/office/powerpoint/2010/main" val="205918687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620104" y="1144294"/>
            <a:ext cx="7886700" cy="5442867"/>
          </a:xfrm>
        </p:spPr>
        <p:txBody>
          <a:bodyPr>
            <a:noAutofit/>
          </a:bodyPr>
          <a:lstStyle/>
          <a:p>
            <a:pPr lvl="1"/>
            <a:r>
              <a:rPr lang="zh-TW" altLang="en-US" dirty="0"/>
              <a:t>可以透過國家圖書館「中華民國期刊論文索引影像系統」、「國家圖書館</a:t>
            </a:r>
            <a:r>
              <a:rPr lang="zh-TW" altLang="en-US" dirty="0" smtClean="0"/>
              <a:t>期刊</a:t>
            </a:r>
            <a:r>
              <a:rPr lang="zh-TW" altLang="en-US" dirty="0"/>
              <a:t>目次服務系統」或「中華民國出版期刊指南系統」的檢索功能，在檢索值</a:t>
            </a:r>
            <a:r>
              <a:rPr lang="zh-TW" altLang="en-US" dirty="0" smtClean="0"/>
              <a:t>欄位中</a:t>
            </a:r>
            <a:r>
              <a:rPr lang="zh-TW" altLang="en-US" dirty="0"/>
              <a:t>鍵入關鍵字查詢，就可以找到相關篇目資料。如想要看的文章已有授權或有</a:t>
            </a:r>
            <a:r>
              <a:rPr lang="zh-TW" altLang="en-US" dirty="0" smtClean="0"/>
              <a:t>電子</a:t>
            </a:r>
            <a:r>
              <a:rPr lang="zh-TW" altLang="en-US" dirty="0"/>
              <a:t>全文，可進入詳目式畫面，申請複印或閱讀電子全文（相關複印規則與費用</a:t>
            </a:r>
            <a:r>
              <a:rPr lang="zh-TW" altLang="en-US" dirty="0" smtClean="0"/>
              <a:t>，詳</a:t>
            </a:r>
            <a:r>
              <a:rPr lang="zh-TW" altLang="en-US" dirty="0"/>
              <a:t>見國家圖書館網頁）</a:t>
            </a:r>
            <a:r>
              <a:rPr lang="zh-TW" altLang="en-US" dirty="0" smtClean="0"/>
              <a:t>。</a:t>
            </a:r>
            <a:endParaRPr lang="zh-TW" altLang="en-US" dirty="0"/>
          </a:p>
        </p:txBody>
      </p:sp>
      <p:sp>
        <p:nvSpPr>
          <p:cNvPr id="3" name="投影片編號版面配置區 2"/>
          <p:cNvSpPr>
            <a:spLocks noGrp="1"/>
          </p:cNvSpPr>
          <p:nvPr>
            <p:ph type="sldNum" sz="quarter" idx="12"/>
          </p:nvPr>
        </p:nvSpPr>
        <p:spPr/>
        <p:txBody>
          <a:bodyPr/>
          <a:lstStyle/>
          <a:p>
            <a:fld id="{3228CCCC-EB6A-4525-9CB7-A5F54915A359}" type="slidenum">
              <a:rPr lang="zh-TW" altLang="en-US" smtClean="0"/>
              <a:pPr/>
              <a:t>27</a:t>
            </a:fld>
            <a:endParaRPr lang="zh-TW" altLang="en-US"/>
          </a:p>
        </p:txBody>
      </p:sp>
    </p:spTree>
    <p:extLst>
      <p:ext uri="{BB962C8B-B14F-4D97-AF65-F5344CB8AC3E}">
        <p14:creationId xmlns:p14="http://schemas.microsoft.com/office/powerpoint/2010/main" val="337299688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628650" y="1190995"/>
            <a:ext cx="7886700" cy="5507262"/>
          </a:xfrm>
        </p:spPr>
        <p:txBody>
          <a:bodyPr/>
          <a:lstStyle/>
          <a:p>
            <a:pPr lvl="1"/>
            <a:r>
              <a:rPr lang="zh-TW" altLang="en-US" dirty="0" smtClean="0"/>
              <a:t>如無法線上複印或閱讀，可以記下或列印相關書目資料，依館藏查詢看看學校圖書館或鄰近之公共圖書館是否有收藏此種期刊，如有，即可依卷期找到該篇期刊論文資料。</a:t>
            </a:r>
          </a:p>
          <a:p>
            <a:pPr marL="0" indent="0">
              <a:buNone/>
            </a:pPr>
            <a:endParaRPr lang="zh-TW" altLang="en-US" dirty="0"/>
          </a:p>
        </p:txBody>
      </p:sp>
      <p:sp>
        <p:nvSpPr>
          <p:cNvPr id="3" name="投影片編號版面配置區 2"/>
          <p:cNvSpPr>
            <a:spLocks noGrp="1"/>
          </p:cNvSpPr>
          <p:nvPr>
            <p:ph type="sldNum" sz="quarter" idx="12"/>
          </p:nvPr>
        </p:nvSpPr>
        <p:spPr/>
        <p:txBody>
          <a:bodyPr/>
          <a:lstStyle/>
          <a:p>
            <a:fld id="{3228CCCC-EB6A-4525-9CB7-A5F54915A359}" type="slidenum">
              <a:rPr lang="zh-TW" altLang="en-US" smtClean="0"/>
              <a:pPr/>
              <a:t>28</a:t>
            </a:fld>
            <a:endParaRPr lang="zh-TW" altLang="en-US"/>
          </a:p>
        </p:txBody>
      </p:sp>
    </p:spTree>
    <p:extLst>
      <p:ext uri="{BB962C8B-B14F-4D97-AF65-F5344CB8AC3E}">
        <p14:creationId xmlns:p14="http://schemas.microsoft.com/office/powerpoint/2010/main" val="2342113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628650" y="857829"/>
            <a:ext cx="7886700" cy="5481504"/>
          </a:xfrm>
        </p:spPr>
        <p:txBody>
          <a:bodyPr>
            <a:normAutofit/>
          </a:bodyPr>
          <a:lstStyle/>
          <a:p>
            <a:pPr marL="457200" lvl="1" indent="0">
              <a:buNone/>
            </a:pPr>
            <a:r>
              <a:rPr lang="en-US" altLang="zh-TW" dirty="0">
                <a:solidFill>
                  <a:schemeClr val="accent5"/>
                </a:solidFill>
              </a:rPr>
              <a:t>( </a:t>
            </a:r>
            <a:r>
              <a:rPr lang="zh-TW" altLang="en-US" dirty="0">
                <a:solidFill>
                  <a:schemeClr val="accent5"/>
                </a:solidFill>
              </a:rPr>
              <a:t>四 </a:t>
            </a:r>
            <a:r>
              <a:rPr lang="en-US" altLang="zh-TW" dirty="0">
                <a:solidFill>
                  <a:schemeClr val="accent5"/>
                </a:solidFill>
              </a:rPr>
              <a:t>) </a:t>
            </a:r>
            <a:r>
              <a:rPr lang="zh-TW" altLang="en-US" dirty="0">
                <a:solidFill>
                  <a:schemeClr val="accent5"/>
                </a:solidFill>
              </a:rPr>
              <a:t>報紙、</a:t>
            </a:r>
            <a:r>
              <a:rPr lang="zh-TW" altLang="en-US" dirty="0" smtClean="0">
                <a:solidFill>
                  <a:schemeClr val="accent5"/>
                </a:solidFill>
              </a:rPr>
              <a:t>新聞</a:t>
            </a:r>
            <a:endParaRPr lang="en-US" altLang="zh-TW" dirty="0" smtClean="0">
              <a:solidFill>
                <a:schemeClr val="accent5"/>
              </a:solidFill>
            </a:endParaRPr>
          </a:p>
          <a:p>
            <a:pPr lvl="1"/>
            <a:r>
              <a:rPr lang="zh-TW" altLang="en-US" dirty="0" smtClean="0"/>
              <a:t>新聞</a:t>
            </a:r>
            <a:r>
              <a:rPr lang="zh-TW" altLang="en-US" dirty="0"/>
              <a:t>性的時事資料，當然是去找報紙囉，不過，過期報紙就難找了。現在</a:t>
            </a:r>
            <a:r>
              <a:rPr lang="zh-TW" altLang="en-US" dirty="0" smtClean="0"/>
              <a:t>各大</a:t>
            </a:r>
            <a:r>
              <a:rPr lang="zh-TW" altLang="en-US" dirty="0"/>
              <a:t>報系或新聞媒體多半有線上資料庫，利用資料庫即可便捷的檢索到相關新聞</a:t>
            </a:r>
            <a:r>
              <a:rPr lang="zh-TW" altLang="en-US" dirty="0" smtClean="0"/>
              <a:t>資料</a:t>
            </a:r>
            <a:r>
              <a:rPr lang="zh-TW" altLang="en-US" dirty="0"/>
              <a:t>，很好用喔。例如：聯合知識庫、大中華知識銀行等</a:t>
            </a:r>
            <a:r>
              <a:rPr lang="zh-TW" altLang="en-US" dirty="0" smtClean="0"/>
              <a:t>。</a:t>
            </a:r>
            <a:endParaRPr lang="en-US" altLang="zh-TW" dirty="0" smtClean="0"/>
          </a:p>
        </p:txBody>
      </p:sp>
      <p:sp>
        <p:nvSpPr>
          <p:cNvPr id="3" name="投影片編號版面配置區 2"/>
          <p:cNvSpPr>
            <a:spLocks noGrp="1"/>
          </p:cNvSpPr>
          <p:nvPr>
            <p:ph type="sldNum" sz="quarter" idx="12"/>
          </p:nvPr>
        </p:nvSpPr>
        <p:spPr/>
        <p:txBody>
          <a:bodyPr/>
          <a:lstStyle/>
          <a:p>
            <a:fld id="{3228CCCC-EB6A-4525-9CB7-A5F54915A359}" type="slidenum">
              <a:rPr lang="zh-TW" altLang="en-US" smtClean="0"/>
              <a:pPr/>
              <a:t>29</a:t>
            </a:fld>
            <a:endParaRPr lang="zh-TW" altLang="en-US"/>
          </a:p>
        </p:txBody>
      </p:sp>
    </p:spTree>
    <p:extLst>
      <p:ext uri="{BB962C8B-B14F-4D97-AF65-F5344CB8AC3E}">
        <p14:creationId xmlns:p14="http://schemas.microsoft.com/office/powerpoint/2010/main" val="42641472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內容版面配置區 4"/>
          <p:cNvSpPr>
            <a:spLocks noGrp="1"/>
          </p:cNvSpPr>
          <p:nvPr>
            <p:ph idx="1"/>
          </p:nvPr>
        </p:nvSpPr>
        <p:spPr/>
        <p:txBody>
          <a:bodyPr>
            <a:noAutofit/>
          </a:bodyPr>
          <a:lstStyle/>
          <a:p>
            <a:r>
              <a:rPr lang="zh-TW" altLang="en-US" dirty="0" smtClean="0">
                <a:latin typeface="標楷體" pitchFamily="65" charset="-120"/>
                <a:ea typeface="標楷體" pitchFamily="65" charset="-120"/>
              </a:rPr>
              <a:t>唐三藏</a:t>
            </a:r>
            <a:r>
              <a:rPr lang="zh-TW" altLang="en-US" dirty="0">
                <a:latin typeface="標楷體" pitchFamily="65" charset="-120"/>
                <a:ea typeface="標楷體" pitchFamily="65" charset="-120"/>
              </a:rPr>
              <a:t>師徒四人前往西方取經，途中，蜘蛛精趁孫悟空不在時，抓</a:t>
            </a:r>
            <a:r>
              <a:rPr lang="zh-TW" altLang="en-US" dirty="0" smtClean="0">
                <a:latin typeface="標楷體" pitchFamily="65" charset="-120"/>
                <a:ea typeface="標楷體" pitchFamily="65" charset="-120"/>
              </a:rPr>
              <a:t>走了</a:t>
            </a:r>
            <a:r>
              <a:rPr lang="zh-TW" altLang="en-US" dirty="0">
                <a:latin typeface="標楷體" pitchFamily="65" charset="-120"/>
                <a:ea typeface="標楷體" pitchFamily="65" charset="-120"/>
              </a:rPr>
              <a:t>唐三藏。孫悟空得到消息後，心想：「救師父的好辦法，就是偷到</a:t>
            </a:r>
            <a:r>
              <a:rPr lang="zh-TW" altLang="en-US" dirty="0" smtClean="0">
                <a:latin typeface="標楷體" pitchFamily="65" charset="-120"/>
                <a:ea typeface="標楷體" pitchFamily="65" charset="-120"/>
              </a:rPr>
              <a:t>鐵扇公主</a:t>
            </a:r>
            <a:r>
              <a:rPr lang="zh-TW" altLang="en-US" dirty="0">
                <a:latin typeface="標楷體" pitchFamily="65" charset="-120"/>
                <a:ea typeface="標楷體" pitchFamily="65" charset="-120"/>
              </a:rPr>
              <a:t>的芭蕉扇，把蜘蛛網一掃而空！」於是他前往鐵扇公主所住的洞穴</a:t>
            </a:r>
            <a:r>
              <a:rPr lang="zh-TW" altLang="en-US" dirty="0" smtClean="0">
                <a:latin typeface="標楷體" pitchFamily="65" charset="-120"/>
                <a:ea typeface="標楷體" pitchFamily="65" charset="-120"/>
              </a:rPr>
              <a:t>，意圖</a:t>
            </a:r>
            <a:r>
              <a:rPr lang="zh-TW" altLang="en-US" dirty="0">
                <a:latin typeface="標楷體" pitchFamily="65" charset="-120"/>
                <a:ea typeface="標楷體" pitchFamily="65" charset="-120"/>
              </a:rPr>
              <a:t>盜取芭蕉扇</a:t>
            </a:r>
            <a:r>
              <a:rPr lang="zh-TW" altLang="en-US" dirty="0" smtClean="0">
                <a:latin typeface="標楷體" pitchFamily="65" charset="-120"/>
                <a:ea typeface="標楷體" pitchFamily="65" charset="-120"/>
              </a:rPr>
              <a:t>！</a:t>
            </a:r>
            <a:endParaRPr lang="en-US" altLang="zh-TW" dirty="0" smtClean="0">
              <a:latin typeface="標楷體" pitchFamily="65" charset="-120"/>
              <a:ea typeface="標楷體" pitchFamily="65" charset="-120"/>
            </a:endParaRPr>
          </a:p>
          <a:p>
            <a:pPr marL="0" indent="0">
              <a:buNone/>
            </a:pPr>
            <a:r>
              <a:rPr lang="zh-TW" altLang="en-US" dirty="0" smtClean="0">
                <a:latin typeface="標楷體" pitchFamily="65" charset="-120"/>
                <a:ea typeface="標楷體" pitchFamily="65" charset="-120"/>
              </a:rPr>
              <a:t> </a:t>
            </a:r>
            <a:endParaRPr lang="en-US" altLang="zh-TW" dirty="0" smtClean="0">
              <a:latin typeface="標楷體" pitchFamily="65" charset="-120"/>
              <a:ea typeface="標楷體" pitchFamily="65" charset="-120"/>
            </a:endParaRPr>
          </a:p>
        </p:txBody>
      </p:sp>
      <p:sp>
        <p:nvSpPr>
          <p:cNvPr id="3" name="標題 2"/>
          <p:cNvSpPr>
            <a:spLocks noGrp="1"/>
          </p:cNvSpPr>
          <p:nvPr>
            <p:ph type="title"/>
          </p:nvPr>
        </p:nvSpPr>
        <p:spPr/>
        <p:txBody>
          <a:bodyPr/>
          <a:lstStyle/>
          <a:p>
            <a:r>
              <a:rPr lang="zh-TW" altLang="en-US" dirty="0" smtClean="0"/>
              <a:t>故事緣起</a:t>
            </a:r>
            <a:r>
              <a:rPr lang="en-US" altLang="zh-TW" dirty="0" smtClean="0"/>
              <a:t>…(1/3)</a:t>
            </a:r>
            <a:endParaRPr lang="zh-TW" altLang="en-US" dirty="0"/>
          </a:p>
        </p:txBody>
      </p:sp>
      <p:sp>
        <p:nvSpPr>
          <p:cNvPr id="2" name="投影片編號版面配置區 1"/>
          <p:cNvSpPr>
            <a:spLocks noGrp="1"/>
          </p:cNvSpPr>
          <p:nvPr>
            <p:ph type="sldNum" sz="quarter" idx="12"/>
          </p:nvPr>
        </p:nvSpPr>
        <p:spPr/>
        <p:txBody>
          <a:bodyPr/>
          <a:lstStyle/>
          <a:p>
            <a:fld id="{3228CCCC-EB6A-4525-9CB7-A5F54915A359}" type="slidenum">
              <a:rPr lang="zh-TW" altLang="en-US" smtClean="0"/>
              <a:pPr/>
              <a:t>3</a:t>
            </a:fld>
            <a:endParaRPr lang="zh-TW" altLang="en-US"/>
          </a:p>
        </p:txBody>
      </p:sp>
    </p:spTree>
    <p:extLst>
      <p:ext uri="{BB962C8B-B14F-4D97-AF65-F5344CB8AC3E}">
        <p14:creationId xmlns:p14="http://schemas.microsoft.com/office/powerpoint/2010/main" val="403720003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645742" y="1164996"/>
            <a:ext cx="7886700" cy="5584535"/>
          </a:xfrm>
        </p:spPr>
        <p:txBody>
          <a:bodyPr/>
          <a:lstStyle/>
          <a:p>
            <a:pPr lvl="1"/>
            <a:r>
              <a:rPr lang="zh-TW" altLang="en-US" dirty="0" smtClean="0"/>
              <a:t>如果圖書館未購買這種時事性線上資料庫，可以直接到中時電子報、聯合知識庫或聯合新聞網、自由新聞網等媒體網頁，亦可免費查詢近一週或一個月的新聞資料。只要找到新聞檢索網頁，輸入關鍵字查詢即可，很方便喔。</a:t>
            </a:r>
          </a:p>
          <a:p>
            <a:pPr marL="0" indent="0">
              <a:buNone/>
            </a:pPr>
            <a:endParaRPr lang="zh-TW" altLang="en-US" dirty="0"/>
          </a:p>
        </p:txBody>
      </p:sp>
      <p:sp>
        <p:nvSpPr>
          <p:cNvPr id="3" name="投影片編號版面配置區 2"/>
          <p:cNvSpPr>
            <a:spLocks noGrp="1"/>
          </p:cNvSpPr>
          <p:nvPr>
            <p:ph type="sldNum" sz="quarter" idx="12"/>
          </p:nvPr>
        </p:nvSpPr>
        <p:spPr/>
        <p:txBody>
          <a:bodyPr/>
          <a:lstStyle/>
          <a:p>
            <a:fld id="{3228CCCC-EB6A-4525-9CB7-A5F54915A359}" type="slidenum">
              <a:rPr lang="zh-TW" altLang="en-US" smtClean="0"/>
              <a:pPr/>
              <a:t>30</a:t>
            </a:fld>
            <a:endParaRPr lang="zh-TW" altLang="en-US"/>
          </a:p>
        </p:txBody>
      </p:sp>
    </p:spTree>
    <p:extLst>
      <p:ext uri="{BB962C8B-B14F-4D97-AF65-F5344CB8AC3E}">
        <p14:creationId xmlns:p14="http://schemas.microsoft.com/office/powerpoint/2010/main" val="62238223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628650" y="798490"/>
            <a:ext cx="7886700" cy="5378473"/>
          </a:xfrm>
        </p:spPr>
        <p:txBody>
          <a:bodyPr>
            <a:noAutofit/>
          </a:bodyPr>
          <a:lstStyle/>
          <a:p>
            <a:pPr marL="457200" lvl="1" indent="0">
              <a:buNone/>
            </a:pPr>
            <a:r>
              <a:rPr lang="en-US" altLang="zh-TW" dirty="0">
                <a:solidFill>
                  <a:schemeClr val="accent5"/>
                </a:solidFill>
              </a:rPr>
              <a:t>( </a:t>
            </a:r>
            <a:r>
              <a:rPr lang="zh-TW" altLang="en-US" dirty="0">
                <a:solidFill>
                  <a:schemeClr val="accent5"/>
                </a:solidFill>
              </a:rPr>
              <a:t>五 </a:t>
            </a:r>
            <a:r>
              <a:rPr lang="en-US" altLang="zh-TW" dirty="0">
                <a:solidFill>
                  <a:schemeClr val="accent5"/>
                </a:solidFill>
              </a:rPr>
              <a:t>) </a:t>
            </a:r>
            <a:r>
              <a:rPr lang="zh-TW" altLang="en-US" dirty="0">
                <a:solidFill>
                  <a:schemeClr val="accent5"/>
                </a:solidFill>
              </a:rPr>
              <a:t>參考</a:t>
            </a:r>
            <a:r>
              <a:rPr lang="zh-TW" altLang="en-US" dirty="0" smtClean="0">
                <a:solidFill>
                  <a:schemeClr val="accent5"/>
                </a:solidFill>
              </a:rPr>
              <a:t>工具書</a:t>
            </a:r>
            <a:endParaRPr lang="en-US" altLang="zh-TW" dirty="0" smtClean="0">
              <a:solidFill>
                <a:schemeClr val="accent5"/>
              </a:solidFill>
            </a:endParaRPr>
          </a:p>
          <a:p>
            <a:pPr lvl="1"/>
            <a:r>
              <a:rPr lang="zh-TW" altLang="en-US" dirty="0" smtClean="0"/>
              <a:t>所謂</a:t>
            </a:r>
            <a:r>
              <a:rPr lang="zh-TW" altLang="en-US" dirty="0"/>
              <a:t>的參考工具書，一般而言包括：書目、索引、字辭典、百科全書、年鑑</a:t>
            </a:r>
            <a:r>
              <a:rPr lang="zh-TW" altLang="en-US" dirty="0" smtClean="0"/>
              <a:t>、指南</a:t>
            </a:r>
            <a:r>
              <a:rPr lang="zh-TW" altLang="en-US" dirty="0"/>
              <a:t>、名錄、手冊、傳記資料、地理資料、法規、統計、政府出版品</a:t>
            </a:r>
            <a:r>
              <a:rPr lang="en-US" altLang="zh-TW" dirty="0"/>
              <a:t>…</a:t>
            </a:r>
            <a:r>
              <a:rPr lang="zh-TW" altLang="en-US" dirty="0"/>
              <a:t>等。</a:t>
            </a:r>
            <a:r>
              <a:rPr lang="zh-TW" altLang="en-US" dirty="0" smtClean="0"/>
              <a:t>它們的</a:t>
            </a:r>
            <a:r>
              <a:rPr lang="zh-TW" altLang="en-US" dirty="0"/>
              <a:t>特點都是以查詢為目的，而非全篇閱覽；而內容則儘量廣采博收、旁徵博引</a:t>
            </a:r>
            <a:r>
              <a:rPr lang="zh-TW" altLang="en-US" dirty="0" smtClean="0"/>
              <a:t>，這樣</a:t>
            </a:r>
            <a:r>
              <a:rPr lang="zh-TW" altLang="en-US" dirty="0"/>
              <a:t>才具有參考價值</a:t>
            </a:r>
            <a:r>
              <a:rPr lang="zh-TW" altLang="en-US" dirty="0" smtClean="0"/>
              <a:t>。</a:t>
            </a:r>
            <a:endParaRPr lang="en-US" altLang="zh-TW" dirty="0" smtClean="0"/>
          </a:p>
          <a:p>
            <a:pPr lvl="1"/>
            <a:r>
              <a:rPr lang="zh-TW" altLang="en-US" dirty="0"/>
              <a:t>目前許多參考工具書也有線上資料庫可供使用，例如：大英百科全書、線上字典等，利用電腦檢索，方便許多。</a:t>
            </a:r>
          </a:p>
          <a:p>
            <a:pPr marL="0" indent="0">
              <a:buNone/>
            </a:pPr>
            <a:endParaRPr lang="zh-TW" altLang="en-US" dirty="0"/>
          </a:p>
          <a:p>
            <a:pPr lvl="1"/>
            <a:endParaRPr lang="zh-TW" altLang="en-US" dirty="0"/>
          </a:p>
        </p:txBody>
      </p:sp>
      <p:sp>
        <p:nvSpPr>
          <p:cNvPr id="3" name="投影片編號版面配置區 2"/>
          <p:cNvSpPr>
            <a:spLocks noGrp="1"/>
          </p:cNvSpPr>
          <p:nvPr>
            <p:ph type="sldNum" sz="quarter" idx="12"/>
          </p:nvPr>
        </p:nvSpPr>
        <p:spPr/>
        <p:txBody>
          <a:bodyPr/>
          <a:lstStyle/>
          <a:p>
            <a:fld id="{3228CCCC-EB6A-4525-9CB7-A5F54915A359}" type="slidenum">
              <a:rPr lang="zh-TW" altLang="en-US" smtClean="0"/>
              <a:pPr/>
              <a:t>31</a:t>
            </a:fld>
            <a:endParaRPr lang="zh-TW" altLang="en-US"/>
          </a:p>
        </p:txBody>
      </p:sp>
    </p:spTree>
    <p:extLst>
      <p:ext uri="{BB962C8B-B14F-4D97-AF65-F5344CB8AC3E}">
        <p14:creationId xmlns:p14="http://schemas.microsoft.com/office/powerpoint/2010/main" val="18228878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628650" y="759854"/>
            <a:ext cx="7886700" cy="5417109"/>
          </a:xfrm>
        </p:spPr>
        <p:txBody>
          <a:bodyPr>
            <a:noAutofit/>
          </a:bodyPr>
          <a:lstStyle/>
          <a:p>
            <a:pPr marL="457200" lvl="1" indent="0">
              <a:buNone/>
            </a:pPr>
            <a:r>
              <a:rPr lang="en-US" altLang="zh-TW" dirty="0">
                <a:solidFill>
                  <a:schemeClr val="accent5"/>
                </a:solidFill>
              </a:rPr>
              <a:t>( </a:t>
            </a:r>
            <a:r>
              <a:rPr lang="zh-TW" altLang="en-US" dirty="0">
                <a:solidFill>
                  <a:schemeClr val="accent5"/>
                </a:solidFill>
              </a:rPr>
              <a:t>六 </a:t>
            </a:r>
            <a:r>
              <a:rPr lang="en-US" altLang="zh-TW" dirty="0">
                <a:solidFill>
                  <a:schemeClr val="accent5"/>
                </a:solidFill>
              </a:rPr>
              <a:t>) </a:t>
            </a:r>
            <a:r>
              <a:rPr lang="zh-TW" altLang="en-US" dirty="0">
                <a:solidFill>
                  <a:schemeClr val="accent5"/>
                </a:solidFill>
              </a:rPr>
              <a:t>圖書館館藏</a:t>
            </a:r>
            <a:r>
              <a:rPr lang="zh-TW" altLang="en-US" dirty="0" smtClean="0">
                <a:solidFill>
                  <a:schemeClr val="accent5"/>
                </a:solidFill>
              </a:rPr>
              <a:t>資料</a:t>
            </a:r>
            <a:endParaRPr lang="en-US" altLang="zh-TW" dirty="0" smtClean="0">
              <a:solidFill>
                <a:schemeClr val="accent5"/>
              </a:solidFill>
            </a:endParaRPr>
          </a:p>
          <a:p>
            <a:pPr lvl="1"/>
            <a:r>
              <a:rPr lang="zh-TW" altLang="en-US" dirty="0" smtClean="0"/>
              <a:t>現在</a:t>
            </a:r>
            <a:r>
              <a:rPr lang="zh-TW" altLang="en-US" dirty="0"/>
              <a:t>的圖書館大部分都有線上館藏書目查詢系統，利用圖書館的「館藏查詢</a:t>
            </a:r>
            <a:r>
              <a:rPr lang="zh-TW" altLang="en-US" dirty="0" smtClean="0"/>
              <a:t>」系統</a:t>
            </a:r>
            <a:r>
              <a:rPr lang="zh-TW" altLang="en-US" dirty="0"/>
              <a:t>，可以方便地查詢館內圖書、期刊、光碟資料、視聽資料等各類型資料。各個圖書館的線上館藏查詢系統不太一樣，大致都有二種查詢方式：目錄查詢與</a:t>
            </a:r>
            <a:r>
              <a:rPr lang="zh-TW" altLang="en-US" dirty="0" smtClean="0"/>
              <a:t>分類</a:t>
            </a:r>
            <a:r>
              <a:rPr lang="zh-TW" altLang="en-US" dirty="0"/>
              <a:t>查詢。查詢時，可以各類型資料一起查詢，也可以選擇查詢某一種資料類別</a:t>
            </a:r>
            <a:r>
              <a:rPr lang="zh-TW" altLang="en-US" dirty="0" smtClean="0"/>
              <a:t>。</a:t>
            </a:r>
            <a:endParaRPr lang="en-US" altLang="zh-TW" dirty="0" smtClean="0"/>
          </a:p>
          <a:p>
            <a:pPr marL="0" indent="0">
              <a:buNone/>
            </a:pPr>
            <a:endParaRPr lang="zh-TW" altLang="en-US" dirty="0"/>
          </a:p>
        </p:txBody>
      </p:sp>
      <p:sp>
        <p:nvSpPr>
          <p:cNvPr id="3" name="投影片編號版面配置區 2"/>
          <p:cNvSpPr>
            <a:spLocks noGrp="1"/>
          </p:cNvSpPr>
          <p:nvPr>
            <p:ph type="sldNum" sz="quarter" idx="12"/>
          </p:nvPr>
        </p:nvSpPr>
        <p:spPr/>
        <p:txBody>
          <a:bodyPr/>
          <a:lstStyle/>
          <a:p>
            <a:fld id="{3228CCCC-EB6A-4525-9CB7-A5F54915A359}" type="slidenum">
              <a:rPr lang="zh-TW" altLang="en-US" smtClean="0"/>
              <a:pPr/>
              <a:t>32</a:t>
            </a:fld>
            <a:endParaRPr lang="zh-TW" altLang="en-US"/>
          </a:p>
        </p:txBody>
      </p:sp>
    </p:spTree>
    <p:extLst>
      <p:ext uri="{BB962C8B-B14F-4D97-AF65-F5344CB8AC3E}">
        <p14:creationId xmlns:p14="http://schemas.microsoft.com/office/powerpoint/2010/main" val="212701139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628650" y="1156571"/>
            <a:ext cx="7886700" cy="5558777"/>
          </a:xfrm>
        </p:spPr>
        <p:txBody>
          <a:bodyPr/>
          <a:lstStyle/>
          <a:p>
            <a:pPr lvl="1"/>
            <a:r>
              <a:rPr lang="en-US" altLang="zh-TW" dirty="0">
                <a:solidFill>
                  <a:srgbClr val="FF0000"/>
                </a:solidFill>
              </a:rPr>
              <a:t>1.</a:t>
            </a:r>
            <a:r>
              <a:rPr lang="zh-TW" altLang="en-US" dirty="0">
                <a:solidFill>
                  <a:srgbClr val="FF0000"/>
                </a:solidFill>
              </a:rPr>
              <a:t>目錄查詢：</a:t>
            </a:r>
            <a:r>
              <a:rPr lang="zh-TW" altLang="en-US" dirty="0"/>
              <a:t>可輸入關鍵字、書名、著作者、出版者、</a:t>
            </a:r>
            <a:r>
              <a:rPr lang="en-US" altLang="zh-TW" dirty="0"/>
              <a:t>ISBN/ISSN </a:t>
            </a:r>
            <a:r>
              <a:rPr lang="zh-TW" altLang="en-US" dirty="0"/>
              <a:t>等，進行查詢。</a:t>
            </a:r>
          </a:p>
          <a:p>
            <a:pPr lvl="1"/>
            <a:r>
              <a:rPr lang="en-US" altLang="zh-TW" dirty="0">
                <a:solidFill>
                  <a:srgbClr val="FF0000"/>
                </a:solidFill>
              </a:rPr>
              <a:t>2.</a:t>
            </a:r>
            <a:r>
              <a:rPr lang="zh-TW" altLang="en-US" dirty="0">
                <a:solidFill>
                  <a:srgbClr val="FF0000"/>
                </a:solidFill>
              </a:rPr>
              <a:t>分類查詢：</a:t>
            </a:r>
            <a:r>
              <a:rPr lang="zh-TW" altLang="en-US" dirty="0"/>
              <a:t>依據圖書分類法，依類號細分，展開分類法樹狀圖，可依據分類號進行查詢。</a:t>
            </a:r>
            <a:endParaRPr lang="en-US" altLang="zh-TW" dirty="0"/>
          </a:p>
          <a:p>
            <a:endParaRPr lang="zh-TW" altLang="en-US" dirty="0"/>
          </a:p>
        </p:txBody>
      </p:sp>
      <p:sp>
        <p:nvSpPr>
          <p:cNvPr id="3" name="投影片編號版面配置區 2"/>
          <p:cNvSpPr>
            <a:spLocks noGrp="1"/>
          </p:cNvSpPr>
          <p:nvPr>
            <p:ph type="sldNum" sz="quarter" idx="12"/>
          </p:nvPr>
        </p:nvSpPr>
        <p:spPr/>
        <p:txBody>
          <a:bodyPr/>
          <a:lstStyle/>
          <a:p>
            <a:fld id="{3228CCCC-EB6A-4525-9CB7-A5F54915A359}" type="slidenum">
              <a:rPr lang="zh-TW" altLang="en-US" smtClean="0"/>
              <a:pPr/>
              <a:t>33</a:t>
            </a:fld>
            <a:endParaRPr lang="zh-TW" altLang="en-US"/>
          </a:p>
        </p:txBody>
      </p:sp>
    </p:spTree>
    <p:extLst>
      <p:ext uri="{BB962C8B-B14F-4D97-AF65-F5344CB8AC3E}">
        <p14:creationId xmlns:p14="http://schemas.microsoft.com/office/powerpoint/2010/main" val="237469869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611559" y="968203"/>
            <a:ext cx="7886700" cy="5782613"/>
          </a:xfrm>
        </p:spPr>
        <p:txBody>
          <a:bodyPr>
            <a:noAutofit/>
          </a:bodyPr>
          <a:lstStyle/>
          <a:p>
            <a:pPr lvl="1"/>
            <a:r>
              <a:rPr lang="zh-TW" altLang="en-US" dirty="0" smtClean="0"/>
              <a:t>利用</a:t>
            </a:r>
            <a:r>
              <a:rPr lang="zh-TW" altLang="en-US" dirty="0"/>
              <a:t>線上館藏查詢找到書的索書號（分類號＋作者號）後，就可到該書號</a:t>
            </a:r>
            <a:r>
              <a:rPr lang="zh-TW" altLang="en-US" dirty="0" smtClean="0"/>
              <a:t>的書架</a:t>
            </a:r>
            <a:r>
              <a:rPr lang="zh-TW" altLang="en-US" dirty="0"/>
              <a:t>上找書。圖書館的書是依據圖書分類法排架的</a:t>
            </a:r>
            <a:r>
              <a:rPr lang="zh-TW" altLang="en-US" dirty="0" smtClean="0"/>
              <a:t>。</a:t>
            </a:r>
            <a:endParaRPr lang="en-US" altLang="zh-TW" dirty="0"/>
          </a:p>
          <a:p>
            <a:pPr lvl="1"/>
            <a:r>
              <a:rPr lang="zh-TW" altLang="en-US" dirty="0" smtClean="0"/>
              <a:t>每一</a:t>
            </a:r>
            <a:r>
              <a:rPr lang="zh-TW" altLang="en-US" dirty="0"/>
              <a:t>本書都有一組號碼。</a:t>
            </a:r>
            <a:r>
              <a:rPr lang="zh-TW" altLang="en-US" dirty="0" smtClean="0"/>
              <a:t>如</a:t>
            </a:r>
            <a:r>
              <a:rPr lang="en-US" altLang="zh-TW" dirty="0" smtClean="0"/>
              <a:t>《</a:t>
            </a:r>
            <a:r>
              <a:rPr lang="zh-TW" altLang="en-US" dirty="0"/>
              <a:t>種子的信仰</a:t>
            </a:r>
            <a:r>
              <a:rPr lang="en-US" altLang="zh-TW" dirty="0" smtClean="0"/>
              <a:t>》</a:t>
            </a:r>
            <a:r>
              <a:rPr lang="zh-TW" altLang="en-US" dirty="0" smtClean="0"/>
              <a:t>書</a:t>
            </a:r>
            <a:r>
              <a:rPr lang="zh-TW" altLang="en-US" dirty="0"/>
              <a:t>號：</a:t>
            </a:r>
            <a:r>
              <a:rPr lang="en-US" altLang="zh-TW" dirty="0"/>
              <a:t>371.45/8750</a:t>
            </a:r>
            <a:r>
              <a:rPr lang="zh-TW" altLang="en-US" dirty="0" smtClean="0"/>
              <a:t>。</a:t>
            </a:r>
            <a:r>
              <a:rPr lang="en-US" altLang="zh-TW" dirty="0"/>
              <a:t>371.45 </a:t>
            </a:r>
            <a:r>
              <a:rPr lang="zh-TW" altLang="en-US" dirty="0"/>
              <a:t>即是分類號，我們可以在書架區找到 </a:t>
            </a:r>
            <a:r>
              <a:rPr lang="en-US" altLang="zh-TW" dirty="0"/>
              <a:t>370 </a:t>
            </a:r>
            <a:r>
              <a:rPr lang="zh-TW" altLang="en-US" dirty="0"/>
              <a:t>這區，書籍的排列順序是：面對書架由上而下，由左而右號碼遞增</a:t>
            </a:r>
            <a:r>
              <a:rPr lang="zh-TW" altLang="en-US" dirty="0" smtClean="0"/>
              <a:t>。</a:t>
            </a:r>
            <a:endParaRPr lang="en-US" altLang="zh-TW" dirty="0" smtClean="0"/>
          </a:p>
          <a:p>
            <a:pPr lvl="1"/>
            <a:r>
              <a:rPr lang="en-US" altLang="zh-TW" dirty="0" smtClean="0"/>
              <a:t>8750 </a:t>
            </a:r>
            <a:r>
              <a:rPr lang="zh-TW" altLang="en-US" dirty="0"/>
              <a:t>是作者號，同樣的分類號，再依作者號排序，即可依序找到需要的書</a:t>
            </a:r>
            <a:r>
              <a:rPr lang="zh-TW" altLang="en-US" dirty="0" smtClean="0"/>
              <a:t>。</a:t>
            </a:r>
            <a:endParaRPr lang="en-US" altLang="zh-TW" dirty="0" smtClean="0"/>
          </a:p>
          <a:p>
            <a:pPr marL="0" indent="0">
              <a:buNone/>
            </a:pPr>
            <a:r>
              <a:rPr lang="zh-TW" altLang="en-US" dirty="0" smtClean="0"/>
              <a:t>  </a:t>
            </a:r>
            <a:endParaRPr lang="zh-TW" altLang="en-US" dirty="0"/>
          </a:p>
        </p:txBody>
      </p:sp>
      <p:sp>
        <p:nvSpPr>
          <p:cNvPr id="3" name="投影片編號版面配置區 2"/>
          <p:cNvSpPr>
            <a:spLocks noGrp="1"/>
          </p:cNvSpPr>
          <p:nvPr>
            <p:ph type="sldNum" sz="quarter" idx="12"/>
          </p:nvPr>
        </p:nvSpPr>
        <p:spPr/>
        <p:txBody>
          <a:bodyPr/>
          <a:lstStyle/>
          <a:p>
            <a:fld id="{3228CCCC-EB6A-4525-9CB7-A5F54915A359}" type="slidenum">
              <a:rPr lang="zh-TW" altLang="en-US" smtClean="0"/>
              <a:pPr/>
              <a:t>34</a:t>
            </a:fld>
            <a:endParaRPr lang="zh-TW" altLang="en-US"/>
          </a:p>
        </p:txBody>
      </p:sp>
    </p:spTree>
    <p:extLst>
      <p:ext uri="{BB962C8B-B14F-4D97-AF65-F5344CB8AC3E}">
        <p14:creationId xmlns:p14="http://schemas.microsoft.com/office/powerpoint/2010/main" val="420751119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628650" y="1164876"/>
            <a:ext cx="7886700" cy="5610293"/>
          </a:xfrm>
        </p:spPr>
        <p:txBody>
          <a:bodyPr/>
          <a:lstStyle/>
          <a:p>
            <a:pPr lvl="1"/>
            <a:r>
              <a:rPr lang="zh-TW" altLang="en-US" dirty="0"/>
              <a:t>如果是期刊資料，現期期刊又不可外借，可將論文影印（但須符合著作權法）。印好後別忘了註記篇名、作者、刊名、卷次、出版年月等書目資料，以便引用時註明出處。若是網頁資料，列印時也要註明網址、列印時間等。</a:t>
            </a:r>
          </a:p>
          <a:p>
            <a:pPr marL="0" indent="0">
              <a:buNone/>
            </a:pPr>
            <a:endParaRPr lang="en-US" altLang="zh-TW" dirty="0"/>
          </a:p>
          <a:p>
            <a:pPr marL="0" indent="0">
              <a:buNone/>
            </a:pPr>
            <a:endParaRPr lang="zh-TW" altLang="en-US" dirty="0"/>
          </a:p>
          <a:p>
            <a:endParaRPr lang="zh-TW" altLang="en-US" dirty="0"/>
          </a:p>
        </p:txBody>
      </p:sp>
      <p:sp>
        <p:nvSpPr>
          <p:cNvPr id="3" name="投影片編號版面配置區 2"/>
          <p:cNvSpPr>
            <a:spLocks noGrp="1"/>
          </p:cNvSpPr>
          <p:nvPr>
            <p:ph type="sldNum" sz="quarter" idx="12"/>
          </p:nvPr>
        </p:nvSpPr>
        <p:spPr/>
        <p:txBody>
          <a:bodyPr/>
          <a:lstStyle/>
          <a:p>
            <a:fld id="{3228CCCC-EB6A-4525-9CB7-A5F54915A359}" type="slidenum">
              <a:rPr lang="zh-TW" altLang="en-US" smtClean="0"/>
              <a:pPr/>
              <a:t>35</a:t>
            </a:fld>
            <a:endParaRPr lang="zh-TW" altLang="en-US"/>
          </a:p>
        </p:txBody>
      </p:sp>
    </p:spTree>
    <p:extLst>
      <p:ext uri="{BB962C8B-B14F-4D97-AF65-F5344CB8AC3E}">
        <p14:creationId xmlns:p14="http://schemas.microsoft.com/office/powerpoint/2010/main" val="211296585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585921" y="866495"/>
            <a:ext cx="7886700" cy="5455746"/>
          </a:xfrm>
        </p:spPr>
        <p:txBody>
          <a:bodyPr/>
          <a:lstStyle/>
          <a:p>
            <a:endParaRPr lang="en-US" altLang="zh-TW" dirty="0" smtClean="0">
              <a:solidFill>
                <a:schemeClr val="accent6"/>
              </a:solidFill>
            </a:endParaRPr>
          </a:p>
          <a:p>
            <a:r>
              <a:rPr lang="zh-TW" altLang="en-US" dirty="0" smtClean="0"/>
              <a:t>網路</a:t>
            </a:r>
            <a:r>
              <a:rPr lang="zh-TW" altLang="en-US" dirty="0"/>
              <a:t>上可供查找資料的搜尋引擎很多，臺灣常用者如圖 </a:t>
            </a:r>
            <a:r>
              <a:rPr lang="en-US" altLang="zh-TW" dirty="0"/>
              <a:t>3-2 </a:t>
            </a:r>
            <a:r>
              <a:rPr lang="zh-TW" altLang="en-US" dirty="0"/>
              <a:t>所示。且因</a:t>
            </a:r>
            <a:r>
              <a:rPr lang="zh-TW" altLang="en-US" dirty="0" smtClean="0"/>
              <a:t>網路資料</a:t>
            </a:r>
            <a:r>
              <a:rPr lang="zh-TW" altLang="en-US" dirty="0"/>
              <a:t>浩瀚無窮，所以擬定合宜的搜尋計畫及搜尋策略也相形重要。</a:t>
            </a:r>
          </a:p>
        </p:txBody>
      </p:sp>
      <p:sp>
        <p:nvSpPr>
          <p:cNvPr id="3" name="投影片編號版面配置區 2"/>
          <p:cNvSpPr>
            <a:spLocks noGrp="1"/>
          </p:cNvSpPr>
          <p:nvPr>
            <p:ph type="sldNum" sz="quarter" idx="12"/>
          </p:nvPr>
        </p:nvSpPr>
        <p:spPr/>
        <p:txBody>
          <a:bodyPr/>
          <a:lstStyle/>
          <a:p>
            <a:fld id="{3228CCCC-EB6A-4525-9CB7-A5F54915A359}" type="slidenum">
              <a:rPr lang="zh-TW" altLang="en-US" smtClean="0"/>
              <a:pPr/>
              <a:t>36</a:t>
            </a:fld>
            <a:endParaRPr lang="zh-TW" altLang="en-US"/>
          </a:p>
        </p:txBody>
      </p:sp>
      <p:sp>
        <p:nvSpPr>
          <p:cNvPr id="5" name="標題 2"/>
          <p:cNvSpPr>
            <a:spLocks noGrp="1"/>
          </p:cNvSpPr>
          <p:nvPr>
            <p:ph type="title"/>
          </p:nvPr>
        </p:nvSpPr>
        <p:spPr>
          <a:xfrm>
            <a:off x="628650" y="501861"/>
            <a:ext cx="7886700" cy="1325563"/>
          </a:xfrm>
        </p:spPr>
        <p:txBody>
          <a:bodyPr/>
          <a:lstStyle/>
          <a:p>
            <a:r>
              <a:rPr lang="zh-TW" altLang="en-US" dirty="0" smtClean="0"/>
              <a:t>二、網路資料搜尋</a:t>
            </a:r>
            <a:endParaRPr lang="zh-TW" altLang="en-US" dirty="0"/>
          </a:p>
        </p:txBody>
      </p:sp>
    </p:spTree>
    <p:extLst>
      <p:ext uri="{BB962C8B-B14F-4D97-AF65-F5344CB8AC3E}">
        <p14:creationId xmlns:p14="http://schemas.microsoft.com/office/powerpoint/2010/main" val="306641860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內容版面配置區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339585" y="776569"/>
            <a:ext cx="2859109" cy="1950144"/>
          </a:xfrm>
        </p:spPr>
      </p:pic>
      <p:pic>
        <p:nvPicPr>
          <p:cNvPr id="5" name="圖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30332" y="759601"/>
            <a:ext cx="2859110" cy="1950144"/>
          </a:xfrm>
          <a:prstGeom prst="rect">
            <a:avLst/>
          </a:prstGeom>
        </p:spPr>
      </p:pic>
      <p:pic>
        <p:nvPicPr>
          <p:cNvPr id="6" name="圖片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39584" y="3079077"/>
            <a:ext cx="2859109" cy="1950143"/>
          </a:xfrm>
          <a:prstGeom prst="rect">
            <a:avLst/>
          </a:prstGeom>
        </p:spPr>
      </p:pic>
      <p:pic>
        <p:nvPicPr>
          <p:cNvPr id="7" name="圖片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30332" y="3079077"/>
            <a:ext cx="2859110" cy="1950143"/>
          </a:xfrm>
          <a:prstGeom prst="rect">
            <a:avLst/>
          </a:prstGeom>
        </p:spPr>
      </p:pic>
      <p:sp>
        <p:nvSpPr>
          <p:cNvPr id="8" name="文字方塊 7"/>
          <p:cNvSpPr txBox="1"/>
          <p:nvPr/>
        </p:nvSpPr>
        <p:spPr>
          <a:xfrm>
            <a:off x="1339585" y="2709745"/>
            <a:ext cx="2859109" cy="369332"/>
          </a:xfrm>
          <a:prstGeom prst="rect">
            <a:avLst/>
          </a:prstGeom>
          <a:noFill/>
        </p:spPr>
        <p:txBody>
          <a:bodyPr wrap="square" rtlCol="0">
            <a:spAutoFit/>
          </a:bodyPr>
          <a:lstStyle/>
          <a:p>
            <a:r>
              <a:rPr lang="en-US" altLang="zh-TW" dirty="0"/>
              <a:t>Google</a:t>
            </a:r>
            <a:endParaRPr lang="zh-TW" altLang="en-US" dirty="0"/>
          </a:p>
        </p:txBody>
      </p:sp>
      <p:sp>
        <p:nvSpPr>
          <p:cNvPr id="9" name="文字方塊 8"/>
          <p:cNvSpPr txBox="1"/>
          <p:nvPr/>
        </p:nvSpPr>
        <p:spPr>
          <a:xfrm>
            <a:off x="4430333" y="2709745"/>
            <a:ext cx="2859109" cy="369332"/>
          </a:xfrm>
          <a:prstGeom prst="rect">
            <a:avLst/>
          </a:prstGeom>
          <a:noFill/>
        </p:spPr>
        <p:txBody>
          <a:bodyPr wrap="square" rtlCol="0">
            <a:spAutoFit/>
          </a:bodyPr>
          <a:lstStyle/>
          <a:p>
            <a:r>
              <a:rPr lang="en-US" altLang="zh-TW" dirty="0"/>
              <a:t>Yahoo! </a:t>
            </a:r>
            <a:r>
              <a:rPr lang="zh-TW" altLang="en-US" dirty="0"/>
              <a:t>奇摩</a:t>
            </a:r>
          </a:p>
        </p:txBody>
      </p:sp>
      <p:sp>
        <p:nvSpPr>
          <p:cNvPr id="10" name="文字方塊 9"/>
          <p:cNvSpPr txBox="1"/>
          <p:nvPr/>
        </p:nvSpPr>
        <p:spPr>
          <a:xfrm>
            <a:off x="1339585" y="4928680"/>
            <a:ext cx="2859109" cy="369332"/>
          </a:xfrm>
          <a:prstGeom prst="rect">
            <a:avLst/>
          </a:prstGeom>
          <a:noFill/>
        </p:spPr>
        <p:txBody>
          <a:bodyPr wrap="square" rtlCol="0">
            <a:spAutoFit/>
          </a:bodyPr>
          <a:lstStyle/>
          <a:p>
            <a:r>
              <a:rPr lang="en-US" altLang="zh-TW" dirty="0" err="1"/>
              <a:t>bing</a:t>
            </a:r>
            <a:endParaRPr lang="zh-TW" altLang="en-US" dirty="0"/>
          </a:p>
        </p:txBody>
      </p:sp>
      <p:sp>
        <p:nvSpPr>
          <p:cNvPr id="11" name="文字方塊 10"/>
          <p:cNvSpPr txBox="1"/>
          <p:nvPr/>
        </p:nvSpPr>
        <p:spPr>
          <a:xfrm>
            <a:off x="4430333" y="5029220"/>
            <a:ext cx="2859109" cy="369332"/>
          </a:xfrm>
          <a:prstGeom prst="rect">
            <a:avLst/>
          </a:prstGeom>
          <a:noFill/>
        </p:spPr>
        <p:txBody>
          <a:bodyPr wrap="square" rtlCol="0">
            <a:spAutoFit/>
          </a:bodyPr>
          <a:lstStyle/>
          <a:p>
            <a:r>
              <a:rPr lang="zh-TW" altLang="en-US" dirty="0"/>
              <a:t>蕃薯藤</a:t>
            </a:r>
          </a:p>
        </p:txBody>
      </p:sp>
      <p:sp>
        <p:nvSpPr>
          <p:cNvPr id="2" name="文字方塊 1"/>
          <p:cNvSpPr txBox="1"/>
          <p:nvPr/>
        </p:nvSpPr>
        <p:spPr>
          <a:xfrm>
            <a:off x="611738" y="5398552"/>
            <a:ext cx="8013074" cy="1200329"/>
          </a:xfrm>
          <a:prstGeom prst="rect">
            <a:avLst/>
          </a:prstGeom>
          <a:noFill/>
        </p:spPr>
        <p:txBody>
          <a:bodyPr wrap="square" rtlCol="0">
            <a:spAutoFit/>
          </a:bodyPr>
          <a:lstStyle/>
          <a:p>
            <a:r>
              <a:rPr lang="zh-TW" altLang="en-US" dirty="0">
                <a:solidFill>
                  <a:srgbClr val="C00000"/>
                </a:solidFill>
              </a:rPr>
              <a:t>圖 </a:t>
            </a:r>
            <a:r>
              <a:rPr lang="en-US" altLang="zh-TW" dirty="0">
                <a:solidFill>
                  <a:srgbClr val="C00000"/>
                </a:solidFill>
              </a:rPr>
              <a:t>3-2</a:t>
            </a:r>
            <a:r>
              <a:rPr lang="zh-TW" altLang="en-US" dirty="0">
                <a:solidFill>
                  <a:srgbClr val="C00000"/>
                </a:solidFill>
              </a:rPr>
              <a:t>　臺灣主要的搜尋引擎</a:t>
            </a:r>
            <a:endParaRPr lang="en-US" altLang="zh-TW" dirty="0" smtClean="0">
              <a:solidFill>
                <a:srgbClr val="C00000"/>
              </a:solidFill>
            </a:endParaRPr>
          </a:p>
          <a:p>
            <a:r>
              <a:rPr lang="zh-TW" altLang="en-US" dirty="0" smtClean="0"/>
              <a:t>資料</a:t>
            </a:r>
            <a:r>
              <a:rPr lang="zh-TW" altLang="en-US" dirty="0"/>
              <a:t>來源：取自 </a:t>
            </a:r>
            <a:r>
              <a:rPr lang="en-US" altLang="zh-TW" dirty="0"/>
              <a:t>Google</a:t>
            </a:r>
            <a:r>
              <a:rPr lang="zh-TW" altLang="en-US" dirty="0"/>
              <a:t>（</a:t>
            </a:r>
            <a:r>
              <a:rPr lang="en-US" altLang="zh-TW" dirty="0"/>
              <a:t>http://www.google.com.tw/</a:t>
            </a:r>
            <a:r>
              <a:rPr lang="zh-TW" altLang="en-US" dirty="0"/>
              <a:t>）、</a:t>
            </a:r>
            <a:r>
              <a:rPr lang="en-US" altLang="zh-TW" dirty="0"/>
              <a:t>Yahoo! </a:t>
            </a:r>
            <a:r>
              <a:rPr lang="zh-TW" altLang="en-US" dirty="0" smtClean="0"/>
              <a:t>奇摩（</a:t>
            </a:r>
            <a:r>
              <a:rPr lang="en-US" altLang="zh-TW" dirty="0"/>
              <a:t>http://tw.yahoo.com/</a:t>
            </a:r>
            <a:r>
              <a:rPr lang="zh-TW" altLang="en-US" dirty="0"/>
              <a:t>）、</a:t>
            </a:r>
            <a:r>
              <a:rPr lang="en-US" altLang="zh-TW" dirty="0" err="1"/>
              <a:t>bing</a:t>
            </a:r>
            <a:r>
              <a:rPr lang="zh-TW" altLang="en-US" dirty="0"/>
              <a:t>（</a:t>
            </a:r>
            <a:r>
              <a:rPr lang="en-US" altLang="zh-TW" dirty="0"/>
              <a:t>http://</a:t>
            </a:r>
            <a:r>
              <a:rPr lang="en-US" altLang="zh-TW" dirty="0" smtClean="0"/>
              <a:t>www.bing.com</a:t>
            </a:r>
            <a:r>
              <a:rPr lang="en-US" altLang="zh-TW" dirty="0"/>
              <a:t>/?cc=tw</a:t>
            </a:r>
            <a:r>
              <a:rPr lang="zh-TW" altLang="en-US" dirty="0"/>
              <a:t>）、蕃薯藤（</a:t>
            </a:r>
            <a:r>
              <a:rPr lang="en-US" altLang="zh-TW" dirty="0"/>
              <a:t>http://www.yam.com/</a:t>
            </a:r>
            <a:r>
              <a:rPr lang="zh-TW" altLang="en-US" dirty="0"/>
              <a:t>）。</a:t>
            </a:r>
          </a:p>
        </p:txBody>
      </p:sp>
      <p:sp>
        <p:nvSpPr>
          <p:cNvPr id="3" name="投影片編號版面配置區 2"/>
          <p:cNvSpPr>
            <a:spLocks noGrp="1"/>
          </p:cNvSpPr>
          <p:nvPr>
            <p:ph type="sldNum" sz="quarter" idx="12"/>
          </p:nvPr>
        </p:nvSpPr>
        <p:spPr/>
        <p:txBody>
          <a:bodyPr/>
          <a:lstStyle/>
          <a:p>
            <a:fld id="{3228CCCC-EB6A-4525-9CB7-A5F54915A359}" type="slidenum">
              <a:rPr lang="zh-TW" altLang="en-US" smtClean="0"/>
              <a:pPr/>
              <a:t>37</a:t>
            </a:fld>
            <a:endParaRPr lang="zh-TW" altLang="en-US"/>
          </a:p>
        </p:txBody>
      </p:sp>
    </p:spTree>
    <p:extLst>
      <p:ext uri="{BB962C8B-B14F-4D97-AF65-F5344CB8AC3E}">
        <p14:creationId xmlns:p14="http://schemas.microsoft.com/office/powerpoint/2010/main" val="256266298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611558" y="853376"/>
            <a:ext cx="7886700" cy="5520140"/>
          </a:xfrm>
        </p:spPr>
        <p:txBody>
          <a:bodyPr/>
          <a:lstStyle/>
          <a:p>
            <a:pPr marL="457200" lvl="1" indent="0">
              <a:buNone/>
            </a:pPr>
            <a:r>
              <a:rPr lang="zh-TW" altLang="en-US" dirty="0">
                <a:solidFill>
                  <a:schemeClr val="accent5"/>
                </a:solidFill>
              </a:rPr>
              <a:t>（一）擬定搜尋</a:t>
            </a:r>
            <a:r>
              <a:rPr lang="zh-TW" altLang="en-US" dirty="0" smtClean="0">
                <a:solidFill>
                  <a:schemeClr val="accent5"/>
                </a:solidFill>
              </a:rPr>
              <a:t>計畫</a:t>
            </a:r>
            <a:endParaRPr lang="en-US" altLang="zh-TW" dirty="0" smtClean="0">
              <a:solidFill>
                <a:schemeClr val="accent5"/>
              </a:solidFill>
            </a:endParaRPr>
          </a:p>
          <a:p>
            <a:pPr lvl="1"/>
            <a:r>
              <a:rPr lang="zh-TW" altLang="en-US" dirty="0" smtClean="0"/>
              <a:t>藉</a:t>
            </a:r>
            <a:r>
              <a:rPr lang="zh-TW" altLang="en-US" dirty="0"/>
              <a:t>由計畫的擬定，使搜尋者能瞭解搜尋主題與確認重要概念，以獲得更多</a:t>
            </a:r>
            <a:r>
              <a:rPr lang="zh-TW" altLang="en-US" dirty="0" smtClean="0"/>
              <a:t>有意義</a:t>
            </a:r>
            <a:r>
              <a:rPr lang="zh-TW" altLang="en-US" dirty="0"/>
              <a:t>且與主題貼切的資訊，減少時間的浪費</a:t>
            </a:r>
            <a:r>
              <a:rPr lang="zh-TW" altLang="en-US" dirty="0" smtClean="0"/>
              <a:t>。</a:t>
            </a:r>
            <a:endParaRPr lang="en-US" altLang="zh-TW" dirty="0" smtClean="0"/>
          </a:p>
          <a:p>
            <a:pPr lvl="1"/>
            <a:r>
              <a:rPr lang="en-US" altLang="zh-TW" dirty="0">
                <a:solidFill>
                  <a:srgbClr val="FF0000"/>
                </a:solidFill>
              </a:rPr>
              <a:t>1</a:t>
            </a:r>
            <a:r>
              <a:rPr lang="en-US" altLang="zh-TW" dirty="0" smtClean="0">
                <a:solidFill>
                  <a:srgbClr val="FF0000"/>
                </a:solidFill>
              </a:rPr>
              <a:t>. </a:t>
            </a:r>
            <a:r>
              <a:rPr lang="zh-TW" altLang="en-US" dirty="0" smtClean="0">
                <a:solidFill>
                  <a:srgbClr val="FF0000"/>
                </a:solidFill>
              </a:rPr>
              <a:t>確認</a:t>
            </a:r>
            <a:r>
              <a:rPr lang="zh-TW" altLang="en-US" dirty="0">
                <a:solidFill>
                  <a:srgbClr val="FF0000"/>
                </a:solidFill>
              </a:rPr>
              <a:t>搜尋範圍：</a:t>
            </a:r>
            <a:r>
              <a:rPr lang="zh-TW" altLang="en-US" dirty="0"/>
              <a:t>確認搜尋範圍可聚焦查找方向以排除無用資料。例如對「素養</a:t>
            </a:r>
            <a:r>
              <a:rPr lang="zh-TW" altLang="en-US" dirty="0" smtClean="0"/>
              <a:t>」這個</a:t>
            </a:r>
            <a:r>
              <a:rPr lang="zh-TW" altLang="en-US" dirty="0"/>
              <a:t>主題加以分析，探討的角度需釐清是從資訊或生活等何種觀點出發</a:t>
            </a:r>
            <a:r>
              <a:rPr lang="zh-TW" altLang="en-US" dirty="0" smtClean="0"/>
              <a:t>？</a:t>
            </a:r>
            <a:endParaRPr lang="zh-TW" altLang="en-US" dirty="0"/>
          </a:p>
        </p:txBody>
      </p:sp>
      <p:sp>
        <p:nvSpPr>
          <p:cNvPr id="3" name="投影片編號版面配置區 2"/>
          <p:cNvSpPr>
            <a:spLocks noGrp="1"/>
          </p:cNvSpPr>
          <p:nvPr>
            <p:ph type="sldNum" sz="quarter" idx="12"/>
          </p:nvPr>
        </p:nvSpPr>
        <p:spPr/>
        <p:txBody>
          <a:bodyPr/>
          <a:lstStyle/>
          <a:p>
            <a:fld id="{3228CCCC-EB6A-4525-9CB7-A5F54915A359}" type="slidenum">
              <a:rPr lang="zh-TW" altLang="en-US" smtClean="0"/>
              <a:pPr/>
              <a:t>38</a:t>
            </a:fld>
            <a:endParaRPr lang="zh-TW" altLang="en-US"/>
          </a:p>
        </p:txBody>
      </p:sp>
    </p:spTree>
    <p:extLst>
      <p:ext uri="{BB962C8B-B14F-4D97-AF65-F5344CB8AC3E}">
        <p14:creationId xmlns:p14="http://schemas.microsoft.com/office/powerpoint/2010/main" val="396244260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603012" y="1080381"/>
            <a:ext cx="7886700" cy="5404231"/>
          </a:xfrm>
        </p:spPr>
        <p:txBody>
          <a:bodyPr>
            <a:noAutofit/>
          </a:bodyPr>
          <a:lstStyle/>
          <a:p>
            <a:pPr lvl="1"/>
            <a:r>
              <a:rPr lang="en-US" altLang="zh-TW" dirty="0" smtClean="0">
                <a:solidFill>
                  <a:srgbClr val="FF0000"/>
                </a:solidFill>
              </a:rPr>
              <a:t>2. </a:t>
            </a:r>
            <a:r>
              <a:rPr lang="zh-TW" altLang="en-US" dirty="0" smtClean="0">
                <a:solidFill>
                  <a:srgbClr val="FF0000"/>
                </a:solidFill>
              </a:rPr>
              <a:t>分析主題概念：</a:t>
            </a:r>
            <a:r>
              <a:rPr lang="zh-TW" altLang="en-US" dirty="0" smtClean="0"/>
              <a:t>分析主題概念可進一步縮小搜尋目標，例如「素養」的重要概念可能是「指標」、「養成」或「評量」等，各概念亦應思考可能的替代詞彙。 </a:t>
            </a:r>
          </a:p>
          <a:p>
            <a:pPr lvl="1"/>
            <a:r>
              <a:rPr lang="en-US" altLang="zh-TW" dirty="0" smtClean="0">
                <a:solidFill>
                  <a:srgbClr val="FF0000"/>
                </a:solidFill>
              </a:rPr>
              <a:t>3. </a:t>
            </a:r>
            <a:r>
              <a:rPr lang="zh-TW" altLang="en-US" dirty="0" smtClean="0">
                <a:solidFill>
                  <a:srgbClr val="FF0000"/>
                </a:solidFill>
              </a:rPr>
              <a:t>分析</a:t>
            </a:r>
            <a:r>
              <a:rPr lang="zh-TW" altLang="en-US" dirty="0">
                <a:solidFill>
                  <a:srgbClr val="FF0000"/>
                </a:solidFill>
              </a:rPr>
              <a:t>搜尋需求：</a:t>
            </a:r>
            <a:r>
              <a:rPr lang="zh-TW" altLang="en-US" dirty="0"/>
              <a:t>分析所需的資訊是否有日期的限制？是否有瀏覽電子全文的</a:t>
            </a:r>
            <a:r>
              <a:rPr lang="zh-TW" altLang="en-US" dirty="0" smtClean="0"/>
              <a:t>需求</a:t>
            </a:r>
            <a:r>
              <a:rPr lang="zh-TW" altLang="en-US" dirty="0"/>
              <a:t>？搜尋者便可據以篩選以減少時間的浪費。 </a:t>
            </a:r>
          </a:p>
        </p:txBody>
      </p:sp>
      <p:sp>
        <p:nvSpPr>
          <p:cNvPr id="3" name="投影片編號版面配置區 2"/>
          <p:cNvSpPr>
            <a:spLocks noGrp="1"/>
          </p:cNvSpPr>
          <p:nvPr>
            <p:ph type="sldNum" sz="quarter" idx="12"/>
          </p:nvPr>
        </p:nvSpPr>
        <p:spPr/>
        <p:txBody>
          <a:bodyPr/>
          <a:lstStyle/>
          <a:p>
            <a:fld id="{3228CCCC-EB6A-4525-9CB7-A5F54915A359}" type="slidenum">
              <a:rPr lang="zh-TW" altLang="en-US" smtClean="0"/>
              <a:pPr/>
              <a:t>39</a:t>
            </a:fld>
            <a:endParaRPr lang="zh-TW" altLang="en-US"/>
          </a:p>
        </p:txBody>
      </p:sp>
    </p:spTree>
    <p:extLst>
      <p:ext uri="{BB962C8B-B14F-4D97-AF65-F5344CB8AC3E}">
        <p14:creationId xmlns:p14="http://schemas.microsoft.com/office/powerpoint/2010/main" val="13555694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645741" y="1849141"/>
            <a:ext cx="7886700" cy="5481504"/>
          </a:xfrm>
        </p:spPr>
        <p:txBody>
          <a:bodyPr/>
          <a:lstStyle/>
          <a:p>
            <a:r>
              <a:rPr lang="zh-TW" altLang="en-US" dirty="0">
                <a:latin typeface="標楷體" pitchFamily="65" charset="-120"/>
                <a:ea typeface="標楷體" pitchFamily="65" charset="-120"/>
              </a:rPr>
              <a:t>不料，鐵扇公主早有所防範，她將孫悟空逮個正著，孫悟空萬般無奈下只好招供偷芭蕉扇的用意，鐵扇公主得知後，跟孫悟空說：「你這潑猴，芭蕉扇是無法搧破蜘蛛網的，該怎麼做才能破解千年蜘蛛網，拯救你師父，要用更科技的方法！」</a:t>
            </a:r>
          </a:p>
          <a:p>
            <a:pPr marL="0" indent="0">
              <a:buNone/>
            </a:pPr>
            <a:r>
              <a:rPr lang="zh-TW" altLang="en-US" dirty="0" smtClean="0">
                <a:latin typeface="標楷體" pitchFamily="65" charset="-120"/>
                <a:ea typeface="標楷體" pitchFamily="65" charset="-120"/>
              </a:rPr>
              <a:t> </a:t>
            </a:r>
            <a:endParaRPr lang="en-US" altLang="zh-TW" dirty="0">
              <a:latin typeface="標楷體" pitchFamily="65" charset="-120"/>
              <a:ea typeface="標楷體" pitchFamily="65" charset="-120"/>
            </a:endParaRPr>
          </a:p>
          <a:p>
            <a:pPr marL="0" indent="0">
              <a:buNone/>
            </a:pPr>
            <a:endParaRPr lang="zh-TW" altLang="en-US" dirty="0"/>
          </a:p>
        </p:txBody>
      </p:sp>
      <p:sp>
        <p:nvSpPr>
          <p:cNvPr id="3" name="投影片編號版面配置區 2"/>
          <p:cNvSpPr>
            <a:spLocks noGrp="1"/>
          </p:cNvSpPr>
          <p:nvPr>
            <p:ph type="sldNum" sz="quarter" idx="12"/>
          </p:nvPr>
        </p:nvSpPr>
        <p:spPr/>
        <p:txBody>
          <a:bodyPr/>
          <a:lstStyle/>
          <a:p>
            <a:fld id="{3228CCCC-EB6A-4525-9CB7-A5F54915A359}" type="slidenum">
              <a:rPr lang="zh-TW" altLang="en-US" smtClean="0"/>
              <a:pPr/>
              <a:t>4</a:t>
            </a:fld>
            <a:endParaRPr lang="zh-TW" altLang="en-US"/>
          </a:p>
        </p:txBody>
      </p:sp>
      <p:sp>
        <p:nvSpPr>
          <p:cNvPr id="4" name="標題 2"/>
          <p:cNvSpPr>
            <a:spLocks noGrp="1"/>
          </p:cNvSpPr>
          <p:nvPr>
            <p:ph type="title"/>
          </p:nvPr>
        </p:nvSpPr>
        <p:spPr>
          <a:xfrm>
            <a:off x="620105" y="544587"/>
            <a:ext cx="7886700" cy="1325563"/>
          </a:xfrm>
        </p:spPr>
        <p:txBody>
          <a:bodyPr/>
          <a:lstStyle/>
          <a:p>
            <a:r>
              <a:rPr lang="zh-TW" altLang="en-US" dirty="0" smtClean="0"/>
              <a:t>故事緣起</a:t>
            </a:r>
            <a:r>
              <a:rPr lang="en-US" altLang="zh-TW" dirty="0" smtClean="0"/>
              <a:t>…(2/3)</a:t>
            </a:r>
            <a:endParaRPr lang="zh-TW" altLang="en-US" dirty="0"/>
          </a:p>
        </p:txBody>
      </p:sp>
    </p:spTree>
    <p:extLst>
      <p:ext uri="{BB962C8B-B14F-4D97-AF65-F5344CB8AC3E}">
        <p14:creationId xmlns:p14="http://schemas.microsoft.com/office/powerpoint/2010/main" val="368296935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611559" y="1083872"/>
            <a:ext cx="7886700" cy="5571656"/>
          </a:xfrm>
        </p:spPr>
        <p:txBody>
          <a:bodyPr/>
          <a:lstStyle/>
          <a:p>
            <a:pPr lvl="1"/>
            <a:r>
              <a:rPr lang="en-US" altLang="zh-TW" dirty="0" smtClean="0">
                <a:solidFill>
                  <a:srgbClr val="FF0000"/>
                </a:solidFill>
              </a:rPr>
              <a:t>4. </a:t>
            </a:r>
            <a:r>
              <a:rPr lang="zh-TW" altLang="en-US" dirty="0" smtClean="0">
                <a:solidFill>
                  <a:srgbClr val="FF0000"/>
                </a:solidFill>
              </a:rPr>
              <a:t>慎選搜尋軟體：</a:t>
            </a:r>
            <a:r>
              <a:rPr lang="zh-TW" altLang="en-US" dirty="0" smtClean="0"/>
              <a:t>不同的網路資源搜尋軟體有其特殊的功能與適用範圍。例如搜尋「資訊」的注音，選用「教育部國語辭典線上版」，就比使用「奇摩搜尋引擎」適切。</a:t>
            </a:r>
          </a:p>
          <a:p>
            <a:endParaRPr lang="zh-TW" altLang="en-US" dirty="0"/>
          </a:p>
        </p:txBody>
      </p:sp>
      <p:sp>
        <p:nvSpPr>
          <p:cNvPr id="3" name="投影片編號版面配置區 2"/>
          <p:cNvSpPr>
            <a:spLocks noGrp="1"/>
          </p:cNvSpPr>
          <p:nvPr>
            <p:ph type="sldNum" sz="quarter" idx="12"/>
          </p:nvPr>
        </p:nvSpPr>
        <p:spPr/>
        <p:txBody>
          <a:bodyPr/>
          <a:lstStyle/>
          <a:p>
            <a:fld id="{3228CCCC-EB6A-4525-9CB7-A5F54915A359}" type="slidenum">
              <a:rPr lang="zh-TW" altLang="en-US" smtClean="0"/>
              <a:pPr/>
              <a:t>40</a:t>
            </a:fld>
            <a:endParaRPr lang="zh-TW" altLang="en-US"/>
          </a:p>
        </p:txBody>
      </p:sp>
    </p:spTree>
    <p:extLst>
      <p:ext uri="{BB962C8B-B14F-4D97-AF65-F5344CB8AC3E}">
        <p14:creationId xmlns:p14="http://schemas.microsoft.com/office/powerpoint/2010/main" val="180623206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628650" y="734096"/>
            <a:ext cx="7886700" cy="5442867"/>
          </a:xfrm>
        </p:spPr>
        <p:txBody>
          <a:bodyPr>
            <a:noAutofit/>
          </a:bodyPr>
          <a:lstStyle/>
          <a:p>
            <a:pPr marL="457200" lvl="1" indent="0">
              <a:buNone/>
            </a:pPr>
            <a:r>
              <a:rPr lang="zh-TW" altLang="en-US" dirty="0">
                <a:solidFill>
                  <a:schemeClr val="accent5"/>
                </a:solidFill>
              </a:rPr>
              <a:t>（二）應用搜尋</a:t>
            </a:r>
            <a:r>
              <a:rPr lang="zh-TW" altLang="en-US" dirty="0" smtClean="0">
                <a:solidFill>
                  <a:schemeClr val="accent5"/>
                </a:solidFill>
              </a:rPr>
              <a:t>策略</a:t>
            </a:r>
            <a:endParaRPr lang="en-US" altLang="zh-TW" dirty="0" smtClean="0">
              <a:solidFill>
                <a:schemeClr val="accent5"/>
              </a:solidFill>
            </a:endParaRPr>
          </a:p>
          <a:p>
            <a:pPr lvl="1"/>
            <a:r>
              <a:rPr lang="en-US" altLang="zh-TW" dirty="0">
                <a:solidFill>
                  <a:srgbClr val="FF0000"/>
                </a:solidFill>
              </a:rPr>
              <a:t>1</a:t>
            </a:r>
            <a:r>
              <a:rPr lang="en-US" altLang="zh-TW" dirty="0" smtClean="0">
                <a:solidFill>
                  <a:srgbClr val="FF0000"/>
                </a:solidFill>
              </a:rPr>
              <a:t>. </a:t>
            </a:r>
            <a:r>
              <a:rPr lang="zh-TW" altLang="en-US" dirty="0" smtClean="0">
                <a:solidFill>
                  <a:srgbClr val="FF0000"/>
                </a:solidFill>
              </a:rPr>
              <a:t>掌握</a:t>
            </a:r>
            <a:r>
              <a:rPr lang="zh-TW" altLang="en-US" dirty="0">
                <a:solidFill>
                  <a:srgbClr val="FF0000"/>
                </a:solidFill>
              </a:rPr>
              <a:t>關鍵字：</a:t>
            </a:r>
            <a:r>
              <a:rPr lang="zh-TW" altLang="en-US" dirty="0"/>
              <a:t>需多了解自己想要蒐集資料的內容與相關詞彙，篩選出重要的</a:t>
            </a:r>
            <a:r>
              <a:rPr lang="zh-TW" altLang="en-US" dirty="0" smtClean="0"/>
              <a:t>相關</a:t>
            </a:r>
            <a:r>
              <a:rPr lang="zh-TW" altLang="en-US" dirty="0"/>
              <a:t>詞彙為關鍵字來查詢，且使用的關鍵詞愈多，愈能精確迅速的找到所需資料。</a:t>
            </a:r>
          </a:p>
          <a:p>
            <a:pPr lvl="1"/>
            <a:r>
              <a:rPr lang="en-US" altLang="zh-TW" dirty="0">
                <a:solidFill>
                  <a:srgbClr val="FF0000"/>
                </a:solidFill>
              </a:rPr>
              <a:t>2</a:t>
            </a:r>
            <a:r>
              <a:rPr lang="en-US" altLang="zh-TW" dirty="0" smtClean="0">
                <a:solidFill>
                  <a:srgbClr val="FF0000"/>
                </a:solidFill>
              </a:rPr>
              <a:t>. </a:t>
            </a:r>
            <a:r>
              <a:rPr lang="zh-TW" altLang="en-US" dirty="0" smtClean="0">
                <a:solidFill>
                  <a:srgbClr val="FF0000"/>
                </a:solidFill>
              </a:rPr>
              <a:t>善</a:t>
            </a:r>
            <a:r>
              <a:rPr lang="zh-TW" altLang="en-US" dirty="0">
                <a:solidFill>
                  <a:srgbClr val="FF0000"/>
                </a:solidFill>
              </a:rPr>
              <a:t>用布林查詢：</a:t>
            </a:r>
            <a:r>
              <a:rPr lang="zh-TW" altLang="en-US" dirty="0"/>
              <a:t>利用「布林邏輯」查詢功能，即 </a:t>
            </a:r>
            <a:r>
              <a:rPr lang="en-US" altLang="zh-TW" dirty="0"/>
              <a:t>and</a:t>
            </a:r>
            <a:r>
              <a:rPr lang="zh-TW" altLang="en-US" dirty="0"/>
              <a:t>、</a:t>
            </a:r>
            <a:r>
              <a:rPr lang="en-US" altLang="zh-TW" dirty="0"/>
              <a:t>or</a:t>
            </a:r>
            <a:r>
              <a:rPr lang="zh-TW" altLang="en-US" dirty="0"/>
              <a:t>、</a:t>
            </a:r>
            <a:r>
              <a:rPr lang="en-US" altLang="zh-TW" dirty="0"/>
              <a:t>not</a:t>
            </a:r>
            <a:r>
              <a:rPr lang="zh-TW" altLang="en-US" dirty="0"/>
              <a:t>（交集、聯集</a:t>
            </a:r>
            <a:r>
              <a:rPr lang="zh-TW" altLang="en-US" dirty="0" smtClean="0"/>
              <a:t>、排除</a:t>
            </a:r>
            <a:r>
              <a:rPr lang="zh-TW" altLang="en-US" dirty="0"/>
              <a:t>）的檢索設定，精確篩選所需資料</a:t>
            </a:r>
            <a:r>
              <a:rPr lang="zh-TW" altLang="en-US" dirty="0" smtClean="0"/>
              <a:t>。</a:t>
            </a:r>
            <a:endParaRPr lang="en-US" altLang="zh-TW" dirty="0" smtClean="0"/>
          </a:p>
          <a:p>
            <a:pPr lvl="1"/>
            <a:r>
              <a:rPr lang="en-US" altLang="zh-TW" dirty="0">
                <a:solidFill>
                  <a:srgbClr val="FF0000"/>
                </a:solidFill>
              </a:rPr>
              <a:t>3. </a:t>
            </a:r>
            <a:r>
              <a:rPr lang="zh-TW" altLang="en-US" dirty="0">
                <a:solidFill>
                  <a:srgbClr val="FF0000"/>
                </a:solidFill>
              </a:rPr>
              <a:t>以片語進行搜尋：</a:t>
            </a:r>
            <a:r>
              <a:rPr lang="zh-TW" altLang="en-US" dirty="0"/>
              <a:t>在需要組成片語的文字開頭與結尾加上雙引號「＂」，可提高搜尋結果的精確度及速度</a:t>
            </a:r>
            <a:r>
              <a:rPr lang="zh-TW" altLang="en-US" dirty="0" smtClean="0"/>
              <a:t>。</a:t>
            </a:r>
            <a:endParaRPr lang="zh-TW" altLang="en-US" dirty="0"/>
          </a:p>
        </p:txBody>
      </p:sp>
      <p:sp>
        <p:nvSpPr>
          <p:cNvPr id="3" name="投影片編號版面配置區 2"/>
          <p:cNvSpPr>
            <a:spLocks noGrp="1"/>
          </p:cNvSpPr>
          <p:nvPr>
            <p:ph type="sldNum" sz="quarter" idx="12"/>
          </p:nvPr>
        </p:nvSpPr>
        <p:spPr/>
        <p:txBody>
          <a:bodyPr/>
          <a:lstStyle/>
          <a:p>
            <a:fld id="{3228CCCC-EB6A-4525-9CB7-A5F54915A359}" type="slidenum">
              <a:rPr lang="zh-TW" altLang="en-US" smtClean="0"/>
              <a:pPr/>
              <a:t>41</a:t>
            </a:fld>
            <a:endParaRPr lang="zh-TW" altLang="en-US"/>
          </a:p>
        </p:txBody>
      </p:sp>
    </p:spTree>
    <p:extLst>
      <p:ext uri="{BB962C8B-B14F-4D97-AF65-F5344CB8AC3E}">
        <p14:creationId xmlns:p14="http://schemas.microsoft.com/office/powerpoint/2010/main" val="275321100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654287" y="968443"/>
            <a:ext cx="7886700" cy="5584535"/>
          </a:xfrm>
        </p:spPr>
        <p:txBody>
          <a:bodyPr/>
          <a:lstStyle/>
          <a:p>
            <a:pPr lvl="1"/>
            <a:r>
              <a:rPr lang="en-US" altLang="zh-TW" dirty="0" smtClean="0">
                <a:solidFill>
                  <a:srgbClr val="FF0000"/>
                </a:solidFill>
              </a:rPr>
              <a:t>4</a:t>
            </a:r>
            <a:r>
              <a:rPr lang="en-US" altLang="zh-TW" dirty="0">
                <a:solidFill>
                  <a:srgbClr val="FF0000"/>
                </a:solidFill>
              </a:rPr>
              <a:t>. </a:t>
            </a:r>
            <a:r>
              <a:rPr lang="zh-TW" altLang="en-US" dirty="0">
                <a:solidFill>
                  <a:srgbClr val="FF0000"/>
                </a:solidFill>
              </a:rPr>
              <a:t>利用已找到的資料再發現相關資訊：</a:t>
            </a:r>
            <a:r>
              <a:rPr lang="zh-TW" altLang="en-US" dirty="0"/>
              <a:t>例如從已經找到資料後面的參考書目或網站中，再找出相關資料。 </a:t>
            </a:r>
          </a:p>
          <a:p>
            <a:pPr lvl="1"/>
            <a:r>
              <a:rPr lang="en-US" altLang="zh-TW" dirty="0">
                <a:solidFill>
                  <a:srgbClr val="FF0000"/>
                </a:solidFill>
              </a:rPr>
              <a:t>5. </a:t>
            </a:r>
            <a:r>
              <a:rPr lang="zh-TW" altLang="en-US" dirty="0">
                <a:solidFill>
                  <a:srgbClr val="FF0000"/>
                </a:solidFill>
              </a:rPr>
              <a:t>輪流使用各家搜尋引擎：</a:t>
            </a:r>
            <a:r>
              <a:rPr lang="zh-TW" altLang="en-US" dirty="0"/>
              <a:t>活用各家搜尋引擎以避免不足，並俾便獲得更完整與最新的資料。 </a:t>
            </a:r>
            <a:endParaRPr lang="en-US" altLang="zh-TW" dirty="0" smtClean="0"/>
          </a:p>
          <a:p>
            <a:pPr lvl="1"/>
            <a:r>
              <a:rPr lang="en-US" altLang="zh-TW" dirty="0">
                <a:solidFill>
                  <a:srgbClr val="FF0000"/>
                </a:solidFill>
              </a:rPr>
              <a:t>6. </a:t>
            </a:r>
            <a:r>
              <a:rPr lang="zh-TW" altLang="en-US" dirty="0">
                <a:solidFill>
                  <a:srgbClr val="FF0000"/>
                </a:solidFill>
              </a:rPr>
              <a:t>使用 </a:t>
            </a:r>
            <a:r>
              <a:rPr lang="en-US" altLang="zh-TW" dirty="0">
                <a:solidFill>
                  <a:srgbClr val="FF0000"/>
                </a:solidFill>
              </a:rPr>
              <a:t>RSS</a:t>
            </a:r>
            <a:r>
              <a:rPr lang="zh-TW" altLang="en-US" dirty="0">
                <a:solidFill>
                  <a:srgbClr val="FF0000"/>
                </a:solidFill>
              </a:rPr>
              <a:t>（簡易資訊聚合：</a:t>
            </a:r>
            <a:r>
              <a:rPr lang="en-US" altLang="zh-TW" dirty="0">
                <a:solidFill>
                  <a:srgbClr val="FF0000"/>
                </a:solidFill>
              </a:rPr>
              <a:t>Really Simple Syndication</a:t>
            </a:r>
            <a:r>
              <a:rPr lang="zh-TW" altLang="en-US" dirty="0">
                <a:solidFill>
                  <a:srgbClr val="FF0000"/>
                </a:solidFill>
              </a:rPr>
              <a:t>）訂閱服務：</a:t>
            </a:r>
            <a:r>
              <a:rPr lang="zh-TW" altLang="en-US" dirty="0"/>
              <a:t>若搜尋的網站有提供 </a:t>
            </a:r>
            <a:r>
              <a:rPr lang="en-US" altLang="zh-TW" dirty="0"/>
              <a:t>RSS </a:t>
            </a:r>
            <a:r>
              <a:rPr lang="zh-TW" altLang="en-US" dirty="0"/>
              <a:t>訂閱服務亦可利用，以獲取最近的更新資料</a:t>
            </a:r>
            <a:r>
              <a:rPr lang="zh-TW" altLang="en-US" dirty="0" smtClean="0"/>
              <a:t>。</a:t>
            </a:r>
            <a:endParaRPr lang="en-US" altLang="zh-TW" dirty="0" smtClean="0"/>
          </a:p>
          <a:p>
            <a:pPr lvl="1"/>
            <a:endParaRPr lang="zh-TW" altLang="en-US" dirty="0"/>
          </a:p>
          <a:p>
            <a:endParaRPr lang="zh-TW" altLang="en-US" dirty="0"/>
          </a:p>
        </p:txBody>
      </p:sp>
      <p:sp>
        <p:nvSpPr>
          <p:cNvPr id="3" name="投影片編號版面配置區 2"/>
          <p:cNvSpPr>
            <a:spLocks noGrp="1"/>
          </p:cNvSpPr>
          <p:nvPr>
            <p:ph type="sldNum" sz="quarter" idx="12"/>
          </p:nvPr>
        </p:nvSpPr>
        <p:spPr/>
        <p:txBody>
          <a:bodyPr/>
          <a:lstStyle/>
          <a:p>
            <a:fld id="{3228CCCC-EB6A-4525-9CB7-A5F54915A359}" type="slidenum">
              <a:rPr lang="zh-TW" altLang="en-US" smtClean="0"/>
              <a:pPr/>
              <a:t>42</a:t>
            </a:fld>
            <a:endParaRPr lang="zh-TW" altLang="en-US"/>
          </a:p>
        </p:txBody>
      </p:sp>
    </p:spTree>
    <p:extLst>
      <p:ext uri="{BB962C8B-B14F-4D97-AF65-F5344CB8AC3E}">
        <p14:creationId xmlns:p14="http://schemas.microsoft.com/office/powerpoint/2010/main" val="317094445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662834" y="1127443"/>
            <a:ext cx="7886700" cy="5391352"/>
          </a:xfrm>
        </p:spPr>
        <p:txBody>
          <a:bodyPr>
            <a:normAutofit/>
          </a:bodyPr>
          <a:lstStyle/>
          <a:p>
            <a:pPr lvl="1"/>
            <a:r>
              <a:rPr lang="en-US" altLang="zh-TW" dirty="0" smtClean="0">
                <a:solidFill>
                  <a:srgbClr val="FF0000"/>
                </a:solidFill>
              </a:rPr>
              <a:t>7. </a:t>
            </a:r>
            <a:r>
              <a:rPr lang="zh-TW" altLang="en-US" dirty="0" smtClean="0">
                <a:solidFill>
                  <a:srgbClr val="FF0000"/>
                </a:solidFill>
              </a:rPr>
              <a:t>儲存搜尋結果：</a:t>
            </a:r>
            <a:r>
              <a:rPr lang="zh-TW" altLang="en-US" dirty="0" smtClean="0"/>
              <a:t>在網路上找資料，若看到不錯的網頁，可將網頁加入瀏覽器之「我的最愛」或「書籤」功能，可儲存網頁標題與網址，還可分類整理方便再次造訪。</a:t>
            </a:r>
            <a:endParaRPr lang="en-US" altLang="zh-TW" dirty="0" smtClean="0"/>
          </a:p>
          <a:p>
            <a:pPr lvl="1"/>
            <a:r>
              <a:rPr lang="en-US" altLang="zh-TW" dirty="0">
                <a:solidFill>
                  <a:srgbClr val="FF0000"/>
                </a:solidFill>
              </a:rPr>
              <a:t>8. </a:t>
            </a:r>
            <a:r>
              <a:rPr lang="zh-TW" altLang="en-US" dirty="0">
                <a:solidFill>
                  <a:srgbClr val="FF0000"/>
                </a:solidFill>
              </a:rPr>
              <a:t>善用學術搜尋：</a:t>
            </a:r>
            <a:r>
              <a:rPr lang="zh-TW" altLang="en-US" dirty="0"/>
              <a:t>網路資訊浩瀚無窮，使用關鍵詞搜尋時常會找到一堆無用資料而虛耗搜尋的時間與精力，若運用 </a:t>
            </a:r>
            <a:r>
              <a:rPr lang="en-US" altLang="zh-TW" dirty="0"/>
              <a:t>Google </a:t>
            </a:r>
            <a:r>
              <a:rPr lang="zh-TW" altLang="en-US" dirty="0"/>
              <a:t>所提供之學術搜尋引擎，即可讓搜尋的結果聚焦於學術範圍，幫助師生應用於學習之所需</a:t>
            </a:r>
            <a:r>
              <a:rPr lang="zh-TW" altLang="en-US" dirty="0" smtClean="0"/>
              <a:t>。</a:t>
            </a:r>
            <a:endParaRPr lang="zh-TW" altLang="en-US" dirty="0"/>
          </a:p>
        </p:txBody>
      </p:sp>
      <p:sp>
        <p:nvSpPr>
          <p:cNvPr id="3" name="投影片編號版面配置區 2"/>
          <p:cNvSpPr>
            <a:spLocks noGrp="1"/>
          </p:cNvSpPr>
          <p:nvPr>
            <p:ph type="sldNum" sz="quarter" idx="12"/>
          </p:nvPr>
        </p:nvSpPr>
        <p:spPr/>
        <p:txBody>
          <a:bodyPr/>
          <a:lstStyle/>
          <a:p>
            <a:fld id="{3228CCCC-EB6A-4525-9CB7-A5F54915A359}" type="slidenum">
              <a:rPr lang="zh-TW" altLang="en-US" smtClean="0"/>
              <a:pPr/>
              <a:t>43</a:t>
            </a:fld>
            <a:endParaRPr lang="zh-TW" altLang="en-US"/>
          </a:p>
        </p:txBody>
      </p:sp>
    </p:spTree>
    <p:extLst>
      <p:ext uri="{BB962C8B-B14F-4D97-AF65-F5344CB8AC3E}">
        <p14:creationId xmlns:p14="http://schemas.microsoft.com/office/powerpoint/2010/main" val="99109679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620104" y="830747"/>
            <a:ext cx="7886700" cy="5790597"/>
          </a:xfrm>
        </p:spPr>
        <p:txBody>
          <a:bodyPr>
            <a:noAutofit/>
          </a:bodyPr>
          <a:lstStyle/>
          <a:p>
            <a:pPr lvl="1"/>
            <a:r>
              <a:rPr lang="en-US" altLang="zh-TW" dirty="0" smtClean="0">
                <a:solidFill>
                  <a:srgbClr val="FF0000"/>
                </a:solidFill>
              </a:rPr>
              <a:t>9. </a:t>
            </a:r>
            <a:r>
              <a:rPr lang="zh-TW" altLang="en-US" dirty="0" smtClean="0">
                <a:solidFill>
                  <a:srgbClr val="FF0000"/>
                </a:solidFill>
              </a:rPr>
              <a:t>活用進階搜尋指令：</a:t>
            </a:r>
            <a:r>
              <a:rPr lang="zh-TW" altLang="en-US" dirty="0" smtClean="0"/>
              <a:t>為了能針對需求找出目標網頁，各大搜尋引擎網站都提供許多進階搜尋指令，以下僅舉出最常用的指令及其用法，其餘指令請至各搜尋引擎查找。</a:t>
            </a:r>
            <a:endParaRPr lang="en-US" altLang="zh-TW" dirty="0" smtClean="0"/>
          </a:p>
          <a:p>
            <a:pPr lvl="2"/>
            <a:r>
              <a:rPr lang="en-US" altLang="zh-TW" dirty="0"/>
              <a:t>(1) site</a:t>
            </a:r>
            <a:r>
              <a:rPr lang="zh-TW" altLang="en-US" dirty="0"/>
              <a:t>：查詢指定網站的網頁（</a:t>
            </a:r>
            <a:r>
              <a:rPr lang="en-US" altLang="zh-TW" dirty="0"/>
              <a:t>"</a:t>
            </a:r>
            <a:r>
              <a:rPr lang="en-US" altLang="zh-TW" dirty="0" err="1"/>
              <a:t>site:http</a:t>
            </a:r>
            <a:r>
              <a:rPr lang="en-US" altLang="zh-TW" dirty="0"/>
              <a:t>://www.edunet.taipei.gov.tw  </a:t>
            </a:r>
            <a:r>
              <a:rPr lang="zh-TW" altLang="en-US" dirty="0"/>
              <a:t>資訊 </a:t>
            </a:r>
            <a:r>
              <a:rPr lang="en-US" altLang="zh-TW" dirty="0"/>
              <a:t>" </a:t>
            </a:r>
            <a:r>
              <a:rPr lang="zh-TW" altLang="en-US" dirty="0"/>
              <a:t>查詢臺北市政府教育局有 </a:t>
            </a:r>
            <a:r>
              <a:rPr lang="en-US" altLang="zh-TW" dirty="0"/>
              <a:t>" </a:t>
            </a:r>
            <a:r>
              <a:rPr lang="zh-TW" altLang="en-US" dirty="0"/>
              <a:t>資訊 </a:t>
            </a:r>
            <a:r>
              <a:rPr lang="en-US" altLang="zh-TW" dirty="0"/>
              <a:t>" </a:t>
            </a:r>
            <a:r>
              <a:rPr lang="zh-TW" altLang="en-US" dirty="0"/>
              <a:t>兩字的網頁）</a:t>
            </a:r>
            <a:endParaRPr lang="en-US" altLang="zh-TW" dirty="0"/>
          </a:p>
          <a:p>
            <a:pPr lvl="2"/>
            <a:r>
              <a:rPr lang="en-US" altLang="zh-TW" dirty="0"/>
              <a:t>(2) </a:t>
            </a:r>
            <a:r>
              <a:rPr lang="en-US" altLang="zh-TW" dirty="0" err="1"/>
              <a:t>ﬁletype</a:t>
            </a:r>
            <a:r>
              <a:rPr lang="zh-TW" altLang="en-US" dirty="0"/>
              <a:t>：搜尋特定檔案類型（</a:t>
            </a:r>
            <a:r>
              <a:rPr lang="en-US" altLang="zh-TW" dirty="0"/>
              <a:t>"</a:t>
            </a:r>
            <a:r>
              <a:rPr lang="en-US" altLang="zh-TW" dirty="0" err="1"/>
              <a:t>ﬁletype:doc</a:t>
            </a:r>
            <a:r>
              <a:rPr lang="en-US" altLang="zh-TW" dirty="0"/>
              <a:t>  </a:t>
            </a:r>
            <a:r>
              <a:rPr lang="zh-TW" altLang="en-US" dirty="0"/>
              <a:t>物理 </a:t>
            </a:r>
            <a:r>
              <a:rPr lang="en-US" altLang="zh-TW" dirty="0"/>
              <a:t>"  </a:t>
            </a:r>
            <a:r>
              <a:rPr lang="zh-TW" altLang="en-US" dirty="0"/>
              <a:t>查找檔名有 </a:t>
            </a:r>
            <a:r>
              <a:rPr lang="en-US" altLang="zh-TW" dirty="0"/>
              <a:t>" </a:t>
            </a:r>
            <a:r>
              <a:rPr lang="zh-TW" altLang="en-US" dirty="0"/>
              <a:t>物理 </a:t>
            </a:r>
            <a:r>
              <a:rPr lang="en-US" altLang="zh-TW" dirty="0"/>
              <a:t>" </a:t>
            </a:r>
            <a:r>
              <a:rPr lang="zh-TW" altLang="en-US" dirty="0"/>
              <a:t>兩字的 </a:t>
            </a:r>
            <a:r>
              <a:rPr lang="en-US" altLang="zh-TW" dirty="0"/>
              <a:t>doc </a:t>
            </a:r>
            <a:r>
              <a:rPr lang="zh-TW" altLang="en-US" dirty="0"/>
              <a:t>文件檔）</a:t>
            </a:r>
          </a:p>
          <a:p>
            <a:pPr lvl="2"/>
            <a:r>
              <a:rPr lang="en-US" altLang="zh-TW" dirty="0"/>
              <a:t>(3) </a:t>
            </a:r>
            <a:r>
              <a:rPr lang="en-US" altLang="zh-TW" dirty="0" err="1"/>
              <a:t>intitle</a:t>
            </a:r>
            <a:r>
              <a:rPr lang="zh-TW" altLang="en-US" dirty="0"/>
              <a:t>：搜尋標題包含關鍵詞的網頁（</a:t>
            </a:r>
            <a:r>
              <a:rPr lang="en-US" altLang="zh-TW" dirty="0"/>
              <a:t>"</a:t>
            </a:r>
            <a:r>
              <a:rPr lang="en-US" altLang="zh-TW" dirty="0" err="1"/>
              <a:t>intitle</a:t>
            </a:r>
            <a:r>
              <a:rPr lang="en-US" altLang="zh-TW" dirty="0"/>
              <a:t>: </a:t>
            </a:r>
            <a:r>
              <a:rPr lang="zh-TW" altLang="en-US" dirty="0"/>
              <a:t>國文 </a:t>
            </a:r>
            <a:r>
              <a:rPr lang="en-US" altLang="zh-TW" dirty="0"/>
              <a:t>"  </a:t>
            </a:r>
            <a:r>
              <a:rPr lang="zh-TW" altLang="en-US" dirty="0"/>
              <a:t>查詢網頁標題包含 </a:t>
            </a:r>
            <a:r>
              <a:rPr lang="en-US" altLang="zh-TW" dirty="0"/>
              <a:t>" </a:t>
            </a:r>
            <a:r>
              <a:rPr lang="zh-TW" altLang="en-US" dirty="0"/>
              <a:t>國文 </a:t>
            </a:r>
            <a:r>
              <a:rPr lang="en-US" altLang="zh-TW" dirty="0"/>
              <a:t>" </a:t>
            </a:r>
            <a:r>
              <a:rPr lang="zh-TW" altLang="en-US" dirty="0"/>
              <a:t>兩字的網頁</a:t>
            </a:r>
            <a:r>
              <a:rPr lang="zh-TW" altLang="en-US" dirty="0" smtClean="0"/>
              <a:t>）</a:t>
            </a:r>
            <a:endParaRPr lang="zh-TW" altLang="en-US" dirty="0"/>
          </a:p>
        </p:txBody>
      </p:sp>
      <p:sp>
        <p:nvSpPr>
          <p:cNvPr id="3" name="投影片編號版面配置區 2"/>
          <p:cNvSpPr>
            <a:spLocks noGrp="1"/>
          </p:cNvSpPr>
          <p:nvPr>
            <p:ph type="sldNum" sz="quarter" idx="12"/>
          </p:nvPr>
        </p:nvSpPr>
        <p:spPr/>
        <p:txBody>
          <a:bodyPr/>
          <a:lstStyle/>
          <a:p>
            <a:fld id="{3228CCCC-EB6A-4525-9CB7-A5F54915A359}" type="slidenum">
              <a:rPr lang="zh-TW" altLang="en-US" smtClean="0"/>
              <a:pPr/>
              <a:t>44</a:t>
            </a:fld>
            <a:endParaRPr lang="zh-TW" altLang="en-US"/>
          </a:p>
        </p:txBody>
      </p:sp>
    </p:spTree>
    <p:extLst>
      <p:ext uri="{BB962C8B-B14F-4D97-AF65-F5344CB8AC3E}">
        <p14:creationId xmlns:p14="http://schemas.microsoft.com/office/powerpoint/2010/main" val="276586200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620105" y="866254"/>
            <a:ext cx="7886700" cy="5507262"/>
          </a:xfrm>
        </p:spPr>
        <p:txBody>
          <a:bodyPr/>
          <a:lstStyle/>
          <a:p>
            <a:endParaRPr lang="en-US" altLang="zh-TW" dirty="0" smtClean="0">
              <a:solidFill>
                <a:schemeClr val="accent6"/>
              </a:solidFill>
            </a:endParaRPr>
          </a:p>
          <a:p>
            <a:pPr marL="457200" lvl="1" indent="0">
              <a:buNone/>
            </a:pPr>
            <a:r>
              <a:rPr lang="zh-TW" altLang="en-US" dirty="0">
                <a:solidFill>
                  <a:schemeClr val="accent5"/>
                </a:solidFill>
              </a:rPr>
              <a:t>（一）網站類型及</a:t>
            </a:r>
            <a:r>
              <a:rPr lang="zh-TW" altLang="en-US" dirty="0" smtClean="0">
                <a:solidFill>
                  <a:schemeClr val="accent5"/>
                </a:solidFill>
              </a:rPr>
              <a:t>識別</a:t>
            </a:r>
            <a:endParaRPr lang="en-US" altLang="zh-TW" dirty="0" smtClean="0">
              <a:solidFill>
                <a:schemeClr val="accent5"/>
              </a:solidFill>
            </a:endParaRPr>
          </a:p>
          <a:p>
            <a:pPr lvl="1"/>
            <a:r>
              <a:rPr lang="zh-TW" altLang="en-US" dirty="0" smtClean="0"/>
              <a:t>網路</a:t>
            </a:r>
            <a:r>
              <a:rPr lang="zh-TW" altLang="en-US" dirty="0"/>
              <a:t>上的資料這麼多，如何識別判讀其真偽及品質呢？首先，認識不同的</a:t>
            </a:r>
            <a:r>
              <a:rPr lang="zh-TW" altLang="en-US" dirty="0" smtClean="0"/>
              <a:t>網站</a:t>
            </a:r>
            <a:r>
              <a:rPr lang="zh-TW" altLang="en-US" dirty="0"/>
              <a:t>類型可以做為判斷網站內容的第一個指標。</a:t>
            </a:r>
          </a:p>
        </p:txBody>
      </p:sp>
      <p:sp>
        <p:nvSpPr>
          <p:cNvPr id="3" name="投影片編號版面配置區 2"/>
          <p:cNvSpPr>
            <a:spLocks noGrp="1"/>
          </p:cNvSpPr>
          <p:nvPr>
            <p:ph type="sldNum" sz="quarter" idx="12"/>
          </p:nvPr>
        </p:nvSpPr>
        <p:spPr/>
        <p:txBody>
          <a:bodyPr/>
          <a:lstStyle/>
          <a:p>
            <a:fld id="{3228CCCC-EB6A-4525-9CB7-A5F54915A359}" type="slidenum">
              <a:rPr lang="zh-TW" altLang="en-US" smtClean="0"/>
              <a:pPr/>
              <a:t>45</a:t>
            </a:fld>
            <a:endParaRPr lang="zh-TW" altLang="en-US"/>
          </a:p>
        </p:txBody>
      </p:sp>
      <p:sp>
        <p:nvSpPr>
          <p:cNvPr id="5" name="標題 2"/>
          <p:cNvSpPr>
            <a:spLocks noGrp="1"/>
          </p:cNvSpPr>
          <p:nvPr>
            <p:ph type="title"/>
          </p:nvPr>
        </p:nvSpPr>
        <p:spPr>
          <a:xfrm>
            <a:off x="628650" y="501861"/>
            <a:ext cx="7886700" cy="1325563"/>
          </a:xfrm>
        </p:spPr>
        <p:txBody>
          <a:bodyPr/>
          <a:lstStyle/>
          <a:p>
            <a:r>
              <a:rPr lang="zh-TW" altLang="en-US" dirty="0"/>
              <a:t>三</a:t>
            </a:r>
            <a:r>
              <a:rPr lang="zh-TW" altLang="en-US" dirty="0" smtClean="0"/>
              <a:t>、網路識讀</a:t>
            </a:r>
            <a:endParaRPr lang="zh-TW" altLang="en-US" dirty="0"/>
          </a:p>
        </p:txBody>
      </p:sp>
    </p:spTree>
    <p:extLst>
      <p:ext uri="{BB962C8B-B14F-4D97-AF65-F5344CB8AC3E}">
        <p14:creationId xmlns:p14="http://schemas.microsoft.com/office/powerpoint/2010/main" val="359398535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內容版面配置區 3"/>
          <p:cNvGraphicFramePr>
            <a:graphicFrameLocks noGrp="1"/>
          </p:cNvGraphicFramePr>
          <p:nvPr>
            <p:ph idx="1"/>
            <p:extLst>
              <p:ext uri="{D42A27DB-BD31-4B8C-83A1-F6EECF244321}">
                <p14:modId xmlns:p14="http://schemas.microsoft.com/office/powerpoint/2010/main" val="413782761"/>
              </p:ext>
            </p:extLst>
          </p:nvPr>
        </p:nvGraphicFramePr>
        <p:xfrm>
          <a:off x="731682" y="1424404"/>
          <a:ext cx="7886700" cy="4023360"/>
        </p:xfrm>
        <a:graphic>
          <a:graphicData uri="http://schemas.openxmlformats.org/drawingml/2006/table">
            <a:tbl>
              <a:tblPr firstRow="1" bandRow="1">
                <a:tableStyleId>{5C22544A-7EE6-4342-B048-85BDC9FD1C3A}</a:tableStyleId>
              </a:tblPr>
              <a:tblGrid>
                <a:gridCol w="1715305"/>
                <a:gridCol w="6171395"/>
              </a:tblGrid>
              <a:tr h="370840">
                <a:tc>
                  <a:txBody>
                    <a:bodyPr/>
                    <a:lstStyle/>
                    <a:p>
                      <a:r>
                        <a:rPr lang="zh-TW" altLang="en-US" sz="2000" dirty="0" smtClean="0"/>
                        <a:t>類型</a:t>
                      </a:r>
                      <a:endParaRPr lang="zh-TW" altLang="en-US" sz="2000" dirty="0"/>
                    </a:p>
                  </a:txBody>
                  <a:tcPr/>
                </a:tc>
                <a:tc>
                  <a:txBody>
                    <a:bodyPr/>
                    <a:lstStyle/>
                    <a:p>
                      <a:r>
                        <a:rPr lang="zh-TW" altLang="en-US" sz="2000" dirty="0" smtClean="0"/>
                        <a:t>特徵</a:t>
                      </a:r>
                      <a:endParaRPr lang="zh-TW" altLang="en-US" sz="2000" dirty="0"/>
                    </a:p>
                  </a:txBody>
                  <a:tcPr/>
                </a:tc>
              </a:tr>
              <a:tr h="370840">
                <a:tc>
                  <a:txBody>
                    <a:bodyPr/>
                    <a:lstStyle/>
                    <a:p>
                      <a:r>
                        <a:rPr lang="zh-TW" altLang="en-US" sz="2000" dirty="0" smtClean="0"/>
                        <a:t>個人</a:t>
                      </a:r>
                      <a:r>
                        <a:rPr lang="zh-TW" altLang="en-US" sz="2000" dirty="0" smtClean="0"/>
                        <a:t>網站</a:t>
                      </a:r>
                      <a:endParaRPr lang="en-US" altLang="zh-TW" sz="2000" dirty="0" smtClean="0"/>
                    </a:p>
                    <a:p>
                      <a:r>
                        <a:rPr lang="en-US" altLang="zh-TW" sz="2000" dirty="0" smtClean="0"/>
                        <a:t>.</a:t>
                      </a:r>
                      <a:r>
                        <a:rPr lang="en-US" altLang="zh-TW" sz="2000" dirty="0" err="1" smtClean="0"/>
                        <a:t>idv</a:t>
                      </a:r>
                      <a:endParaRPr lang="zh-TW" altLang="en-US" sz="2000" dirty="0"/>
                    </a:p>
                  </a:txBody>
                  <a:tcPr/>
                </a:tc>
                <a:tc>
                  <a:txBody>
                    <a:bodyPr/>
                    <a:lstStyle/>
                    <a:p>
                      <a:r>
                        <a:rPr lang="en-US" altLang="zh-TW" sz="2000" dirty="0" smtClean="0"/>
                        <a:t>1. </a:t>
                      </a:r>
                      <a:r>
                        <a:rPr lang="zh-TW" altLang="en-US" sz="2000" dirty="0" smtClean="0"/>
                        <a:t>網站多是用於宣傳或分享個人的信念及所得。 </a:t>
                      </a:r>
                    </a:p>
                    <a:p>
                      <a:r>
                        <a:rPr lang="en-US" altLang="zh-TW" sz="2000" dirty="0" smtClean="0"/>
                        <a:t>2. </a:t>
                      </a:r>
                      <a:r>
                        <a:rPr lang="zh-TW" altLang="en-US" sz="2000" dirty="0" smtClean="0"/>
                        <a:t>網頁資料可能缺乏編審標準來保證其可信度、正確性及客觀性。</a:t>
                      </a:r>
                      <a:endParaRPr lang="zh-TW" altLang="en-US" sz="2000" dirty="0"/>
                    </a:p>
                  </a:txBody>
                  <a:tcPr/>
                </a:tc>
              </a:tr>
              <a:tr h="370840">
                <a:tc>
                  <a:txBody>
                    <a:bodyPr/>
                    <a:lstStyle/>
                    <a:p>
                      <a:r>
                        <a:rPr lang="zh-TW" altLang="en-US" sz="2000" dirty="0" smtClean="0"/>
                        <a:t>商業性</a:t>
                      </a:r>
                      <a:r>
                        <a:rPr lang="zh-TW" altLang="en-US" sz="2000" dirty="0" smtClean="0"/>
                        <a:t>網站</a:t>
                      </a:r>
                      <a:endParaRPr lang="en-US" altLang="zh-TW" sz="2000" dirty="0" smtClean="0"/>
                    </a:p>
                    <a:p>
                      <a:r>
                        <a:rPr lang="en-US" altLang="zh-TW" sz="1800" b="0" i="0" u="none" strike="noStrike" kern="1200" baseline="0" dirty="0" smtClean="0">
                          <a:solidFill>
                            <a:schemeClr val="dk1"/>
                          </a:solidFill>
                          <a:latin typeface="+mn-lt"/>
                          <a:ea typeface="+mn-ea"/>
                          <a:cs typeface="+mn-cs"/>
                        </a:rPr>
                        <a:t>.com</a:t>
                      </a:r>
                      <a:endParaRPr lang="zh-TW" altLang="en-US" sz="2000" dirty="0"/>
                    </a:p>
                  </a:txBody>
                  <a:tcPr/>
                </a:tc>
                <a:tc>
                  <a:txBody>
                    <a:bodyPr/>
                    <a:lstStyle/>
                    <a:p>
                      <a:r>
                        <a:rPr lang="en-US" altLang="zh-TW" sz="2000" dirty="0" smtClean="0"/>
                        <a:t>1. </a:t>
                      </a:r>
                      <a:r>
                        <a:rPr lang="zh-TW" altLang="en-US" sz="2000" dirty="0" smtClean="0"/>
                        <a:t>網站主要目的是販售商品。 </a:t>
                      </a:r>
                    </a:p>
                    <a:p>
                      <a:r>
                        <a:rPr lang="en-US" altLang="zh-TW" sz="2000" dirty="0" smtClean="0"/>
                        <a:t>2. </a:t>
                      </a:r>
                      <a:r>
                        <a:rPr lang="zh-TW" altLang="en-US" sz="2000" dirty="0" smtClean="0"/>
                        <a:t>廣告及公共關係是促銷商品的主要方式。 </a:t>
                      </a:r>
                    </a:p>
                    <a:p>
                      <a:r>
                        <a:rPr lang="en-US" altLang="zh-TW" sz="2000" dirty="0" smtClean="0"/>
                        <a:t>3. </a:t>
                      </a:r>
                      <a:r>
                        <a:rPr lang="zh-TW" altLang="en-US" sz="2000" dirty="0" smtClean="0"/>
                        <a:t>有時使用者可在網站上找到與相關領域有關的、有價值的資料。</a:t>
                      </a:r>
                      <a:endParaRPr lang="zh-TW" altLang="en-US" sz="2000" dirty="0"/>
                    </a:p>
                  </a:txBody>
                  <a:tcPr/>
                </a:tc>
              </a:tr>
              <a:tr h="370840">
                <a:tc>
                  <a:txBody>
                    <a:bodyPr/>
                    <a:lstStyle/>
                    <a:p>
                      <a:r>
                        <a:rPr lang="zh-TW" altLang="en-US" sz="2000" dirty="0" smtClean="0"/>
                        <a:t>學術教育</a:t>
                      </a:r>
                      <a:r>
                        <a:rPr lang="zh-TW" altLang="en-US" sz="2000" dirty="0" smtClean="0"/>
                        <a:t>網站</a:t>
                      </a:r>
                      <a:endParaRPr lang="en-US" altLang="zh-TW" sz="2000" dirty="0" smtClean="0"/>
                    </a:p>
                    <a:p>
                      <a:r>
                        <a:rPr lang="en-US" altLang="zh-TW" sz="1800" b="0" i="0" u="none" strike="noStrike" kern="1200" baseline="0" dirty="0" smtClean="0">
                          <a:solidFill>
                            <a:schemeClr val="dk1"/>
                          </a:solidFill>
                          <a:latin typeface="+mn-lt"/>
                          <a:ea typeface="+mn-ea"/>
                          <a:cs typeface="+mn-cs"/>
                        </a:rPr>
                        <a:t>.</a:t>
                      </a:r>
                      <a:r>
                        <a:rPr lang="en-US" altLang="zh-TW" sz="1800" b="0" i="0" u="none" strike="noStrike" kern="1200" baseline="0" dirty="0" err="1" smtClean="0">
                          <a:solidFill>
                            <a:schemeClr val="dk1"/>
                          </a:solidFill>
                          <a:latin typeface="+mn-lt"/>
                          <a:ea typeface="+mn-ea"/>
                          <a:cs typeface="+mn-cs"/>
                        </a:rPr>
                        <a:t>edu</a:t>
                      </a:r>
                      <a:endParaRPr lang="zh-TW" altLang="en-US" sz="2000" dirty="0"/>
                    </a:p>
                  </a:txBody>
                  <a:tcPr/>
                </a:tc>
                <a:tc>
                  <a:txBody>
                    <a:bodyPr/>
                    <a:lstStyle/>
                    <a:p>
                      <a:r>
                        <a:rPr lang="en-US" altLang="zh-TW" sz="2000" dirty="0" smtClean="0"/>
                        <a:t>1. </a:t>
                      </a:r>
                      <a:r>
                        <a:rPr lang="zh-TW" altLang="en-US" sz="2000" dirty="0" smtClean="0"/>
                        <a:t>網站上的資訊通常比較嚴謹、可信度高。 </a:t>
                      </a:r>
                    </a:p>
                    <a:p>
                      <a:r>
                        <a:rPr lang="en-US" altLang="zh-TW" sz="2000" dirty="0" smtClean="0"/>
                        <a:t>2. </a:t>
                      </a:r>
                      <a:r>
                        <a:rPr lang="zh-TW" altLang="en-US" sz="2000" dirty="0" smtClean="0"/>
                        <a:t>使用者可以在網站上找到和教學相關的資料、教育性的研討會論文集，以及來自於電子期刊的學術性文章。</a:t>
                      </a:r>
                      <a:endParaRPr lang="zh-TW" altLang="en-US" sz="2000" dirty="0"/>
                    </a:p>
                  </a:txBody>
                  <a:tcPr/>
                </a:tc>
              </a:tr>
            </a:tbl>
          </a:graphicData>
        </a:graphic>
      </p:graphicFrame>
      <p:sp>
        <p:nvSpPr>
          <p:cNvPr id="2" name="文字方塊 1"/>
          <p:cNvSpPr txBox="1"/>
          <p:nvPr/>
        </p:nvSpPr>
        <p:spPr>
          <a:xfrm>
            <a:off x="721216" y="991675"/>
            <a:ext cx="7469746" cy="369332"/>
          </a:xfrm>
          <a:prstGeom prst="rect">
            <a:avLst/>
          </a:prstGeom>
          <a:noFill/>
        </p:spPr>
        <p:txBody>
          <a:bodyPr wrap="square" rtlCol="0">
            <a:spAutoFit/>
          </a:bodyPr>
          <a:lstStyle/>
          <a:p>
            <a:r>
              <a:rPr lang="zh-TW" altLang="en-US" dirty="0">
                <a:solidFill>
                  <a:srgbClr val="C00000"/>
                </a:solidFill>
              </a:rPr>
              <a:t>表 </a:t>
            </a:r>
            <a:r>
              <a:rPr lang="en-US" altLang="zh-TW" dirty="0">
                <a:solidFill>
                  <a:srgbClr val="C00000"/>
                </a:solidFill>
              </a:rPr>
              <a:t>3-1</a:t>
            </a:r>
            <a:r>
              <a:rPr lang="zh-TW" altLang="en-US" dirty="0">
                <a:solidFill>
                  <a:srgbClr val="C00000"/>
                </a:solidFill>
              </a:rPr>
              <a:t>　各類型網站特徵</a:t>
            </a:r>
          </a:p>
        </p:txBody>
      </p:sp>
      <p:sp>
        <p:nvSpPr>
          <p:cNvPr id="3" name="投影片編號版面配置區 2"/>
          <p:cNvSpPr>
            <a:spLocks noGrp="1"/>
          </p:cNvSpPr>
          <p:nvPr>
            <p:ph type="sldNum" sz="quarter" idx="12"/>
          </p:nvPr>
        </p:nvSpPr>
        <p:spPr/>
        <p:txBody>
          <a:bodyPr/>
          <a:lstStyle/>
          <a:p>
            <a:fld id="{3228CCCC-EB6A-4525-9CB7-A5F54915A359}" type="slidenum">
              <a:rPr lang="zh-TW" altLang="en-US" smtClean="0"/>
              <a:pPr/>
              <a:t>46</a:t>
            </a:fld>
            <a:endParaRPr lang="zh-TW" altLang="en-US"/>
          </a:p>
        </p:txBody>
      </p:sp>
    </p:spTree>
    <p:extLst>
      <p:ext uri="{BB962C8B-B14F-4D97-AF65-F5344CB8AC3E}">
        <p14:creationId xmlns:p14="http://schemas.microsoft.com/office/powerpoint/2010/main" val="116861587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內容版面配置區 3"/>
          <p:cNvGraphicFramePr>
            <a:graphicFrameLocks noGrp="1"/>
          </p:cNvGraphicFramePr>
          <p:nvPr>
            <p:ph idx="1"/>
            <p:extLst>
              <p:ext uri="{D42A27DB-BD31-4B8C-83A1-F6EECF244321}">
                <p14:modId xmlns:p14="http://schemas.microsoft.com/office/powerpoint/2010/main" val="1518614792"/>
              </p:ext>
            </p:extLst>
          </p:nvPr>
        </p:nvGraphicFramePr>
        <p:xfrm>
          <a:off x="628650" y="1490774"/>
          <a:ext cx="7886700" cy="2316480"/>
        </p:xfrm>
        <a:graphic>
          <a:graphicData uri="http://schemas.openxmlformats.org/drawingml/2006/table">
            <a:tbl>
              <a:tblPr firstRow="1" bandRow="1">
                <a:tableStyleId>{5C22544A-7EE6-4342-B048-85BDC9FD1C3A}</a:tableStyleId>
              </a:tblPr>
              <a:tblGrid>
                <a:gridCol w="1715305"/>
                <a:gridCol w="6171395"/>
              </a:tblGrid>
              <a:tr h="370840">
                <a:tc>
                  <a:txBody>
                    <a:bodyPr/>
                    <a:lstStyle/>
                    <a:p>
                      <a:r>
                        <a:rPr lang="zh-TW" altLang="en-US" sz="2000" dirty="0" smtClean="0"/>
                        <a:t>類型</a:t>
                      </a:r>
                      <a:endParaRPr lang="zh-TW" altLang="en-US" sz="2000" dirty="0"/>
                    </a:p>
                  </a:txBody>
                  <a:tcPr/>
                </a:tc>
                <a:tc>
                  <a:txBody>
                    <a:bodyPr/>
                    <a:lstStyle/>
                    <a:p>
                      <a:r>
                        <a:rPr lang="zh-TW" altLang="en-US" sz="2000" dirty="0" smtClean="0"/>
                        <a:t>特徵</a:t>
                      </a:r>
                      <a:endParaRPr lang="zh-TW" altLang="en-US" sz="2000" dirty="0"/>
                    </a:p>
                  </a:txBody>
                  <a:tcPr/>
                </a:tc>
              </a:tr>
              <a:tr h="370840">
                <a:tc>
                  <a:txBody>
                    <a:bodyPr/>
                    <a:lstStyle/>
                    <a:p>
                      <a:r>
                        <a:rPr lang="zh-TW" altLang="en-US" sz="2000" dirty="0" smtClean="0"/>
                        <a:t>非營利性</a:t>
                      </a:r>
                      <a:r>
                        <a:rPr lang="zh-TW" altLang="en-US" sz="2000" dirty="0" smtClean="0"/>
                        <a:t>網站</a:t>
                      </a:r>
                      <a:endParaRPr lang="en-US" altLang="zh-TW" sz="2000" dirty="0" smtClean="0"/>
                    </a:p>
                    <a:p>
                      <a:r>
                        <a:rPr lang="en-US" altLang="zh-TW" sz="1800" b="0" i="0" u="none" strike="noStrike" kern="1200" baseline="0" dirty="0" smtClean="0">
                          <a:solidFill>
                            <a:schemeClr val="dk1"/>
                          </a:solidFill>
                          <a:latin typeface="+mn-lt"/>
                          <a:ea typeface="+mn-ea"/>
                          <a:cs typeface="+mn-cs"/>
                        </a:rPr>
                        <a:t>.org</a:t>
                      </a:r>
                      <a:endParaRPr lang="zh-TW" altLang="en-US" sz="2000" dirty="0"/>
                    </a:p>
                  </a:txBody>
                  <a:tcPr/>
                </a:tc>
                <a:tc>
                  <a:txBody>
                    <a:bodyPr/>
                    <a:lstStyle/>
                    <a:p>
                      <a:r>
                        <a:rPr lang="en-US" altLang="zh-TW" sz="2000" dirty="0" smtClean="0"/>
                        <a:t>1. </a:t>
                      </a:r>
                      <a:r>
                        <a:rPr lang="zh-TW" altLang="en-US" sz="2000" dirty="0" smtClean="0"/>
                        <a:t>網站多是由專業組織主持。 </a:t>
                      </a:r>
                    </a:p>
                    <a:p>
                      <a:r>
                        <a:rPr lang="en-US" altLang="zh-TW" sz="2000" dirty="0" smtClean="0"/>
                        <a:t>2. </a:t>
                      </a:r>
                      <a:r>
                        <a:rPr lang="zh-TW" altLang="en-US" sz="2000" dirty="0" smtClean="0"/>
                        <a:t>主要目的是提供推廣專業及意見交流。 </a:t>
                      </a:r>
                    </a:p>
                    <a:p>
                      <a:r>
                        <a:rPr lang="en-US" altLang="zh-TW" sz="2000" dirty="0" smtClean="0"/>
                        <a:t>3. </a:t>
                      </a:r>
                      <a:r>
                        <a:rPr lang="zh-TW" altLang="en-US" sz="2000" dirty="0" smtClean="0"/>
                        <a:t>使用者可找到學術性的研究報告。</a:t>
                      </a:r>
                      <a:endParaRPr lang="zh-TW" altLang="en-US" sz="2000" dirty="0"/>
                    </a:p>
                  </a:txBody>
                  <a:tcPr/>
                </a:tc>
              </a:tr>
              <a:tr h="370840">
                <a:tc>
                  <a:txBody>
                    <a:bodyPr/>
                    <a:lstStyle/>
                    <a:p>
                      <a:r>
                        <a:rPr lang="zh-TW" altLang="en-US" sz="1800" b="0" i="0" u="none" strike="noStrike" kern="1200" baseline="0" dirty="0" smtClean="0">
                          <a:solidFill>
                            <a:schemeClr val="dk1"/>
                          </a:solidFill>
                          <a:latin typeface="+mn-lt"/>
                          <a:ea typeface="+mn-ea"/>
                          <a:cs typeface="+mn-cs"/>
                        </a:rPr>
                        <a:t>政府官方及</a:t>
                      </a:r>
                    </a:p>
                    <a:p>
                      <a:r>
                        <a:rPr lang="zh-TW" altLang="en-US" sz="1800" b="0" i="0" u="none" strike="noStrike" kern="1200" baseline="0" dirty="0" smtClean="0">
                          <a:solidFill>
                            <a:schemeClr val="dk1"/>
                          </a:solidFill>
                          <a:latin typeface="+mn-lt"/>
                          <a:ea typeface="+mn-ea"/>
                          <a:cs typeface="+mn-cs"/>
                        </a:rPr>
                        <a:t>國防軍事單位</a:t>
                      </a:r>
                    </a:p>
                    <a:p>
                      <a:r>
                        <a:rPr lang="en-US" altLang="zh-TW" sz="1800" b="0" i="0" u="none" strike="noStrike" kern="1200" baseline="0" dirty="0" smtClean="0">
                          <a:solidFill>
                            <a:schemeClr val="dk1"/>
                          </a:solidFill>
                          <a:latin typeface="+mn-lt"/>
                          <a:ea typeface="+mn-ea"/>
                          <a:cs typeface="+mn-cs"/>
                        </a:rPr>
                        <a:t>.</a:t>
                      </a:r>
                      <a:r>
                        <a:rPr lang="en-US" altLang="zh-TW" sz="1800" b="0" i="0" u="none" strike="noStrike" kern="1200" baseline="0" dirty="0" err="1" smtClean="0">
                          <a:solidFill>
                            <a:schemeClr val="dk1"/>
                          </a:solidFill>
                          <a:latin typeface="+mn-lt"/>
                          <a:ea typeface="+mn-ea"/>
                          <a:cs typeface="+mn-cs"/>
                        </a:rPr>
                        <a:t>gov</a:t>
                      </a:r>
                      <a:r>
                        <a:rPr lang="zh-TW" altLang="en-US" sz="1800" b="0" i="0" u="none" strike="noStrike" kern="1200" baseline="0" dirty="0" smtClean="0">
                          <a:solidFill>
                            <a:schemeClr val="dk1"/>
                          </a:solidFill>
                          <a:latin typeface="+mn-lt"/>
                          <a:ea typeface="+mn-ea"/>
                          <a:cs typeface="+mn-cs"/>
                        </a:rPr>
                        <a:t>、</a:t>
                      </a:r>
                      <a:r>
                        <a:rPr lang="en-US" altLang="zh-TW" sz="1800" b="0" i="0" u="none" strike="noStrike" kern="1200" baseline="0" dirty="0" smtClean="0">
                          <a:solidFill>
                            <a:schemeClr val="dk1"/>
                          </a:solidFill>
                          <a:latin typeface="+mn-lt"/>
                          <a:ea typeface="+mn-ea"/>
                          <a:cs typeface="+mn-cs"/>
                        </a:rPr>
                        <a:t>.mil</a:t>
                      </a:r>
                      <a:endParaRPr lang="zh-TW" altLang="en-US" sz="2000" dirty="0"/>
                    </a:p>
                  </a:txBody>
                  <a:tcPr/>
                </a:tc>
                <a:tc>
                  <a:txBody>
                    <a:bodyPr/>
                    <a:lstStyle/>
                    <a:p>
                      <a:r>
                        <a:rPr lang="en-US" altLang="zh-TW" sz="2000" dirty="0" smtClean="0"/>
                        <a:t>1. </a:t>
                      </a:r>
                      <a:r>
                        <a:rPr lang="zh-TW" altLang="en-US" sz="2000" dirty="0" smtClean="0"/>
                        <a:t>政府各部門（含軍方）提供政務與公共服務的資訊。 </a:t>
                      </a:r>
                    </a:p>
                    <a:p>
                      <a:r>
                        <a:rPr lang="en-US" altLang="zh-TW" sz="2000" dirty="0" smtClean="0"/>
                        <a:t>2. </a:t>
                      </a:r>
                      <a:r>
                        <a:rPr lang="zh-TW" altLang="en-US" sz="2000" dirty="0" smtClean="0"/>
                        <a:t>使用者可找到學術性的研究報告。</a:t>
                      </a:r>
                      <a:endParaRPr lang="zh-TW" altLang="en-US" sz="2000" dirty="0"/>
                    </a:p>
                  </a:txBody>
                  <a:tcPr/>
                </a:tc>
              </a:tr>
            </a:tbl>
          </a:graphicData>
        </a:graphic>
      </p:graphicFrame>
      <p:sp>
        <p:nvSpPr>
          <p:cNvPr id="6" name="文字方塊 5"/>
          <p:cNvSpPr txBox="1"/>
          <p:nvPr/>
        </p:nvSpPr>
        <p:spPr>
          <a:xfrm>
            <a:off x="643943" y="1004553"/>
            <a:ext cx="7469746" cy="369332"/>
          </a:xfrm>
          <a:prstGeom prst="rect">
            <a:avLst/>
          </a:prstGeom>
          <a:noFill/>
        </p:spPr>
        <p:txBody>
          <a:bodyPr wrap="square" rtlCol="0">
            <a:spAutoFit/>
          </a:bodyPr>
          <a:lstStyle/>
          <a:p>
            <a:r>
              <a:rPr lang="zh-TW" altLang="en-US" dirty="0">
                <a:solidFill>
                  <a:srgbClr val="C00000"/>
                </a:solidFill>
              </a:rPr>
              <a:t>表 </a:t>
            </a:r>
            <a:r>
              <a:rPr lang="en-US" altLang="zh-TW" dirty="0">
                <a:solidFill>
                  <a:srgbClr val="C00000"/>
                </a:solidFill>
              </a:rPr>
              <a:t>3-1</a:t>
            </a:r>
            <a:r>
              <a:rPr lang="zh-TW" altLang="en-US" dirty="0">
                <a:solidFill>
                  <a:srgbClr val="C00000"/>
                </a:solidFill>
              </a:rPr>
              <a:t>　各類型網站</a:t>
            </a:r>
            <a:r>
              <a:rPr lang="zh-TW" altLang="en-US" dirty="0" smtClean="0">
                <a:solidFill>
                  <a:srgbClr val="C00000"/>
                </a:solidFill>
              </a:rPr>
              <a:t>特徵（續）</a:t>
            </a:r>
            <a:endParaRPr lang="zh-TW" altLang="en-US" dirty="0">
              <a:solidFill>
                <a:srgbClr val="C00000"/>
              </a:solidFill>
            </a:endParaRPr>
          </a:p>
        </p:txBody>
      </p:sp>
      <p:sp>
        <p:nvSpPr>
          <p:cNvPr id="2" name="投影片編號版面配置區 1"/>
          <p:cNvSpPr>
            <a:spLocks noGrp="1"/>
          </p:cNvSpPr>
          <p:nvPr>
            <p:ph type="sldNum" sz="quarter" idx="12"/>
          </p:nvPr>
        </p:nvSpPr>
        <p:spPr/>
        <p:txBody>
          <a:bodyPr/>
          <a:lstStyle/>
          <a:p>
            <a:fld id="{3228CCCC-EB6A-4525-9CB7-A5F54915A359}" type="slidenum">
              <a:rPr lang="zh-TW" altLang="en-US" smtClean="0"/>
              <a:pPr/>
              <a:t>47</a:t>
            </a:fld>
            <a:endParaRPr lang="zh-TW" altLang="en-US"/>
          </a:p>
        </p:txBody>
      </p:sp>
    </p:spTree>
    <p:extLst>
      <p:ext uri="{BB962C8B-B14F-4D97-AF65-F5344CB8AC3E}">
        <p14:creationId xmlns:p14="http://schemas.microsoft.com/office/powerpoint/2010/main" val="319472531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611558" y="1165477"/>
            <a:ext cx="7886700" cy="5481504"/>
          </a:xfrm>
        </p:spPr>
        <p:txBody>
          <a:bodyPr/>
          <a:lstStyle/>
          <a:p>
            <a:pPr lvl="1"/>
            <a:r>
              <a:rPr lang="zh-TW" altLang="en-US" dirty="0"/>
              <a:t>通常由網址就可以判斷出網站的類別。在網址中的「網域」是你判斷其網站類型的指標之一。一般說來，政府單位、教育學術及研究機構和非營利機構等組織的相關資訊，較為可信。</a:t>
            </a:r>
          </a:p>
          <a:p>
            <a:pPr marL="0" indent="0">
              <a:buNone/>
            </a:pPr>
            <a:endParaRPr lang="zh-TW" altLang="en-US" dirty="0"/>
          </a:p>
        </p:txBody>
      </p:sp>
      <p:sp>
        <p:nvSpPr>
          <p:cNvPr id="3" name="投影片編號版面配置區 2"/>
          <p:cNvSpPr>
            <a:spLocks noGrp="1"/>
          </p:cNvSpPr>
          <p:nvPr>
            <p:ph type="sldNum" sz="quarter" idx="12"/>
          </p:nvPr>
        </p:nvSpPr>
        <p:spPr/>
        <p:txBody>
          <a:bodyPr/>
          <a:lstStyle/>
          <a:p>
            <a:fld id="{3228CCCC-EB6A-4525-9CB7-A5F54915A359}" type="slidenum">
              <a:rPr lang="zh-TW" altLang="en-US" smtClean="0"/>
              <a:pPr/>
              <a:t>48</a:t>
            </a:fld>
            <a:endParaRPr lang="zh-TW" altLang="en-US"/>
          </a:p>
        </p:txBody>
      </p:sp>
    </p:spTree>
    <p:extLst>
      <p:ext uri="{BB962C8B-B14F-4D97-AF65-F5344CB8AC3E}">
        <p14:creationId xmlns:p14="http://schemas.microsoft.com/office/powerpoint/2010/main" val="310367298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內容版面配置區 3"/>
          <p:cNvGraphicFramePr>
            <a:graphicFrameLocks noGrp="1"/>
          </p:cNvGraphicFramePr>
          <p:nvPr>
            <p:ph idx="1"/>
            <p:extLst>
              <p:ext uri="{D42A27DB-BD31-4B8C-83A1-F6EECF244321}">
                <p14:modId xmlns:p14="http://schemas.microsoft.com/office/powerpoint/2010/main" val="21007798"/>
              </p:ext>
            </p:extLst>
          </p:nvPr>
        </p:nvGraphicFramePr>
        <p:xfrm>
          <a:off x="628650" y="1825625"/>
          <a:ext cx="7886700" cy="3337560"/>
        </p:xfrm>
        <a:graphic>
          <a:graphicData uri="http://schemas.openxmlformats.org/drawingml/2006/table">
            <a:tbl>
              <a:tblPr firstRow="1" bandRow="1">
                <a:tableStyleId>{5C22544A-7EE6-4342-B048-85BDC9FD1C3A}</a:tableStyleId>
              </a:tblPr>
              <a:tblGrid>
                <a:gridCol w="1638032"/>
                <a:gridCol w="2305318"/>
                <a:gridCol w="1584101"/>
                <a:gridCol w="2359249"/>
              </a:tblGrid>
              <a:tr h="370840">
                <a:tc>
                  <a:txBody>
                    <a:bodyPr/>
                    <a:lstStyle/>
                    <a:p>
                      <a:r>
                        <a:rPr lang="zh-TW" altLang="en-US" dirty="0" smtClean="0"/>
                        <a:t>網域屬性</a:t>
                      </a:r>
                      <a:endParaRPr lang="zh-TW" altLang="en-US" dirty="0"/>
                    </a:p>
                  </a:txBody>
                  <a:tcPr/>
                </a:tc>
                <a:tc>
                  <a:txBody>
                    <a:bodyPr/>
                    <a:lstStyle/>
                    <a:p>
                      <a:r>
                        <a:rPr lang="zh-TW" altLang="en-US" dirty="0" smtClean="0"/>
                        <a:t>網站類型</a:t>
                      </a:r>
                      <a:endParaRPr lang="zh-TW" altLang="en-US" dirty="0"/>
                    </a:p>
                  </a:txBody>
                  <a:tcPr/>
                </a:tc>
                <a:tc>
                  <a:txBody>
                    <a:bodyPr/>
                    <a:lstStyle/>
                    <a:p>
                      <a:r>
                        <a:rPr lang="zh-TW" altLang="en-US" dirty="0" smtClean="0"/>
                        <a:t>網域屬性</a:t>
                      </a:r>
                      <a:endParaRPr lang="zh-TW" altLang="en-US" dirty="0"/>
                    </a:p>
                  </a:txBody>
                  <a:tcPr/>
                </a:tc>
                <a:tc>
                  <a:txBody>
                    <a:bodyPr/>
                    <a:lstStyle/>
                    <a:p>
                      <a:r>
                        <a:rPr lang="zh-TW" altLang="en-US" dirty="0" smtClean="0"/>
                        <a:t>網站類型</a:t>
                      </a:r>
                      <a:endParaRPr lang="zh-TW" altLang="en-US" dirty="0"/>
                    </a:p>
                  </a:txBody>
                  <a:tcPr/>
                </a:tc>
              </a:tr>
              <a:tr h="370840">
                <a:tc>
                  <a:txBody>
                    <a:bodyPr/>
                    <a:lstStyle/>
                    <a:p>
                      <a:r>
                        <a:rPr lang="en-US" altLang="zh-TW" dirty="0" smtClean="0"/>
                        <a:t>.com</a:t>
                      </a:r>
                      <a:endParaRPr lang="zh-TW" altLang="en-US" dirty="0"/>
                    </a:p>
                  </a:txBody>
                  <a:tcPr/>
                </a:tc>
                <a:tc>
                  <a:txBody>
                    <a:bodyPr/>
                    <a:lstStyle/>
                    <a:p>
                      <a:r>
                        <a:rPr lang="zh-TW" altLang="en-US" dirty="0" smtClean="0"/>
                        <a:t>商業團體或組織</a:t>
                      </a:r>
                      <a:endParaRPr lang="zh-TW" altLang="en-US" dirty="0"/>
                    </a:p>
                  </a:txBody>
                  <a:tcPr/>
                </a:tc>
                <a:tc>
                  <a:txBody>
                    <a:bodyPr/>
                    <a:lstStyle/>
                    <a:p>
                      <a:r>
                        <a:rPr lang="en-US" altLang="zh-TW" dirty="0" smtClean="0"/>
                        <a:t>.aero</a:t>
                      </a:r>
                      <a:endParaRPr lang="zh-TW" altLang="en-US" dirty="0"/>
                    </a:p>
                  </a:txBody>
                  <a:tcPr/>
                </a:tc>
                <a:tc>
                  <a:txBody>
                    <a:bodyPr/>
                    <a:lstStyle/>
                    <a:p>
                      <a:r>
                        <a:rPr lang="zh-TW" altLang="en-US" dirty="0" smtClean="0"/>
                        <a:t>航空業界使用</a:t>
                      </a:r>
                      <a:endParaRPr lang="zh-TW" altLang="en-US" dirty="0"/>
                    </a:p>
                  </a:txBody>
                  <a:tcPr/>
                </a:tc>
              </a:tr>
              <a:tr h="370840">
                <a:tc>
                  <a:txBody>
                    <a:bodyPr/>
                    <a:lstStyle/>
                    <a:p>
                      <a:r>
                        <a:rPr lang="en-US" altLang="zh-TW" dirty="0" smtClean="0"/>
                        <a:t>.</a:t>
                      </a:r>
                      <a:r>
                        <a:rPr lang="en-US" altLang="zh-TW" dirty="0" err="1" smtClean="0"/>
                        <a:t>edu</a:t>
                      </a:r>
                      <a:endParaRPr lang="zh-TW" altLang="en-US" dirty="0"/>
                    </a:p>
                  </a:txBody>
                  <a:tcPr/>
                </a:tc>
                <a:tc>
                  <a:txBody>
                    <a:bodyPr/>
                    <a:lstStyle/>
                    <a:p>
                      <a:r>
                        <a:rPr lang="zh-TW" altLang="en-US" dirty="0" smtClean="0"/>
                        <a:t>教育學術及研究機構</a:t>
                      </a:r>
                      <a:endParaRPr lang="zh-TW" altLang="en-US" dirty="0"/>
                    </a:p>
                  </a:txBody>
                  <a:tcPr/>
                </a:tc>
                <a:tc>
                  <a:txBody>
                    <a:bodyPr/>
                    <a:lstStyle/>
                    <a:p>
                      <a:r>
                        <a:rPr lang="en-US" altLang="zh-TW" dirty="0" smtClean="0"/>
                        <a:t>.coop</a:t>
                      </a:r>
                      <a:endParaRPr lang="zh-TW" altLang="en-US" dirty="0"/>
                    </a:p>
                  </a:txBody>
                  <a:tcPr/>
                </a:tc>
                <a:tc>
                  <a:txBody>
                    <a:bodyPr/>
                    <a:lstStyle/>
                    <a:p>
                      <a:r>
                        <a:rPr lang="zh-TW" altLang="en-US" dirty="0" smtClean="0"/>
                        <a:t>合作機構用</a:t>
                      </a:r>
                      <a:endParaRPr lang="zh-TW" altLang="en-US" dirty="0"/>
                    </a:p>
                  </a:txBody>
                  <a:tcPr/>
                </a:tc>
              </a:tr>
              <a:tr h="370840">
                <a:tc>
                  <a:txBody>
                    <a:bodyPr/>
                    <a:lstStyle/>
                    <a:p>
                      <a:r>
                        <a:rPr lang="en-US" altLang="zh-TW" dirty="0" smtClean="0"/>
                        <a:t>.</a:t>
                      </a:r>
                      <a:r>
                        <a:rPr lang="en-US" altLang="zh-TW" dirty="0" err="1" smtClean="0"/>
                        <a:t>gov</a:t>
                      </a:r>
                      <a:endParaRPr lang="zh-TW" altLang="en-US" dirty="0"/>
                    </a:p>
                  </a:txBody>
                  <a:tcPr/>
                </a:tc>
                <a:tc>
                  <a:txBody>
                    <a:bodyPr/>
                    <a:lstStyle/>
                    <a:p>
                      <a:r>
                        <a:rPr lang="zh-TW" altLang="en-US" dirty="0" smtClean="0"/>
                        <a:t>政府單位組織</a:t>
                      </a:r>
                      <a:endParaRPr lang="zh-TW" altLang="en-US" dirty="0"/>
                    </a:p>
                  </a:txBody>
                  <a:tcPr/>
                </a:tc>
                <a:tc>
                  <a:txBody>
                    <a:bodyPr/>
                    <a:lstStyle/>
                    <a:p>
                      <a:r>
                        <a:rPr lang="en-US" altLang="zh-TW" dirty="0" smtClean="0"/>
                        <a:t>.</a:t>
                      </a:r>
                      <a:r>
                        <a:rPr lang="en-US" altLang="zh-TW" dirty="0" err="1" smtClean="0"/>
                        <a:t>ebiz</a:t>
                      </a:r>
                      <a:endParaRPr lang="zh-TW" altLang="en-US" dirty="0"/>
                    </a:p>
                  </a:txBody>
                  <a:tcPr/>
                </a:tc>
                <a:tc>
                  <a:txBody>
                    <a:bodyPr/>
                    <a:lstStyle/>
                    <a:p>
                      <a:r>
                        <a:rPr lang="zh-TW" altLang="en-US" dirty="0" smtClean="0"/>
                        <a:t>商業機構使用</a:t>
                      </a:r>
                      <a:endParaRPr lang="zh-TW" altLang="en-US" dirty="0"/>
                    </a:p>
                  </a:txBody>
                  <a:tcPr/>
                </a:tc>
              </a:tr>
              <a:tr h="370840">
                <a:tc>
                  <a:txBody>
                    <a:bodyPr/>
                    <a:lstStyle/>
                    <a:p>
                      <a:r>
                        <a:rPr lang="en-US" altLang="zh-TW" dirty="0" smtClean="0"/>
                        <a:t>.info</a:t>
                      </a:r>
                      <a:endParaRPr lang="zh-TW" altLang="en-US" dirty="0"/>
                    </a:p>
                  </a:txBody>
                  <a:tcPr/>
                </a:tc>
                <a:tc>
                  <a:txBody>
                    <a:bodyPr/>
                    <a:lstStyle/>
                    <a:p>
                      <a:r>
                        <a:rPr lang="zh-TW" altLang="en-US" dirty="0" smtClean="0"/>
                        <a:t>一般資訊用</a:t>
                      </a:r>
                      <a:endParaRPr lang="zh-TW" altLang="en-US" dirty="0"/>
                    </a:p>
                  </a:txBody>
                  <a:tcPr/>
                </a:tc>
                <a:tc>
                  <a:txBody>
                    <a:bodyPr/>
                    <a:lstStyle/>
                    <a:p>
                      <a:r>
                        <a:rPr lang="en-US" altLang="zh-TW" dirty="0" smtClean="0"/>
                        <a:t>.</a:t>
                      </a:r>
                      <a:r>
                        <a:rPr lang="en-US" altLang="zh-TW" dirty="0" err="1" smtClean="0"/>
                        <a:t>idv</a:t>
                      </a:r>
                      <a:endParaRPr lang="zh-TW" altLang="en-US" dirty="0"/>
                    </a:p>
                  </a:txBody>
                  <a:tcPr/>
                </a:tc>
                <a:tc>
                  <a:txBody>
                    <a:bodyPr/>
                    <a:lstStyle/>
                    <a:p>
                      <a:r>
                        <a:rPr lang="zh-TW" altLang="en-US" dirty="0" smtClean="0"/>
                        <a:t>個人網頁</a:t>
                      </a:r>
                      <a:endParaRPr lang="zh-TW" altLang="en-US" dirty="0"/>
                    </a:p>
                  </a:txBody>
                  <a:tcPr/>
                </a:tc>
              </a:tr>
              <a:tr h="370840">
                <a:tc>
                  <a:txBody>
                    <a:bodyPr/>
                    <a:lstStyle/>
                    <a:p>
                      <a:r>
                        <a:rPr lang="en-US" altLang="zh-TW" dirty="0" smtClean="0"/>
                        <a:t>.</a:t>
                      </a:r>
                      <a:r>
                        <a:rPr lang="en-US" altLang="zh-TW" dirty="0" err="1" smtClean="0"/>
                        <a:t>int</a:t>
                      </a:r>
                      <a:endParaRPr lang="zh-TW" altLang="en-US" dirty="0"/>
                    </a:p>
                  </a:txBody>
                  <a:tcPr/>
                </a:tc>
                <a:tc>
                  <a:txBody>
                    <a:bodyPr/>
                    <a:lstStyle/>
                    <a:p>
                      <a:r>
                        <a:rPr lang="zh-TW" altLang="en-US" dirty="0" smtClean="0"/>
                        <a:t>國際性組織</a:t>
                      </a:r>
                      <a:endParaRPr lang="zh-TW" altLang="en-US" dirty="0"/>
                    </a:p>
                  </a:txBody>
                  <a:tcPr/>
                </a:tc>
                <a:tc>
                  <a:txBody>
                    <a:bodyPr/>
                    <a:lstStyle/>
                    <a:p>
                      <a:r>
                        <a:rPr lang="en-US" altLang="zh-TW" dirty="0" smtClean="0"/>
                        <a:t>.jobs</a:t>
                      </a:r>
                      <a:endParaRPr lang="zh-TW" altLang="en-US" dirty="0"/>
                    </a:p>
                  </a:txBody>
                  <a:tcPr/>
                </a:tc>
                <a:tc>
                  <a:txBody>
                    <a:bodyPr/>
                    <a:lstStyle/>
                    <a:p>
                      <a:r>
                        <a:rPr lang="zh-TW" altLang="en-US" dirty="0" smtClean="0"/>
                        <a:t>就業相關網站使用</a:t>
                      </a:r>
                      <a:endParaRPr lang="zh-TW" altLang="en-US" dirty="0"/>
                    </a:p>
                  </a:txBody>
                  <a:tcPr/>
                </a:tc>
              </a:tr>
              <a:tr h="370840">
                <a:tc>
                  <a:txBody>
                    <a:bodyPr/>
                    <a:lstStyle/>
                    <a:p>
                      <a:r>
                        <a:rPr lang="en-US" altLang="zh-TW" dirty="0" smtClean="0"/>
                        <a:t>.mil</a:t>
                      </a:r>
                      <a:endParaRPr lang="zh-TW" altLang="en-US" dirty="0"/>
                    </a:p>
                  </a:txBody>
                  <a:tcPr/>
                </a:tc>
                <a:tc>
                  <a:txBody>
                    <a:bodyPr/>
                    <a:lstStyle/>
                    <a:p>
                      <a:r>
                        <a:rPr lang="zh-TW" altLang="en-US" dirty="0" smtClean="0"/>
                        <a:t>國防軍事單位</a:t>
                      </a:r>
                      <a:endParaRPr lang="zh-TW" altLang="en-US" dirty="0"/>
                    </a:p>
                  </a:txBody>
                  <a:tcPr/>
                </a:tc>
                <a:tc>
                  <a:txBody>
                    <a:bodyPr/>
                    <a:lstStyle/>
                    <a:p>
                      <a:r>
                        <a:rPr lang="en-US" altLang="zh-TW" dirty="0" smtClean="0"/>
                        <a:t>.museum</a:t>
                      </a:r>
                      <a:endParaRPr lang="zh-TW" altLang="en-US" dirty="0"/>
                    </a:p>
                  </a:txBody>
                  <a:tcPr/>
                </a:tc>
                <a:tc>
                  <a:txBody>
                    <a:bodyPr/>
                    <a:lstStyle/>
                    <a:p>
                      <a:r>
                        <a:rPr lang="zh-TW" altLang="en-US" dirty="0" smtClean="0"/>
                        <a:t>博物館使用</a:t>
                      </a:r>
                      <a:endParaRPr lang="zh-TW" altLang="en-US" dirty="0"/>
                    </a:p>
                  </a:txBody>
                  <a:tcPr/>
                </a:tc>
              </a:tr>
              <a:tr h="370840">
                <a:tc>
                  <a:txBody>
                    <a:bodyPr/>
                    <a:lstStyle/>
                    <a:p>
                      <a:r>
                        <a:rPr lang="en-US" altLang="zh-TW" dirty="0" err="1" smtClean="0"/>
                        <a:t>.net</a:t>
                      </a:r>
                      <a:endParaRPr lang="zh-TW" altLang="en-US" dirty="0"/>
                    </a:p>
                  </a:txBody>
                  <a:tcPr/>
                </a:tc>
                <a:tc>
                  <a:txBody>
                    <a:bodyPr/>
                    <a:lstStyle/>
                    <a:p>
                      <a:r>
                        <a:rPr lang="zh-TW" altLang="en-US" dirty="0" smtClean="0"/>
                        <a:t>網路管理或服務機構</a:t>
                      </a:r>
                      <a:endParaRPr lang="zh-TW" altLang="en-US" dirty="0"/>
                    </a:p>
                  </a:txBody>
                  <a:tcPr/>
                </a:tc>
                <a:tc>
                  <a:txBody>
                    <a:bodyPr/>
                    <a:lstStyle/>
                    <a:p>
                      <a:r>
                        <a:rPr lang="en-US" altLang="zh-TW" dirty="0" smtClean="0"/>
                        <a:t>.name</a:t>
                      </a:r>
                      <a:endParaRPr lang="zh-TW" altLang="en-US" dirty="0"/>
                    </a:p>
                  </a:txBody>
                  <a:tcPr/>
                </a:tc>
                <a:tc>
                  <a:txBody>
                    <a:bodyPr/>
                    <a:lstStyle/>
                    <a:p>
                      <a:r>
                        <a:rPr lang="zh-TW" altLang="en-US" dirty="0" smtClean="0"/>
                        <a:t>個人登錄</a:t>
                      </a:r>
                      <a:endParaRPr lang="zh-TW" altLang="en-US" dirty="0"/>
                    </a:p>
                  </a:txBody>
                  <a:tcPr/>
                </a:tc>
              </a:tr>
              <a:tr h="370840">
                <a:tc>
                  <a:txBody>
                    <a:bodyPr/>
                    <a:lstStyle/>
                    <a:p>
                      <a:r>
                        <a:rPr lang="en-US" altLang="zh-TW" dirty="0" smtClean="0"/>
                        <a:t>.org</a:t>
                      </a:r>
                      <a:endParaRPr lang="zh-TW" altLang="en-US" dirty="0"/>
                    </a:p>
                  </a:txBody>
                  <a:tcPr/>
                </a:tc>
                <a:tc>
                  <a:txBody>
                    <a:bodyPr/>
                    <a:lstStyle/>
                    <a:p>
                      <a:r>
                        <a:rPr lang="zh-TW" altLang="en-US" dirty="0" smtClean="0"/>
                        <a:t>民間組織</a:t>
                      </a:r>
                      <a:endParaRPr lang="zh-TW" altLang="en-US" dirty="0"/>
                    </a:p>
                  </a:txBody>
                  <a:tcPr/>
                </a:tc>
                <a:tc>
                  <a:txBody>
                    <a:bodyPr/>
                    <a:lstStyle/>
                    <a:p>
                      <a:r>
                        <a:rPr lang="en-US" altLang="zh-TW" dirty="0" smtClean="0"/>
                        <a:t>.pro</a:t>
                      </a:r>
                      <a:endParaRPr lang="zh-TW" altLang="en-US" dirty="0"/>
                    </a:p>
                  </a:txBody>
                  <a:tcPr/>
                </a:tc>
                <a:tc>
                  <a:txBody>
                    <a:bodyPr/>
                    <a:lstStyle/>
                    <a:p>
                      <a:r>
                        <a:rPr lang="zh-TW" altLang="en-US" dirty="0" smtClean="0"/>
                        <a:t>專業人士或機構登錄</a:t>
                      </a:r>
                      <a:endParaRPr lang="zh-TW" altLang="en-US" dirty="0"/>
                    </a:p>
                  </a:txBody>
                  <a:tcPr/>
                </a:tc>
              </a:tr>
            </a:tbl>
          </a:graphicData>
        </a:graphic>
      </p:graphicFrame>
      <p:sp>
        <p:nvSpPr>
          <p:cNvPr id="3" name="標題 2"/>
          <p:cNvSpPr>
            <a:spLocks noGrp="1"/>
          </p:cNvSpPr>
          <p:nvPr>
            <p:ph type="title"/>
          </p:nvPr>
        </p:nvSpPr>
        <p:spPr>
          <a:xfrm>
            <a:off x="590013" y="1352282"/>
            <a:ext cx="7886700" cy="441437"/>
          </a:xfrm>
        </p:spPr>
        <p:txBody>
          <a:bodyPr>
            <a:normAutofit/>
          </a:bodyPr>
          <a:lstStyle/>
          <a:p>
            <a:r>
              <a:rPr lang="zh-TW" altLang="en-US" sz="1800" dirty="0"/>
              <a:t>表 </a:t>
            </a:r>
            <a:r>
              <a:rPr lang="en-US" altLang="zh-TW" sz="1800" dirty="0"/>
              <a:t>3-2</a:t>
            </a:r>
            <a:r>
              <a:rPr lang="zh-TW" altLang="en-US" sz="1800" dirty="0"/>
              <a:t>　網域屬性及其網站類型</a:t>
            </a:r>
          </a:p>
        </p:txBody>
      </p:sp>
      <p:sp>
        <p:nvSpPr>
          <p:cNvPr id="2" name="投影片編號版面配置區 1"/>
          <p:cNvSpPr>
            <a:spLocks noGrp="1"/>
          </p:cNvSpPr>
          <p:nvPr>
            <p:ph type="sldNum" sz="quarter" idx="12"/>
          </p:nvPr>
        </p:nvSpPr>
        <p:spPr/>
        <p:txBody>
          <a:bodyPr/>
          <a:lstStyle/>
          <a:p>
            <a:fld id="{3228CCCC-EB6A-4525-9CB7-A5F54915A359}" type="slidenum">
              <a:rPr lang="zh-TW" altLang="en-US" smtClean="0"/>
              <a:pPr/>
              <a:t>49</a:t>
            </a:fld>
            <a:endParaRPr lang="zh-TW" altLang="en-US"/>
          </a:p>
        </p:txBody>
      </p:sp>
    </p:spTree>
    <p:extLst>
      <p:ext uri="{BB962C8B-B14F-4D97-AF65-F5344CB8AC3E}">
        <p14:creationId xmlns:p14="http://schemas.microsoft.com/office/powerpoint/2010/main" val="14654286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內容版面配置區 4"/>
          <p:cNvSpPr>
            <a:spLocks noGrp="1"/>
          </p:cNvSpPr>
          <p:nvPr>
            <p:ph idx="1"/>
          </p:nvPr>
        </p:nvSpPr>
        <p:spPr>
          <a:xfrm>
            <a:off x="645742" y="1604684"/>
            <a:ext cx="7886700" cy="5674687"/>
          </a:xfrm>
        </p:spPr>
        <p:txBody>
          <a:bodyPr>
            <a:normAutofit/>
          </a:bodyPr>
          <a:lstStyle/>
          <a:p>
            <a:r>
              <a:rPr lang="zh-TW" altLang="en-US" dirty="0" smtClean="0">
                <a:latin typeface="標楷體" pitchFamily="65" charset="-120"/>
                <a:ea typeface="標楷體" pitchFamily="65" charset="-120"/>
              </a:rPr>
              <a:t>鐵扇公主</a:t>
            </a:r>
            <a:r>
              <a:rPr lang="zh-TW" altLang="en-US" dirty="0">
                <a:latin typeface="標楷體" pitchFamily="65" charset="-120"/>
                <a:ea typeface="標楷體" pitchFamily="65" charset="-120"/>
              </a:rPr>
              <a:t>隨手變出了</a:t>
            </a:r>
            <a:r>
              <a:rPr lang="zh-TW" altLang="en-US" dirty="0" smtClean="0">
                <a:latin typeface="標楷體" pitchFamily="65" charset="-120"/>
                <a:ea typeface="標楷體" pitchFamily="65" charset="-120"/>
              </a:rPr>
              <a:t>一臺平板</a:t>
            </a:r>
            <a:r>
              <a:rPr lang="zh-TW" altLang="en-US" dirty="0">
                <a:latin typeface="標楷體" pitchFamily="65" charset="-120"/>
                <a:ea typeface="標楷體" pitchFamily="65" charset="-120"/>
              </a:rPr>
              <a:t>電腦，她得意洋洋地說：「開啟</a:t>
            </a:r>
            <a:r>
              <a:rPr lang="zh-TW" altLang="en-US" dirty="0" smtClean="0">
                <a:latin typeface="標楷體" pitchFamily="65" charset="-120"/>
                <a:ea typeface="標楷體" pitchFamily="65" charset="-120"/>
              </a:rPr>
              <a:t>搜尋引擎</a:t>
            </a:r>
            <a:r>
              <a:rPr lang="zh-TW" altLang="en-US" dirty="0">
                <a:latin typeface="標楷體" pitchFamily="65" charset="-120"/>
                <a:ea typeface="標楷體" pitchFamily="65" charset="-120"/>
              </a:rPr>
              <a:t>，輸入關鍵字。」螢幕瞬間跑出好幾千筆的資料，孫悟空看了一驚，說</a:t>
            </a:r>
            <a:r>
              <a:rPr lang="zh-TW" altLang="en-US" dirty="0" smtClean="0">
                <a:latin typeface="標楷體" pitchFamily="65" charset="-120"/>
                <a:ea typeface="標楷體" pitchFamily="65" charset="-120"/>
              </a:rPr>
              <a:t>：「</a:t>
            </a:r>
            <a:r>
              <a:rPr lang="zh-TW" altLang="en-US" dirty="0">
                <a:latin typeface="標楷體" pitchFamily="65" charset="-120"/>
                <a:ea typeface="標楷體" pitchFamily="65" charset="-120"/>
              </a:rPr>
              <a:t>這麼多，我怎麼看得完？」，鐵扇公主笑著說：「資料蒐集當然是有</a:t>
            </a:r>
            <a:r>
              <a:rPr lang="zh-TW" altLang="en-US" dirty="0" smtClean="0">
                <a:latin typeface="標楷體" pitchFamily="65" charset="-120"/>
                <a:ea typeface="標楷體" pitchFamily="65" charset="-120"/>
              </a:rPr>
              <a:t>撇步</a:t>
            </a:r>
            <a:r>
              <a:rPr lang="zh-TW" altLang="en-US" dirty="0">
                <a:latin typeface="標楷體" pitchFamily="65" charset="-120"/>
                <a:ea typeface="標楷體" pitchFamily="65" charset="-120"/>
              </a:rPr>
              <a:t>的，你可要認真學阿～</a:t>
            </a:r>
            <a:r>
              <a:rPr lang="zh-TW" altLang="en-US" dirty="0" smtClean="0">
                <a:latin typeface="標楷體" pitchFamily="65" charset="-120"/>
                <a:ea typeface="標楷體" pitchFamily="65" charset="-120"/>
              </a:rPr>
              <a:t>」</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孫悟空</a:t>
            </a:r>
            <a:r>
              <a:rPr lang="zh-TW" altLang="en-US" dirty="0">
                <a:latin typeface="標楷體" pitchFamily="65" charset="-120"/>
                <a:ea typeface="標楷體" pitchFamily="65" charset="-120"/>
              </a:rPr>
              <a:t>聽了之後，點頭如搗蒜，開始了一趟資訊蒐集與識讀之旅～</a:t>
            </a:r>
          </a:p>
        </p:txBody>
      </p:sp>
      <p:sp>
        <p:nvSpPr>
          <p:cNvPr id="2" name="投影片編號版面配置區 1"/>
          <p:cNvSpPr>
            <a:spLocks noGrp="1"/>
          </p:cNvSpPr>
          <p:nvPr>
            <p:ph type="sldNum" sz="quarter" idx="12"/>
          </p:nvPr>
        </p:nvSpPr>
        <p:spPr/>
        <p:txBody>
          <a:bodyPr/>
          <a:lstStyle/>
          <a:p>
            <a:fld id="{3228CCCC-EB6A-4525-9CB7-A5F54915A359}" type="slidenum">
              <a:rPr lang="zh-TW" altLang="en-US" smtClean="0"/>
              <a:pPr/>
              <a:t>5</a:t>
            </a:fld>
            <a:endParaRPr lang="zh-TW" altLang="en-US"/>
          </a:p>
        </p:txBody>
      </p:sp>
      <p:sp>
        <p:nvSpPr>
          <p:cNvPr id="4" name="標題 2"/>
          <p:cNvSpPr>
            <a:spLocks noGrp="1"/>
          </p:cNvSpPr>
          <p:nvPr>
            <p:ph type="title"/>
          </p:nvPr>
        </p:nvSpPr>
        <p:spPr>
          <a:xfrm>
            <a:off x="637195" y="518950"/>
            <a:ext cx="7886700" cy="1325563"/>
          </a:xfrm>
        </p:spPr>
        <p:txBody>
          <a:bodyPr/>
          <a:lstStyle/>
          <a:p>
            <a:r>
              <a:rPr lang="zh-TW" altLang="en-US" dirty="0" smtClean="0"/>
              <a:t>故事緣起</a:t>
            </a:r>
            <a:r>
              <a:rPr lang="en-US" altLang="zh-TW" dirty="0" smtClean="0"/>
              <a:t>…(3/3)</a:t>
            </a:r>
            <a:endParaRPr lang="zh-TW" altLang="en-US" dirty="0"/>
          </a:p>
        </p:txBody>
      </p:sp>
    </p:spTree>
    <p:extLst>
      <p:ext uri="{BB962C8B-B14F-4D97-AF65-F5344CB8AC3E}">
        <p14:creationId xmlns:p14="http://schemas.microsoft.com/office/powerpoint/2010/main" val="323668870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620104" y="968685"/>
            <a:ext cx="7886700" cy="5533019"/>
          </a:xfrm>
        </p:spPr>
        <p:txBody>
          <a:bodyPr>
            <a:noAutofit/>
          </a:bodyPr>
          <a:lstStyle/>
          <a:p>
            <a:pPr marL="457200" lvl="1" indent="0">
              <a:buNone/>
            </a:pPr>
            <a:r>
              <a:rPr lang="en-US" altLang="zh-TW" dirty="0">
                <a:solidFill>
                  <a:schemeClr val="accent5"/>
                </a:solidFill>
              </a:rPr>
              <a:t>( </a:t>
            </a:r>
            <a:r>
              <a:rPr lang="zh-TW" altLang="en-US" dirty="0">
                <a:solidFill>
                  <a:schemeClr val="accent5"/>
                </a:solidFill>
              </a:rPr>
              <a:t>二 </a:t>
            </a:r>
            <a:r>
              <a:rPr lang="en-US" altLang="zh-TW" dirty="0">
                <a:solidFill>
                  <a:schemeClr val="accent5"/>
                </a:solidFill>
              </a:rPr>
              <a:t>) </a:t>
            </a:r>
            <a:r>
              <a:rPr lang="zh-TW" altLang="en-US" dirty="0">
                <a:solidFill>
                  <a:schemeClr val="accent5"/>
                </a:solidFill>
              </a:rPr>
              <a:t>網站可信度檢核</a:t>
            </a:r>
          </a:p>
          <a:p>
            <a:pPr lvl="1"/>
            <a:r>
              <a:rPr lang="zh-TW" altLang="en-US" dirty="0"/>
              <a:t>不過，光是了解網站類型也難以辨別其品質優劣，應先以 </a:t>
            </a:r>
            <a:r>
              <a:rPr lang="en-US" altLang="zh-TW" dirty="0"/>
              <a:t>5W </a:t>
            </a:r>
            <a:r>
              <a:rPr lang="zh-TW" altLang="en-US" dirty="0"/>
              <a:t>思考法進行</a:t>
            </a:r>
            <a:r>
              <a:rPr lang="zh-TW" altLang="en-US" dirty="0" smtClean="0"/>
              <a:t>判斷</a:t>
            </a:r>
            <a:r>
              <a:rPr lang="zh-TW" altLang="en-US" dirty="0"/>
              <a:t>（</a:t>
            </a:r>
            <a:r>
              <a:rPr lang="en-US" altLang="zh-TW" dirty="0"/>
              <a:t>Schrock, 2009a</a:t>
            </a:r>
            <a:r>
              <a:rPr lang="zh-TW" altLang="en-US" dirty="0" smtClean="0"/>
              <a:t>）：</a:t>
            </a:r>
            <a:endParaRPr lang="en-US" altLang="zh-TW" dirty="0" smtClean="0"/>
          </a:p>
          <a:p>
            <a:pPr lvl="2"/>
            <a:r>
              <a:rPr lang="en-US" altLang="zh-TW" dirty="0" smtClean="0">
                <a:solidFill>
                  <a:srgbClr val="FF0000"/>
                </a:solidFill>
              </a:rPr>
              <a:t>1.</a:t>
            </a:r>
            <a:r>
              <a:rPr lang="zh-TW" altLang="en-US" dirty="0" smtClean="0">
                <a:solidFill>
                  <a:srgbClr val="FF0000"/>
                </a:solidFill>
              </a:rPr>
              <a:t> </a:t>
            </a:r>
            <a:r>
              <a:rPr lang="en-US" altLang="zh-TW" dirty="0" smtClean="0">
                <a:solidFill>
                  <a:srgbClr val="FF0000"/>
                </a:solidFill>
              </a:rPr>
              <a:t>Who</a:t>
            </a:r>
            <a:r>
              <a:rPr lang="zh-TW" altLang="en-US" dirty="0" smtClean="0">
                <a:solidFill>
                  <a:srgbClr val="FF0000"/>
                </a:solidFill>
              </a:rPr>
              <a:t> </a:t>
            </a:r>
            <a:r>
              <a:rPr lang="en-US" altLang="zh-TW" dirty="0" smtClean="0">
                <a:solidFill>
                  <a:srgbClr val="FF0000"/>
                </a:solidFill>
              </a:rPr>
              <a:t>wrote</a:t>
            </a:r>
            <a:r>
              <a:rPr lang="zh-TW" altLang="en-US" dirty="0" smtClean="0">
                <a:solidFill>
                  <a:srgbClr val="FF0000"/>
                </a:solidFill>
              </a:rPr>
              <a:t> </a:t>
            </a:r>
            <a:r>
              <a:rPr lang="en-US" altLang="zh-TW" dirty="0" smtClean="0">
                <a:solidFill>
                  <a:srgbClr val="FF0000"/>
                </a:solidFill>
              </a:rPr>
              <a:t>it</a:t>
            </a:r>
            <a:r>
              <a:rPr lang="en-US" altLang="zh-TW" dirty="0">
                <a:solidFill>
                  <a:srgbClr val="FF0000"/>
                </a:solidFill>
              </a:rPr>
              <a:t>?	</a:t>
            </a:r>
          </a:p>
          <a:p>
            <a:pPr marL="914400" lvl="2" indent="0">
              <a:buNone/>
            </a:pPr>
            <a:r>
              <a:rPr lang="zh-TW" altLang="en-US" dirty="0" smtClean="0"/>
              <a:t>誰</a:t>
            </a:r>
            <a:r>
              <a:rPr lang="zh-TW" altLang="en-US" dirty="0"/>
              <a:t>寫的？作者是值得信賴的且具有權威性嗎？ </a:t>
            </a:r>
            <a:endParaRPr lang="en-US" altLang="zh-TW" dirty="0" smtClean="0"/>
          </a:p>
          <a:p>
            <a:pPr lvl="2"/>
            <a:r>
              <a:rPr lang="en-US" altLang="zh-TW" dirty="0">
                <a:solidFill>
                  <a:srgbClr val="FF0000"/>
                </a:solidFill>
              </a:rPr>
              <a:t>2.</a:t>
            </a:r>
            <a:r>
              <a:rPr lang="zh-TW" altLang="en-US" dirty="0">
                <a:solidFill>
                  <a:srgbClr val="FF0000"/>
                </a:solidFill>
              </a:rPr>
              <a:t> </a:t>
            </a:r>
            <a:r>
              <a:rPr lang="en-US" altLang="zh-TW" dirty="0">
                <a:solidFill>
                  <a:srgbClr val="FF0000"/>
                </a:solidFill>
              </a:rPr>
              <a:t>What</a:t>
            </a:r>
            <a:r>
              <a:rPr lang="zh-TW" altLang="en-US" dirty="0">
                <a:solidFill>
                  <a:srgbClr val="FF0000"/>
                </a:solidFill>
              </a:rPr>
              <a:t> </a:t>
            </a:r>
            <a:r>
              <a:rPr lang="en-US" altLang="zh-TW" dirty="0">
                <a:solidFill>
                  <a:srgbClr val="FF0000"/>
                </a:solidFill>
              </a:rPr>
              <a:t>is</a:t>
            </a:r>
            <a:r>
              <a:rPr lang="zh-TW" altLang="en-US" dirty="0">
                <a:solidFill>
                  <a:srgbClr val="FF0000"/>
                </a:solidFill>
              </a:rPr>
              <a:t> </a:t>
            </a:r>
            <a:r>
              <a:rPr lang="en-US" altLang="zh-TW" dirty="0">
                <a:solidFill>
                  <a:srgbClr val="FF0000"/>
                </a:solidFill>
              </a:rPr>
              <a:t>the</a:t>
            </a:r>
            <a:r>
              <a:rPr lang="zh-TW" altLang="en-US" dirty="0">
                <a:solidFill>
                  <a:srgbClr val="FF0000"/>
                </a:solidFill>
              </a:rPr>
              <a:t> </a:t>
            </a:r>
            <a:r>
              <a:rPr lang="en-US" altLang="zh-TW" dirty="0">
                <a:solidFill>
                  <a:srgbClr val="FF0000"/>
                </a:solidFill>
              </a:rPr>
              <a:t>website</a:t>
            </a:r>
            <a:r>
              <a:rPr lang="zh-TW" altLang="en-US" dirty="0">
                <a:solidFill>
                  <a:srgbClr val="FF0000"/>
                </a:solidFill>
              </a:rPr>
              <a:t> </a:t>
            </a:r>
            <a:r>
              <a:rPr lang="en-US" altLang="zh-TW" dirty="0">
                <a:solidFill>
                  <a:srgbClr val="FF0000"/>
                </a:solidFill>
              </a:rPr>
              <a:t>all</a:t>
            </a:r>
            <a:r>
              <a:rPr lang="zh-TW" altLang="en-US" dirty="0">
                <a:solidFill>
                  <a:srgbClr val="FF0000"/>
                </a:solidFill>
              </a:rPr>
              <a:t> </a:t>
            </a:r>
            <a:r>
              <a:rPr lang="en-US" altLang="zh-TW" dirty="0">
                <a:solidFill>
                  <a:srgbClr val="FF0000"/>
                </a:solidFill>
              </a:rPr>
              <a:t>about?	</a:t>
            </a:r>
          </a:p>
          <a:p>
            <a:pPr marL="914400" lvl="2" indent="0">
              <a:buNone/>
            </a:pPr>
            <a:r>
              <a:rPr lang="zh-TW" altLang="en-US" dirty="0"/>
              <a:t>這網站的目的為何？ </a:t>
            </a:r>
          </a:p>
          <a:p>
            <a:pPr lvl="2"/>
            <a:r>
              <a:rPr lang="en-US" altLang="zh-TW" dirty="0">
                <a:solidFill>
                  <a:srgbClr val="FF0000"/>
                </a:solidFill>
              </a:rPr>
              <a:t>3.</a:t>
            </a:r>
            <a:r>
              <a:rPr lang="zh-TW" altLang="en-US" dirty="0">
                <a:solidFill>
                  <a:srgbClr val="FF0000"/>
                </a:solidFill>
              </a:rPr>
              <a:t> </a:t>
            </a:r>
            <a:r>
              <a:rPr lang="en-US" altLang="zh-TW" dirty="0">
                <a:solidFill>
                  <a:srgbClr val="FF0000"/>
                </a:solidFill>
              </a:rPr>
              <a:t>When</a:t>
            </a:r>
            <a:r>
              <a:rPr lang="zh-TW" altLang="en-US" dirty="0">
                <a:solidFill>
                  <a:srgbClr val="FF0000"/>
                </a:solidFill>
              </a:rPr>
              <a:t> </a:t>
            </a:r>
            <a:r>
              <a:rPr lang="en-US" altLang="zh-TW" dirty="0">
                <a:solidFill>
                  <a:srgbClr val="FF0000"/>
                </a:solidFill>
              </a:rPr>
              <a:t>was</a:t>
            </a:r>
            <a:r>
              <a:rPr lang="zh-TW" altLang="en-US" dirty="0">
                <a:solidFill>
                  <a:srgbClr val="FF0000"/>
                </a:solidFill>
              </a:rPr>
              <a:t> </a:t>
            </a:r>
            <a:r>
              <a:rPr lang="en-US" altLang="zh-TW" dirty="0">
                <a:solidFill>
                  <a:srgbClr val="FF0000"/>
                </a:solidFill>
              </a:rPr>
              <a:t>it</a:t>
            </a:r>
            <a:r>
              <a:rPr lang="zh-TW" altLang="en-US" dirty="0">
                <a:solidFill>
                  <a:srgbClr val="FF0000"/>
                </a:solidFill>
              </a:rPr>
              <a:t> </a:t>
            </a:r>
            <a:r>
              <a:rPr lang="en-US" altLang="zh-TW" dirty="0">
                <a:solidFill>
                  <a:srgbClr val="FF0000"/>
                </a:solidFill>
              </a:rPr>
              <a:t>made?	</a:t>
            </a:r>
          </a:p>
          <a:p>
            <a:pPr marL="914400" lvl="2" indent="0">
              <a:buNone/>
            </a:pPr>
            <a:r>
              <a:rPr lang="zh-TW" altLang="en-US" dirty="0"/>
              <a:t>這網站是何時架構的？是否有更新資料</a:t>
            </a:r>
            <a:r>
              <a:rPr lang="zh-TW" altLang="en-US" dirty="0" smtClean="0"/>
              <a:t>？</a:t>
            </a:r>
            <a:endParaRPr lang="zh-TW" altLang="en-US" dirty="0"/>
          </a:p>
        </p:txBody>
      </p:sp>
      <p:sp>
        <p:nvSpPr>
          <p:cNvPr id="3" name="投影片編號版面配置區 2"/>
          <p:cNvSpPr>
            <a:spLocks noGrp="1"/>
          </p:cNvSpPr>
          <p:nvPr>
            <p:ph type="sldNum" sz="quarter" idx="12"/>
          </p:nvPr>
        </p:nvSpPr>
        <p:spPr/>
        <p:txBody>
          <a:bodyPr/>
          <a:lstStyle/>
          <a:p>
            <a:fld id="{3228CCCC-EB6A-4525-9CB7-A5F54915A359}" type="slidenum">
              <a:rPr lang="zh-TW" altLang="en-US" smtClean="0"/>
              <a:pPr/>
              <a:t>50</a:t>
            </a:fld>
            <a:endParaRPr lang="zh-TW" altLang="en-US"/>
          </a:p>
        </p:txBody>
      </p:sp>
    </p:spTree>
    <p:extLst>
      <p:ext uri="{BB962C8B-B14F-4D97-AF65-F5344CB8AC3E}">
        <p14:creationId xmlns:p14="http://schemas.microsoft.com/office/powerpoint/2010/main" val="342866077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628650" y="837127"/>
            <a:ext cx="7886700" cy="5339836"/>
          </a:xfrm>
        </p:spPr>
        <p:txBody>
          <a:bodyPr>
            <a:noAutofit/>
          </a:bodyPr>
          <a:lstStyle/>
          <a:p>
            <a:pPr lvl="1"/>
            <a:r>
              <a:rPr lang="en-US" altLang="zh-TW" dirty="0">
                <a:solidFill>
                  <a:srgbClr val="FF0000"/>
                </a:solidFill>
              </a:rPr>
              <a:t>4.</a:t>
            </a:r>
            <a:r>
              <a:rPr lang="zh-TW" altLang="en-US" dirty="0">
                <a:solidFill>
                  <a:srgbClr val="FF0000"/>
                </a:solidFill>
              </a:rPr>
              <a:t> </a:t>
            </a:r>
            <a:r>
              <a:rPr lang="en-US" altLang="zh-TW" dirty="0">
                <a:solidFill>
                  <a:srgbClr val="FF0000"/>
                </a:solidFill>
              </a:rPr>
              <a:t>Where</a:t>
            </a:r>
            <a:r>
              <a:rPr lang="zh-TW" altLang="en-US" dirty="0">
                <a:solidFill>
                  <a:srgbClr val="FF0000"/>
                </a:solidFill>
              </a:rPr>
              <a:t> </a:t>
            </a:r>
            <a:r>
              <a:rPr lang="en-US" altLang="zh-TW" dirty="0">
                <a:solidFill>
                  <a:srgbClr val="FF0000"/>
                </a:solidFill>
              </a:rPr>
              <a:t>did</a:t>
            </a:r>
            <a:r>
              <a:rPr lang="zh-TW" altLang="en-US" dirty="0">
                <a:solidFill>
                  <a:srgbClr val="FF0000"/>
                </a:solidFill>
              </a:rPr>
              <a:t> </a:t>
            </a:r>
            <a:r>
              <a:rPr lang="en-US" altLang="zh-TW" dirty="0">
                <a:solidFill>
                  <a:srgbClr val="FF0000"/>
                </a:solidFill>
              </a:rPr>
              <a:t>it</a:t>
            </a:r>
            <a:r>
              <a:rPr lang="zh-TW" altLang="en-US" dirty="0">
                <a:solidFill>
                  <a:srgbClr val="FF0000"/>
                </a:solidFill>
              </a:rPr>
              <a:t> </a:t>
            </a:r>
            <a:r>
              <a:rPr lang="en-US" altLang="zh-TW" dirty="0">
                <a:solidFill>
                  <a:srgbClr val="FF0000"/>
                </a:solidFill>
              </a:rPr>
              <a:t>come</a:t>
            </a:r>
            <a:r>
              <a:rPr lang="zh-TW" altLang="en-US" dirty="0">
                <a:solidFill>
                  <a:srgbClr val="FF0000"/>
                </a:solidFill>
              </a:rPr>
              <a:t> </a:t>
            </a:r>
            <a:r>
              <a:rPr lang="en-US" altLang="zh-TW" dirty="0">
                <a:solidFill>
                  <a:srgbClr val="FF0000"/>
                </a:solidFill>
              </a:rPr>
              <a:t>from?	</a:t>
            </a:r>
          </a:p>
          <a:p>
            <a:pPr marL="457200" lvl="1" indent="0">
              <a:buNone/>
            </a:pPr>
            <a:r>
              <a:rPr lang="zh-TW" altLang="en-US" dirty="0"/>
              <a:t>這網站的資料是否來自於值得信任的人或機構？ </a:t>
            </a:r>
            <a:r>
              <a:rPr lang="zh-TW" altLang="en-US" dirty="0" smtClean="0"/>
              <a:t> </a:t>
            </a:r>
          </a:p>
          <a:p>
            <a:pPr lvl="1"/>
            <a:r>
              <a:rPr lang="en-US" altLang="zh-TW" dirty="0" smtClean="0">
                <a:solidFill>
                  <a:srgbClr val="FF0000"/>
                </a:solidFill>
              </a:rPr>
              <a:t>5.</a:t>
            </a:r>
            <a:r>
              <a:rPr lang="zh-TW" altLang="en-US" dirty="0" smtClean="0">
                <a:solidFill>
                  <a:srgbClr val="FF0000"/>
                </a:solidFill>
              </a:rPr>
              <a:t> </a:t>
            </a:r>
            <a:r>
              <a:rPr lang="en-US" altLang="zh-TW" dirty="0" smtClean="0">
                <a:solidFill>
                  <a:srgbClr val="FF0000"/>
                </a:solidFill>
              </a:rPr>
              <a:t>Why</a:t>
            </a:r>
            <a:r>
              <a:rPr lang="zh-TW" altLang="en-US" dirty="0" smtClean="0">
                <a:solidFill>
                  <a:srgbClr val="FF0000"/>
                </a:solidFill>
              </a:rPr>
              <a:t> </a:t>
            </a:r>
            <a:r>
              <a:rPr lang="en-US" altLang="zh-TW" dirty="0" smtClean="0">
                <a:solidFill>
                  <a:srgbClr val="FF0000"/>
                </a:solidFill>
              </a:rPr>
              <a:t>should</a:t>
            </a:r>
            <a:r>
              <a:rPr lang="zh-TW" altLang="en-US" dirty="0" smtClean="0">
                <a:solidFill>
                  <a:srgbClr val="FF0000"/>
                </a:solidFill>
              </a:rPr>
              <a:t> </a:t>
            </a:r>
            <a:r>
              <a:rPr lang="en-US" altLang="zh-TW" dirty="0" smtClean="0">
                <a:solidFill>
                  <a:srgbClr val="FF0000"/>
                </a:solidFill>
              </a:rPr>
              <a:t>you</a:t>
            </a:r>
            <a:r>
              <a:rPr lang="zh-TW" altLang="en-US" dirty="0" smtClean="0">
                <a:solidFill>
                  <a:srgbClr val="FF0000"/>
                </a:solidFill>
              </a:rPr>
              <a:t> </a:t>
            </a:r>
            <a:r>
              <a:rPr lang="en-US" altLang="zh-TW" dirty="0" smtClean="0">
                <a:solidFill>
                  <a:srgbClr val="FF0000"/>
                </a:solidFill>
              </a:rPr>
              <a:t>use</a:t>
            </a:r>
            <a:r>
              <a:rPr lang="zh-TW" altLang="en-US" dirty="0" smtClean="0">
                <a:solidFill>
                  <a:srgbClr val="FF0000"/>
                </a:solidFill>
              </a:rPr>
              <a:t> </a:t>
            </a:r>
            <a:r>
              <a:rPr lang="en-US" altLang="zh-TW" dirty="0" smtClean="0">
                <a:solidFill>
                  <a:srgbClr val="FF0000"/>
                </a:solidFill>
              </a:rPr>
              <a:t>this</a:t>
            </a:r>
            <a:r>
              <a:rPr lang="zh-TW" altLang="en-US" dirty="0" smtClean="0">
                <a:solidFill>
                  <a:srgbClr val="FF0000"/>
                </a:solidFill>
              </a:rPr>
              <a:t> </a:t>
            </a:r>
            <a:r>
              <a:rPr lang="en-US" altLang="zh-TW" dirty="0" smtClean="0">
                <a:solidFill>
                  <a:srgbClr val="FF0000"/>
                </a:solidFill>
              </a:rPr>
              <a:t>page?	</a:t>
            </a:r>
          </a:p>
          <a:p>
            <a:pPr lvl="1"/>
            <a:r>
              <a:rPr lang="zh-TW" altLang="en-US" dirty="0" smtClean="0"/>
              <a:t>你</a:t>
            </a:r>
            <a:r>
              <a:rPr lang="zh-TW" altLang="en-US" dirty="0"/>
              <a:t>能夠清楚說服你自己為何要引用這網頁的資料嗎</a:t>
            </a:r>
            <a:r>
              <a:rPr lang="zh-TW" altLang="en-US" dirty="0" smtClean="0"/>
              <a:t>？</a:t>
            </a:r>
            <a:endParaRPr lang="zh-TW" altLang="en-US" dirty="0"/>
          </a:p>
        </p:txBody>
      </p:sp>
      <p:sp>
        <p:nvSpPr>
          <p:cNvPr id="3" name="投影片編號版面配置區 2"/>
          <p:cNvSpPr>
            <a:spLocks noGrp="1"/>
          </p:cNvSpPr>
          <p:nvPr>
            <p:ph type="sldNum" sz="quarter" idx="12"/>
          </p:nvPr>
        </p:nvSpPr>
        <p:spPr/>
        <p:txBody>
          <a:bodyPr/>
          <a:lstStyle/>
          <a:p>
            <a:fld id="{3228CCCC-EB6A-4525-9CB7-A5F54915A359}" type="slidenum">
              <a:rPr lang="zh-TW" altLang="en-US" smtClean="0"/>
              <a:pPr/>
              <a:t>51</a:t>
            </a:fld>
            <a:endParaRPr lang="zh-TW" altLang="en-US"/>
          </a:p>
        </p:txBody>
      </p:sp>
    </p:spTree>
    <p:extLst>
      <p:ext uri="{BB962C8B-B14F-4D97-AF65-F5344CB8AC3E}">
        <p14:creationId xmlns:p14="http://schemas.microsoft.com/office/powerpoint/2010/main" val="392086903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628650" y="1042226"/>
            <a:ext cx="7886700" cy="5339836"/>
          </a:xfrm>
        </p:spPr>
        <p:txBody>
          <a:bodyPr>
            <a:noAutofit/>
          </a:bodyPr>
          <a:lstStyle/>
          <a:p>
            <a:pPr lvl="1"/>
            <a:r>
              <a:rPr lang="zh-TW" altLang="en-US" dirty="0" smtClean="0"/>
              <a:t>其次</a:t>
            </a:r>
            <a:r>
              <a:rPr lang="zh-TW" altLang="en-US" dirty="0"/>
              <a:t>，亦可使用簡便之表格逐項檢核，若檢核某網站後勾選的項目愈多，</a:t>
            </a:r>
            <a:r>
              <a:rPr lang="zh-TW" altLang="en-US" dirty="0" smtClean="0"/>
              <a:t>表示</a:t>
            </a:r>
            <a:r>
              <a:rPr lang="zh-TW" altLang="en-US" dirty="0"/>
              <a:t>該網站愈值得信賴：</a:t>
            </a:r>
          </a:p>
        </p:txBody>
      </p:sp>
      <p:sp>
        <p:nvSpPr>
          <p:cNvPr id="4" name="標題 2"/>
          <p:cNvSpPr>
            <a:spLocks noGrp="1"/>
          </p:cNvSpPr>
          <p:nvPr>
            <p:ph type="title"/>
          </p:nvPr>
        </p:nvSpPr>
        <p:spPr>
          <a:xfrm>
            <a:off x="553990" y="2228419"/>
            <a:ext cx="7886700" cy="441437"/>
          </a:xfrm>
        </p:spPr>
        <p:txBody>
          <a:bodyPr>
            <a:normAutofit/>
          </a:bodyPr>
          <a:lstStyle/>
          <a:p>
            <a:r>
              <a:rPr lang="zh-TW" altLang="en-US" sz="1800" dirty="0"/>
              <a:t>表 </a:t>
            </a:r>
            <a:r>
              <a:rPr lang="en-US" altLang="zh-TW" sz="1800" dirty="0"/>
              <a:t>3-3</a:t>
            </a:r>
            <a:r>
              <a:rPr lang="zh-TW" altLang="en-US" sz="1800" dirty="0"/>
              <a:t>　網站可信度檢核表</a:t>
            </a:r>
          </a:p>
        </p:txBody>
      </p:sp>
      <p:graphicFrame>
        <p:nvGraphicFramePr>
          <p:cNvPr id="3" name="內容版面配置區 3"/>
          <p:cNvGraphicFramePr>
            <a:graphicFrameLocks/>
          </p:cNvGraphicFramePr>
          <p:nvPr>
            <p:extLst>
              <p:ext uri="{D42A27DB-BD31-4B8C-83A1-F6EECF244321}">
                <p14:modId xmlns:p14="http://schemas.microsoft.com/office/powerpoint/2010/main" val="650417493"/>
              </p:ext>
            </p:extLst>
          </p:nvPr>
        </p:nvGraphicFramePr>
        <p:xfrm>
          <a:off x="595041" y="2753277"/>
          <a:ext cx="8165206" cy="3535680"/>
        </p:xfrm>
        <a:graphic>
          <a:graphicData uri="http://schemas.openxmlformats.org/drawingml/2006/table">
            <a:tbl>
              <a:tblPr firstRow="1" bandRow="1">
                <a:tableStyleId>{5C22544A-7EE6-4342-B048-85BDC9FD1C3A}</a:tableStyleId>
              </a:tblPr>
              <a:tblGrid>
                <a:gridCol w="775852"/>
                <a:gridCol w="7389354"/>
              </a:tblGrid>
              <a:tr h="370840">
                <a:tc>
                  <a:txBody>
                    <a:bodyPr/>
                    <a:lstStyle/>
                    <a:p>
                      <a:r>
                        <a:rPr lang="zh-TW" altLang="en-US" sz="2000" dirty="0" smtClean="0"/>
                        <a:t>勾選</a:t>
                      </a:r>
                      <a:endParaRPr lang="zh-TW" altLang="en-US" sz="2000" dirty="0"/>
                    </a:p>
                  </a:txBody>
                  <a:tcPr/>
                </a:tc>
                <a:tc>
                  <a:txBody>
                    <a:bodyPr/>
                    <a:lstStyle/>
                    <a:p>
                      <a:r>
                        <a:rPr lang="zh-TW" altLang="en-US" sz="2000" dirty="0" smtClean="0"/>
                        <a:t>網站類型</a:t>
                      </a:r>
                      <a:endParaRPr lang="zh-TW" altLang="en-US" sz="2000" dirty="0"/>
                    </a:p>
                  </a:txBody>
                  <a:tcPr/>
                </a:tc>
              </a:tr>
              <a:tr h="370840">
                <a:tc>
                  <a:txBody>
                    <a:bodyPr/>
                    <a:lstStyle/>
                    <a:p>
                      <a:pPr algn="ctr"/>
                      <a:r>
                        <a:rPr lang="zh-TW" altLang="en-US" sz="2000" dirty="0" smtClean="0"/>
                        <a:t>□</a:t>
                      </a:r>
                    </a:p>
                    <a:p>
                      <a:pPr algn="ctr"/>
                      <a:r>
                        <a:rPr lang="zh-TW" altLang="en-US" sz="2000" dirty="0" smtClean="0"/>
                        <a:t>□</a:t>
                      </a:r>
                    </a:p>
                    <a:p>
                      <a:pPr algn="ctr"/>
                      <a:r>
                        <a:rPr lang="zh-TW" altLang="en-US" sz="2000" dirty="0" smtClean="0"/>
                        <a:t>□</a:t>
                      </a:r>
                    </a:p>
                    <a:p>
                      <a:pPr algn="ctr"/>
                      <a:r>
                        <a:rPr lang="zh-TW" altLang="en-US" sz="2000" dirty="0" smtClean="0"/>
                        <a:t>□</a:t>
                      </a:r>
                    </a:p>
                    <a:p>
                      <a:pPr algn="ctr"/>
                      <a:r>
                        <a:rPr lang="zh-TW" altLang="en-US" sz="2000" dirty="0" smtClean="0"/>
                        <a:t>□</a:t>
                      </a:r>
                    </a:p>
                    <a:p>
                      <a:pPr algn="ctr"/>
                      <a:r>
                        <a:rPr lang="zh-TW" altLang="en-US" sz="2000" dirty="0" smtClean="0"/>
                        <a:t>□</a:t>
                      </a:r>
                    </a:p>
                    <a:p>
                      <a:pPr algn="ctr"/>
                      <a:r>
                        <a:rPr lang="zh-TW" altLang="en-US" sz="2000" dirty="0" smtClean="0"/>
                        <a:t>□</a:t>
                      </a:r>
                    </a:p>
                    <a:p>
                      <a:pPr algn="ctr"/>
                      <a:r>
                        <a:rPr lang="zh-TW" altLang="en-US" sz="2000" dirty="0" smtClean="0"/>
                        <a:t>□</a:t>
                      </a:r>
                    </a:p>
                    <a:p>
                      <a:pPr algn="ctr"/>
                      <a:r>
                        <a:rPr lang="zh-TW" altLang="en-US" sz="2000" dirty="0" smtClean="0"/>
                        <a:t>□</a:t>
                      </a:r>
                    </a:p>
                    <a:p>
                      <a:pPr algn="ctr"/>
                      <a:r>
                        <a:rPr lang="zh-TW" altLang="en-US" sz="2000" dirty="0" smtClean="0"/>
                        <a:t>□</a:t>
                      </a:r>
                      <a:endParaRPr lang="zh-TW" altLang="en-US" sz="2000" dirty="0"/>
                    </a:p>
                  </a:txBody>
                  <a:tcPr/>
                </a:tc>
                <a:tc>
                  <a:txBody>
                    <a:bodyPr/>
                    <a:lstStyle/>
                    <a:p>
                      <a:r>
                        <a:rPr lang="en-US" altLang="zh-TW" sz="2000" dirty="0" smtClean="0"/>
                        <a:t>1. </a:t>
                      </a:r>
                      <a:r>
                        <a:rPr lang="zh-TW" altLang="en-US" sz="2000" dirty="0" smtClean="0"/>
                        <a:t>網站資訊具有準確性及可驗證性。 </a:t>
                      </a:r>
                    </a:p>
                    <a:p>
                      <a:r>
                        <a:rPr lang="en-US" altLang="zh-TW" sz="2000" dirty="0" smtClean="0"/>
                        <a:t>2. </a:t>
                      </a:r>
                      <a:r>
                        <a:rPr lang="zh-TW" altLang="en-US" sz="2000" dirty="0" smtClean="0"/>
                        <a:t>網站足以顯示出一個真實企業或組織的存在。 </a:t>
                      </a:r>
                    </a:p>
                    <a:p>
                      <a:r>
                        <a:rPr lang="en-US" altLang="zh-TW" sz="2000" dirty="0" smtClean="0"/>
                        <a:t>3. </a:t>
                      </a:r>
                      <a:r>
                        <a:rPr lang="zh-TW" altLang="en-US" sz="2000" dirty="0" smtClean="0"/>
                        <a:t>網站團隊中的專家與提供的內容及服務具專業性。 </a:t>
                      </a:r>
                    </a:p>
                    <a:p>
                      <a:r>
                        <a:rPr lang="en-US" altLang="zh-TW" sz="2000" dirty="0" smtClean="0"/>
                        <a:t>4. </a:t>
                      </a:r>
                      <a:r>
                        <a:rPr lang="zh-TW" altLang="en-US" sz="2000" dirty="0" smtClean="0"/>
                        <a:t>網站是由一或數個值得信任的團隊組成。 </a:t>
                      </a:r>
                    </a:p>
                    <a:p>
                      <a:r>
                        <a:rPr lang="en-US" altLang="zh-TW" sz="2000" dirty="0" smtClean="0"/>
                        <a:t>5. </a:t>
                      </a:r>
                      <a:r>
                        <a:rPr lang="zh-TW" altLang="en-US" sz="2000" dirty="0" smtClean="0"/>
                        <a:t>網站設計能讓瀏覽者不管位於何處都能很方便聯絡網站管理者。 </a:t>
                      </a:r>
                    </a:p>
                    <a:p>
                      <a:r>
                        <a:rPr lang="en-US" altLang="zh-TW" sz="2000" dirty="0" smtClean="0"/>
                        <a:t>6. </a:t>
                      </a:r>
                      <a:r>
                        <a:rPr lang="zh-TW" altLang="en-US" sz="2000" dirty="0" smtClean="0"/>
                        <a:t>網站本身的設計具專業性。 </a:t>
                      </a:r>
                    </a:p>
                    <a:p>
                      <a:r>
                        <a:rPr lang="en-US" altLang="zh-TW" sz="2000" dirty="0" smtClean="0"/>
                        <a:t>7. </a:t>
                      </a:r>
                      <a:r>
                        <a:rPr lang="zh-TW" altLang="en-US" sz="2000" dirty="0" smtClean="0"/>
                        <a:t>網站設計具易用性及友善的使用者介面。 </a:t>
                      </a:r>
                    </a:p>
                    <a:p>
                      <a:r>
                        <a:rPr lang="en-US" altLang="zh-TW" sz="2000" dirty="0" smtClean="0"/>
                        <a:t>8. </a:t>
                      </a:r>
                      <a:r>
                        <a:rPr lang="zh-TW" altLang="en-US" sz="2000" dirty="0" smtClean="0"/>
                        <a:t>網站經常更新內容。 </a:t>
                      </a:r>
                    </a:p>
                    <a:p>
                      <a:r>
                        <a:rPr lang="en-US" altLang="zh-TW" sz="2000" dirty="0" smtClean="0"/>
                        <a:t>9. </a:t>
                      </a:r>
                      <a:r>
                        <a:rPr lang="zh-TW" altLang="en-US" sz="2000" dirty="0" smtClean="0"/>
                        <a:t>網站沒有過度的促銷性內容。 </a:t>
                      </a:r>
                    </a:p>
                    <a:p>
                      <a:r>
                        <a:rPr lang="en-US" altLang="zh-TW" sz="2000" dirty="0" smtClean="0"/>
                        <a:t>10. </a:t>
                      </a:r>
                      <a:r>
                        <a:rPr lang="zh-TW" altLang="en-US" sz="2000" dirty="0" smtClean="0"/>
                        <a:t>網站沒有發現任何各類型的微小錯誤。</a:t>
                      </a:r>
                      <a:endParaRPr lang="zh-TW" altLang="en-US" sz="2000" dirty="0"/>
                    </a:p>
                  </a:txBody>
                  <a:tcPr/>
                </a:tc>
              </a:tr>
            </a:tbl>
          </a:graphicData>
        </a:graphic>
      </p:graphicFrame>
      <p:sp>
        <p:nvSpPr>
          <p:cNvPr id="5" name="投影片編號版面配置區 4"/>
          <p:cNvSpPr>
            <a:spLocks noGrp="1"/>
          </p:cNvSpPr>
          <p:nvPr>
            <p:ph type="sldNum" sz="quarter" idx="12"/>
          </p:nvPr>
        </p:nvSpPr>
        <p:spPr/>
        <p:txBody>
          <a:bodyPr/>
          <a:lstStyle/>
          <a:p>
            <a:fld id="{3228CCCC-EB6A-4525-9CB7-A5F54915A359}" type="slidenum">
              <a:rPr lang="zh-TW" altLang="en-US" smtClean="0"/>
              <a:pPr/>
              <a:t>52</a:t>
            </a:fld>
            <a:endParaRPr lang="zh-TW" altLang="en-US"/>
          </a:p>
        </p:txBody>
      </p:sp>
    </p:spTree>
    <p:extLst>
      <p:ext uri="{BB962C8B-B14F-4D97-AF65-F5344CB8AC3E}">
        <p14:creationId xmlns:p14="http://schemas.microsoft.com/office/powerpoint/2010/main" val="84992790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611558" y="930770"/>
            <a:ext cx="7886700" cy="5417109"/>
          </a:xfrm>
        </p:spPr>
        <p:txBody>
          <a:bodyPr/>
          <a:lstStyle/>
          <a:p>
            <a:pPr marL="457200" lvl="1" indent="0">
              <a:buNone/>
            </a:pPr>
            <a:r>
              <a:rPr lang="en-US" altLang="zh-TW" dirty="0">
                <a:solidFill>
                  <a:schemeClr val="accent5"/>
                </a:solidFill>
              </a:rPr>
              <a:t>( </a:t>
            </a:r>
            <a:r>
              <a:rPr lang="zh-TW" altLang="en-US" dirty="0">
                <a:solidFill>
                  <a:schemeClr val="accent5"/>
                </a:solidFill>
              </a:rPr>
              <a:t>三 </a:t>
            </a:r>
            <a:r>
              <a:rPr lang="en-US" altLang="zh-TW" dirty="0">
                <a:solidFill>
                  <a:schemeClr val="accent5"/>
                </a:solidFill>
              </a:rPr>
              <a:t>) </a:t>
            </a:r>
            <a:r>
              <a:rPr lang="zh-TW" altLang="en-US" dirty="0">
                <a:solidFill>
                  <a:schemeClr val="accent5"/>
                </a:solidFill>
              </a:rPr>
              <a:t>網站資訊可信度檢核</a:t>
            </a:r>
          </a:p>
          <a:p>
            <a:pPr lvl="1"/>
            <a:r>
              <a:rPr lang="zh-TW" altLang="en-US" dirty="0" smtClean="0"/>
              <a:t>評斷</a:t>
            </a:r>
            <a:r>
              <a:rPr lang="zh-TW" altLang="en-US" dirty="0"/>
              <a:t>出所欲查找資訊之優質網站後，仍然要針對其所提供的資訊內容進行</a:t>
            </a:r>
            <a:r>
              <a:rPr lang="zh-TW" altLang="en-US" dirty="0" smtClean="0"/>
              <a:t>檢核</a:t>
            </a:r>
            <a:r>
              <a:rPr lang="zh-TW" altLang="en-US" dirty="0"/>
              <a:t>，檢核後勾選的項目愈多，表示所獲取的資訊也較值得信賴：</a:t>
            </a:r>
          </a:p>
        </p:txBody>
      </p:sp>
      <p:sp>
        <p:nvSpPr>
          <p:cNvPr id="3" name="投影片編號版面配置區 2"/>
          <p:cNvSpPr>
            <a:spLocks noGrp="1"/>
          </p:cNvSpPr>
          <p:nvPr>
            <p:ph type="sldNum" sz="quarter" idx="12"/>
          </p:nvPr>
        </p:nvSpPr>
        <p:spPr/>
        <p:txBody>
          <a:bodyPr/>
          <a:lstStyle/>
          <a:p>
            <a:fld id="{3228CCCC-EB6A-4525-9CB7-A5F54915A359}" type="slidenum">
              <a:rPr lang="zh-TW" altLang="en-US" smtClean="0"/>
              <a:pPr/>
              <a:t>53</a:t>
            </a:fld>
            <a:endParaRPr lang="zh-TW" altLang="en-US"/>
          </a:p>
        </p:txBody>
      </p:sp>
    </p:spTree>
    <p:extLst>
      <p:ext uri="{BB962C8B-B14F-4D97-AF65-F5344CB8AC3E}">
        <p14:creationId xmlns:p14="http://schemas.microsoft.com/office/powerpoint/2010/main" val="109185795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內容版面配置區 3"/>
          <p:cNvGraphicFramePr>
            <a:graphicFrameLocks noGrp="1"/>
          </p:cNvGraphicFramePr>
          <p:nvPr>
            <p:ph idx="1"/>
            <p:extLst>
              <p:ext uri="{D42A27DB-BD31-4B8C-83A1-F6EECF244321}">
                <p14:modId xmlns:p14="http://schemas.microsoft.com/office/powerpoint/2010/main" val="2104949657"/>
              </p:ext>
            </p:extLst>
          </p:nvPr>
        </p:nvGraphicFramePr>
        <p:xfrm>
          <a:off x="502276" y="1825625"/>
          <a:ext cx="8165206" cy="4328160"/>
        </p:xfrm>
        <a:graphic>
          <a:graphicData uri="http://schemas.openxmlformats.org/drawingml/2006/table">
            <a:tbl>
              <a:tblPr firstRow="1" bandRow="1">
                <a:tableStyleId>{5C22544A-7EE6-4342-B048-85BDC9FD1C3A}</a:tableStyleId>
              </a:tblPr>
              <a:tblGrid>
                <a:gridCol w="775852"/>
                <a:gridCol w="7389354"/>
              </a:tblGrid>
              <a:tr h="370840">
                <a:tc>
                  <a:txBody>
                    <a:bodyPr/>
                    <a:lstStyle/>
                    <a:p>
                      <a:r>
                        <a:rPr lang="zh-TW" altLang="en-US" sz="2000" dirty="0" smtClean="0"/>
                        <a:t>勾選</a:t>
                      </a:r>
                      <a:endParaRPr lang="zh-TW" altLang="en-US" sz="2000" dirty="0"/>
                    </a:p>
                  </a:txBody>
                  <a:tcPr/>
                </a:tc>
                <a:tc>
                  <a:txBody>
                    <a:bodyPr/>
                    <a:lstStyle/>
                    <a:p>
                      <a:r>
                        <a:rPr lang="zh-TW" altLang="en-US" sz="2000" dirty="0" smtClean="0"/>
                        <a:t>網站類型</a:t>
                      </a:r>
                      <a:endParaRPr lang="zh-TW" altLang="en-US" sz="2000" dirty="0"/>
                    </a:p>
                  </a:txBody>
                  <a:tcPr/>
                </a:tc>
              </a:tr>
              <a:tr h="370840">
                <a:tc>
                  <a:txBody>
                    <a:bodyPr/>
                    <a:lstStyle/>
                    <a:p>
                      <a:pPr algn="ctr"/>
                      <a:endParaRPr lang="en-US" altLang="zh-TW" sz="2000" dirty="0" smtClean="0"/>
                    </a:p>
                    <a:p>
                      <a:pPr algn="ctr"/>
                      <a:r>
                        <a:rPr lang="zh-TW" altLang="en-US" sz="2000" dirty="0" smtClean="0"/>
                        <a:t>□</a:t>
                      </a:r>
                    </a:p>
                    <a:p>
                      <a:pPr algn="ctr"/>
                      <a:r>
                        <a:rPr lang="zh-TW" altLang="en-US" sz="2000" dirty="0" smtClean="0"/>
                        <a:t>□</a:t>
                      </a:r>
                    </a:p>
                  </a:txBody>
                  <a:tcPr/>
                </a:tc>
                <a:tc>
                  <a:txBody>
                    <a:bodyPr/>
                    <a:lstStyle/>
                    <a:p>
                      <a:r>
                        <a:rPr lang="zh-TW" altLang="en-US" sz="2000" dirty="0" smtClean="0">
                          <a:solidFill>
                            <a:srgbClr val="FF0000"/>
                          </a:solidFill>
                        </a:rPr>
                        <a:t>確定你找對了地方</a:t>
                      </a:r>
                    </a:p>
                    <a:p>
                      <a:r>
                        <a:rPr lang="en-US" altLang="zh-TW" sz="2000" dirty="0" smtClean="0"/>
                        <a:t>1. </a:t>
                      </a:r>
                      <a:r>
                        <a:rPr lang="zh-TW" altLang="en-US" sz="2000" dirty="0" smtClean="0"/>
                        <a:t>這個網站提供的訊息和你所研究主題息息相關嗎？</a:t>
                      </a:r>
                    </a:p>
                    <a:p>
                      <a:r>
                        <a:rPr lang="en-US" altLang="zh-TW" sz="2000" dirty="0" smtClean="0"/>
                        <a:t>2. </a:t>
                      </a:r>
                      <a:r>
                        <a:rPr lang="zh-TW" altLang="en-US" sz="2000" dirty="0" smtClean="0"/>
                        <a:t>這個網站值得一遊嗎？</a:t>
                      </a:r>
                      <a:endParaRPr lang="zh-TW" altLang="en-US" sz="2000" dirty="0"/>
                    </a:p>
                  </a:txBody>
                  <a:tcPr/>
                </a:tc>
              </a:tr>
              <a:tr h="370840">
                <a:tc>
                  <a:txBody>
                    <a:bodyPr/>
                    <a:lstStyle/>
                    <a:p>
                      <a:pPr algn="ctr"/>
                      <a:endParaRPr lang="en-US" altLang="zh-TW" sz="2000" dirty="0" smtClean="0"/>
                    </a:p>
                    <a:p>
                      <a:pPr algn="ctr"/>
                      <a:r>
                        <a:rPr lang="zh-TW" altLang="en-US" sz="2000" dirty="0" smtClean="0"/>
                        <a:t>□</a:t>
                      </a:r>
                    </a:p>
                    <a:p>
                      <a:pPr algn="ctr"/>
                      <a:r>
                        <a:rPr lang="zh-TW" altLang="en-US" sz="2000" dirty="0" smtClean="0"/>
                        <a:t>□ </a:t>
                      </a:r>
                    </a:p>
                    <a:p>
                      <a:pPr algn="ctr"/>
                      <a:r>
                        <a:rPr lang="zh-TW" altLang="en-US" sz="2000" dirty="0" smtClean="0"/>
                        <a:t>□ </a:t>
                      </a:r>
                    </a:p>
                    <a:p>
                      <a:pPr algn="ctr"/>
                      <a:r>
                        <a:rPr lang="zh-TW" altLang="en-US" sz="2000" dirty="0" smtClean="0"/>
                        <a:t>□ </a:t>
                      </a:r>
                    </a:p>
                  </a:txBody>
                  <a:tcPr/>
                </a:tc>
                <a:tc>
                  <a:txBody>
                    <a:bodyPr/>
                    <a:lstStyle/>
                    <a:p>
                      <a:r>
                        <a:rPr lang="zh-TW" altLang="en-US" sz="2000" dirty="0" smtClean="0">
                          <a:solidFill>
                            <a:srgbClr val="FF0000"/>
                          </a:solidFill>
                        </a:rPr>
                        <a:t>探索網站的企圖（</a:t>
                      </a:r>
                      <a:r>
                        <a:rPr lang="en-US" altLang="zh-TW" sz="2000" dirty="0" smtClean="0">
                          <a:solidFill>
                            <a:srgbClr val="FF0000"/>
                          </a:solidFill>
                        </a:rPr>
                        <a:t>Purpose</a:t>
                      </a:r>
                      <a:r>
                        <a:rPr lang="zh-TW" altLang="en-US" sz="2000" dirty="0" smtClean="0">
                          <a:solidFill>
                            <a:srgbClr val="FF0000"/>
                          </a:solidFill>
                        </a:rPr>
                        <a:t>）</a:t>
                      </a:r>
                    </a:p>
                    <a:p>
                      <a:r>
                        <a:rPr lang="en-US" altLang="zh-TW" sz="2000" dirty="0" smtClean="0"/>
                        <a:t>3. </a:t>
                      </a:r>
                      <a:r>
                        <a:rPr lang="zh-TW" altLang="en-US" sz="2000" dirty="0" smtClean="0"/>
                        <a:t>這個網站設定的讀者群與你的需求符合嗎？ </a:t>
                      </a:r>
                    </a:p>
                    <a:p>
                      <a:r>
                        <a:rPr lang="en-US" altLang="zh-TW" sz="2000" dirty="0" smtClean="0"/>
                        <a:t>4. </a:t>
                      </a:r>
                      <a:r>
                        <a:rPr lang="zh-TW" altLang="en-US" sz="2000" dirty="0" smtClean="0"/>
                        <a:t>這個網站設定的目的與你的需求符合嗎？ </a:t>
                      </a:r>
                    </a:p>
                    <a:p>
                      <a:r>
                        <a:rPr lang="en-US" altLang="zh-TW" sz="2000" dirty="0" smtClean="0"/>
                        <a:t>5. </a:t>
                      </a:r>
                      <a:r>
                        <a:rPr lang="zh-TW" altLang="en-US" sz="2000" dirty="0" smtClean="0"/>
                        <a:t>這個網站傳遞的訊息你能夠了解嗎？ </a:t>
                      </a:r>
                    </a:p>
                    <a:p>
                      <a:r>
                        <a:rPr lang="en-US" altLang="zh-TW" sz="2000" dirty="0" smtClean="0"/>
                        <a:t>6. </a:t>
                      </a:r>
                      <a:r>
                        <a:rPr lang="zh-TW" altLang="en-US" sz="2000" dirty="0" smtClean="0"/>
                        <a:t>這個網站提供的訊息完整嗎？</a:t>
                      </a:r>
                      <a:endParaRPr lang="zh-TW" altLang="en-US" sz="2000" dirty="0"/>
                    </a:p>
                  </a:txBody>
                  <a:tcPr/>
                </a:tc>
              </a:tr>
              <a:tr h="370840">
                <a:tc>
                  <a:txBody>
                    <a:bodyPr/>
                    <a:lstStyle/>
                    <a:p>
                      <a:pPr algn="ctr"/>
                      <a:endParaRPr lang="en-US" altLang="zh-TW" sz="2000" dirty="0" smtClean="0"/>
                    </a:p>
                    <a:p>
                      <a:pPr algn="ctr"/>
                      <a:r>
                        <a:rPr lang="zh-TW" altLang="en-US" sz="2000" dirty="0" smtClean="0"/>
                        <a:t>□ </a:t>
                      </a:r>
                    </a:p>
                    <a:p>
                      <a:pPr algn="ctr"/>
                      <a:r>
                        <a:rPr lang="zh-TW" altLang="en-US" sz="2000" dirty="0" smtClean="0"/>
                        <a:t>□ </a:t>
                      </a:r>
                    </a:p>
                    <a:p>
                      <a:pPr algn="ctr"/>
                      <a:r>
                        <a:rPr lang="zh-TW" altLang="en-US" sz="2000" dirty="0" smtClean="0"/>
                        <a:t>□</a:t>
                      </a:r>
                    </a:p>
                  </a:txBody>
                  <a:tcPr/>
                </a:tc>
                <a:tc>
                  <a:txBody>
                    <a:bodyPr/>
                    <a:lstStyle/>
                    <a:p>
                      <a:r>
                        <a:rPr lang="zh-TW" altLang="en-US" sz="2000" dirty="0" smtClean="0">
                          <a:solidFill>
                            <a:srgbClr val="FF0000"/>
                          </a:solidFill>
                        </a:rPr>
                        <a:t>合理懷疑資訊的正確性（</a:t>
                      </a:r>
                      <a:r>
                        <a:rPr lang="en-US" altLang="zh-TW" sz="2000" dirty="0" smtClean="0">
                          <a:solidFill>
                            <a:srgbClr val="FF0000"/>
                          </a:solidFill>
                        </a:rPr>
                        <a:t>Accuracy</a:t>
                      </a:r>
                      <a:r>
                        <a:rPr lang="zh-TW" altLang="en-US" sz="2000" dirty="0" smtClean="0">
                          <a:solidFill>
                            <a:srgbClr val="FF0000"/>
                          </a:solidFill>
                        </a:rPr>
                        <a:t>）</a:t>
                      </a:r>
                    </a:p>
                    <a:p>
                      <a:r>
                        <a:rPr lang="en-US" altLang="zh-TW" sz="2000" dirty="0" smtClean="0"/>
                        <a:t>7. </a:t>
                      </a:r>
                      <a:r>
                        <a:rPr lang="zh-TW" altLang="en-US" sz="2000" dirty="0" smtClean="0"/>
                        <a:t>這個網站的訊息是正確且客觀的嗎？</a:t>
                      </a:r>
                    </a:p>
                    <a:p>
                      <a:r>
                        <a:rPr lang="en-US" altLang="zh-TW" sz="2000" dirty="0" smtClean="0"/>
                        <a:t>8. </a:t>
                      </a:r>
                      <a:r>
                        <a:rPr lang="zh-TW" altLang="en-US" sz="2000" dirty="0" smtClean="0"/>
                        <a:t>這個網站的訊息有呈現事實嗎？</a:t>
                      </a:r>
                    </a:p>
                    <a:p>
                      <a:r>
                        <a:rPr lang="en-US" altLang="zh-TW" sz="2000" dirty="0" smtClean="0"/>
                        <a:t>9. </a:t>
                      </a:r>
                      <a:r>
                        <a:rPr lang="zh-TW" altLang="en-US" sz="2000" dirty="0" smtClean="0"/>
                        <a:t>這個網站提供了足夠的資訊來支持他們的論述及結論嗎？</a:t>
                      </a:r>
                      <a:endParaRPr lang="zh-TW" altLang="en-US" sz="2000" dirty="0"/>
                    </a:p>
                  </a:txBody>
                  <a:tcPr/>
                </a:tc>
              </a:tr>
            </a:tbl>
          </a:graphicData>
        </a:graphic>
      </p:graphicFrame>
      <p:sp>
        <p:nvSpPr>
          <p:cNvPr id="3" name="標題 2"/>
          <p:cNvSpPr>
            <a:spLocks noGrp="1"/>
          </p:cNvSpPr>
          <p:nvPr>
            <p:ph type="title"/>
          </p:nvPr>
        </p:nvSpPr>
        <p:spPr>
          <a:xfrm>
            <a:off x="422588" y="1365161"/>
            <a:ext cx="7886700" cy="441437"/>
          </a:xfrm>
        </p:spPr>
        <p:txBody>
          <a:bodyPr>
            <a:normAutofit/>
          </a:bodyPr>
          <a:lstStyle/>
          <a:p>
            <a:r>
              <a:rPr lang="zh-TW" altLang="en-US" sz="1800" dirty="0"/>
              <a:t>表 </a:t>
            </a:r>
            <a:r>
              <a:rPr lang="en-US" altLang="zh-TW" sz="1800" dirty="0"/>
              <a:t>3-4</a:t>
            </a:r>
            <a:r>
              <a:rPr lang="zh-TW" altLang="en-US" sz="1800" dirty="0"/>
              <a:t>　網站資訊可信度檢核表</a:t>
            </a:r>
          </a:p>
        </p:txBody>
      </p:sp>
      <p:sp>
        <p:nvSpPr>
          <p:cNvPr id="2" name="投影片編號版面配置區 1"/>
          <p:cNvSpPr>
            <a:spLocks noGrp="1"/>
          </p:cNvSpPr>
          <p:nvPr>
            <p:ph type="sldNum" sz="quarter" idx="12"/>
          </p:nvPr>
        </p:nvSpPr>
        <p:spPr/>
        <p:txBody>
          <a:bodyPr/>
          <a:lstStyle/>
          <a:p>
            <a:fld id="{3228CCCC-EB6A-4525-9CB7-A5F54915A359}" type="slidenum">
              <a:rPr lang="zh-TW" altLang="en-US" smtClean="0"/>
              <a:pPr/>
              <a:t>54</a:t>
            </a:fld>
            <a:endParaRPr lang="zh-TW" altLang="en-US"/>
          </a:p>
        </p:txBody>
      </p:sp>
    </p:spTree>
    <p:extLst>
      <p:ext uri="{BB962C8B-B14F-4D97-AF65-F5344CB8AC3E}">
        <p14:creationId xmlns:p14="http://schemas.microsoft.com/office/powerpoint/2010/main" val="233295455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內容版面配置區 3"/>
          <p:cNvGraphicFramePr>
            <a:graphicFrameLocks noGrp="1"/>
          </p:cNvGraphicFramePr>
          <p:nvPr>
            <p:ph idx="1"/>
            <p:extLst>
              <p:ext uri="{D42A27DB-BD31-4B8C-83A1-F6EECF244321}">
                <p14:modId xmlns:p14="http://schemas.microsoft.com/office/powerpoint/2010/main" val="3192576071"/>
              </p:ext>
            </p:extLst>
          </p:nvPr>
        </p:nvGraphicFramePr>
        <p:xfrm>
          <a:off x="502276" y="1825625"/>
          <a:ext cx="8165206" cy="3627120"/>
        </p:xfrm>
        <a:graphic>
          <a:graphicData uri="http://schemas.openxmlformats.org/drawingml/2006/table">
            <a:tbl>
              <a:tblPr firstRow="1" bandRow="1">
                <a:tableStyleId>{5C22544A-7EE6-4342-B048-85BDC9FD1C3A}</a:tableStyleId>
              </a:tblPr>
              <a:tblGrid>
                <a:gridCol w="775852"/>
                <a:gridCol w="7389354"/>
              </a:tblGrid>
              <a:tr h="370840">
                <a:tc>
                  <a:txBody>
                    <a:bodyPr/>
                    <a:lstStyle/>
                    <a:p>
                      <a:r>
                        <a:rPr lang="zh-TW" altLang="en-US" sz="2000" dirty="0" smtClean="0"/>
                        <a:t>勾選</a:t>
                      </a:r>
                      <a:endParaRPr lang="zh-TW" altLang="en-US" sz="2000" dirty="0"/>
                    </a:p>
                  </a:txBody>
                  <a:tcPr/>
                </a:tc>
                <a:tc>
                  <a:txBody>
                    <a:bodyPr/>
                    <a:lstStyle/>
                    <a:p>
                      <a:r>
                        <a:rPr lang="zh-TW" altLang="en-US" sz="2000" dirty="0" smtClean="0"/>
                        <a:t>網站類型</a:t>
                      </a:r>
                      <a:endParaRPr lang="zh-TW" altLang="en-US" sz="2000" dirty="0"/>
                    </a:p>
                  </a:txBody>
                  <a:tcPr/>
                </a:tc>
              </a:tr>
              <a:tr h="370840">
                <a:tc>
                  <a:txBody>
                    <a:bodyPr/>
                    <a:lstStyle/>
                    <a:p>
                      <a:pPr algn="ctr"/>
                      <a:endParaRPr lang="en-US" altLang="zh-TW" sz="2000" dirty="0" smtClean="0"/>
                    </a:p>
                    <a:p>
                      <a:pPr algn="ctr"/>
                      <a:r>
                        <a:rPr lang="zh-TW" altLang="en-US" sz="2000" dirty="0" smtClean="0"/>
                        <a:t>□</a:t>
                      </a:r>
                    </a:p>
                    <a:p>
                      <a:pPr algn="ctr"/>
                      <a:r>
                        <a:rPr lang="zh-TW" altLang="en-US" sz="2000" dirty="0" smtClean="0"/>
                        <a:t>□</a:t>
                      </a:r>
                    </a:p>
                  </a:txBody>
                  <a:tcPr/>
                </a:tc>
                <a:tc>
                  <a:txBody>
                    <a:bodyPr/>
                    <a:lstStyle/>
                    <a:p>
                      <a:r>
                        <a:rPr lang="zh-TW" altLang="en-US" sz="2000" dirty="0" smtClean="0">
                          <a:solidFill>
                            <a:srgbClr val="FF0000"/>
                          </a:solidFill>
                        </a:rPr>
                        <a:t>合理懷疑資訊的安全性及正當性（</a:t>
                      </a:r>
                      <a:r>
                        <a:rPr lang="en-US" altLang="zh-TW" sz="2000" dirty="0" smtClean="0">
                          <a:solidFill>
                            <a:srgbClr val="FF0000"/>
                          </a:solidFill>
                        </a:rPr>
                        <a:t>Safety/Righteousness</a:t>
                      </a:r>
                      <a:r>
                        <a:rPr lang="zh-TW" altLang="en-US" sz="2000" dirty="0" smtClean="0">
                          <a:solidFill>
                            <a:srgbClr val="FF0000"/>
                          </a:solidFill>
                        </a:rPr>
                        <a:t>）</a:t>
                      </a:r>
                    </a:p>
                    <a:p>
                      <a:r>
                        <a:rPr lang="en-US" altLang="zh-TW" sz="2000" dirty="0" smtClean="0"/>
                        <a:t>10. </a:t>
                      </a:r>
                      <a:r>
                        <a:rPr lang="zh-TW" altLang="en-US" sz="2000" dirty="0" smtClean="0"/>
                        <a:t>這個網站提供的訊息是安全的嗎？</a:t>
                      </a:r>
                    </a:p>
                    <a:p>
                      <a:r>
                        <a:rPr lang="en-US" altLang="zh-TW" sz="2000" dirty="0" smtClean="0"/>
                        <a:t>11. </a:t>
                      </a:r>
                      <a:r>
                        <a:rPr lang="zh-TW" altLang="en-US" sz="2000" dirty="0" smtClean="0"/>
                        <a:t>這個網站所呈現的資料具合理性及正當性嗎？</a:t>
                      </a:r>
                      <a:endParaRPr lang="zh-TW" altLang="en-US" sz="2000" dirty="0"/>
                    </a:p>
                  </a:txBody>
                  <a:tcPr/>
                </a:tc>
              </a:tr>
              <a:tr h="370840">
                <a:tc>
                  <a:txBody>
                    <a:bodyPr/>
                    <a:lstStyle/>
                    <a:p>
                      <a:pPr algn="ctr"/>
                      <a:endParaRPr lang="en-US" altLang="zh-TW" sz="2000" dirty="0" smtClean="0"/>
                    </a:p>
                    <a:p>
                      <a:pPr algn="ctr"/>
                      <a:r>
                        <a:rPr lang="zh-TW" altLang="en-US" sz="2000" dirty="0" smtClean="0"/>
                        <a:t>□</a:t>
                      </a:r>
                    </a:p>
                    <a:p>
                      <a:pPr algn="ctr"/>
                      <a:r>
                        <a:rPr lang="zh-TW" altLang="en-US" sz="2000" dirty="0" smtClean="0"/>
                        <a:t>□ </a:t>
                      </a:r>
                    </a:p>
                    <a:p>
                      <a:pPr algn="ctr"/>
                      <a:r>
                        <a:rPr lang="zh-TW" altLang="en-US" sz="2000" dirty="0" smtClean="0"/>
                        <a:t>□ </a:t>
                      </a:r>
                    </a:p>
                    <a:p>
                      <a:pPr algn="ctr"/>
                      <a:r>
                        <a:rPr lang="zh-TW" altLang="en-US" sz="2000" dirty="0" smtClean="0"/>
                        <a:t>□</a:t>
                      </a:r>
                      <a:endParaRPr lang="en-US" altLang="zh-TW" sz="2000" dirty="0" smtClean="0"/>
                    </a:p>
                    <a:p>
                      <a:pPr algn="ctr"/>
                      <a:r>
                        <a:rPr lang="zh-TW" altLang="en-US" sz="2000" dirty="0" smtClean="0"/>
                        <a:t>□ </a:t>
                      </a:r>
                    </a:p>
                    <a:p>
                      <a:pPr algn="ctr"/>
                      <a:r>
                        <a:rPr lang="zh-TW" altLang="en-US" sz="2000" dirty="0" smtClean="0"/>
                        <a:t>□</a:t>
                      </a:r>
                      <a:endParaRPr lang="en-US" altLang="zh-TW" sz="2000" dirty="0" smtClean="0"/>
                    </a:p>
                  </a:txBody>
                  <a:tcPr/>
                </a:tc>
                <a:tc>
                  <a:txBody>
                    <a:bodyPr/>
                    <a:lstStyle/>
                    <a:p>
                      <a:r>
                        <a:rPr lang="zh-TW" altLang="en-US" sz="2000" dirty="0" smtClean="0">
                          <a:solidFill>
                            <a:srgbClr val="FF0000"/>
                          </a:solidFill>
                        </a:rPr>
                        <a:t>思考資料的可信度及權威性（</a:t>
                      </a:r>
                      <a:r>
                        <a:rPr lang="en-US" altLang="zh-TW" sz="2000" dirty="0" smtClean="0">
                          <a:solidFill>
                            <a:srgbClr val="FF0000"/>
                          </a:solidFill>
                        </a:rPr>
                        <a:t>Reliability/Authority</a:t>
                      </a:r>
                      <a:r>
                        <a:rPr lang="zh-TW" altLang="en-US" sz="2000" dirty="0" smtClean="0">
                          <a:solidFill>
                            <a:srgbClr val="FF0000"/>
                          </a:solidFill>
                        </a:rPr>
                        <a:t>）</a:t>
                      </a:r>
                    </a:p>
                    <a:p>
                      <a:r>
                        <a:rPr lang="en-US" altLang="zh-TW" sz="2000" dirty="0" smtClean="0"/>
                        <a:t>12. </a:t>
                      </a:r>
                      <a:r>
                        <a:rPr lang="zh-TW" altLang="en-US" sz="2000" dirty="0" smtClean="0"/>
                        <a:t>這個網站的類型與你的需求符合嗎？</a:t>
                      </a:r>
                    </a:p>
                    <a:p>
                      <a:r>
                        <a:rPr lang="en-US" altLang="zh-TW" sz="2000" dirty="0" smtClean="0"/>
                        <a:t>13. </a:t>
                      </a:r>
                      <a:r>
                        <a:rPr lang="zh-TW" altLang="en-US" sz="2000" dirty="0" smtClean="0"/>
                        <a:t>這個網站的負責人或組織具權威性嗎？</a:t>
                      </a:r>
                    </a:p>
                    <a:p>
                      <a:r>
                        <a:rPr lang="en-US" altLang="zh-TW" sz="2000" dirty="0" smtClean="0"/>
                        <a:t>14. </a:t>
                      </a:r>
                      <a:r>
                        <a:rPr lang="zh-TW" altLang="en-US" sz="2000" dirty="0" smtClean="0"/>
                        <a:t>網頁創作者或作者具可信度嗎？</a:t>
                      </a:r>
                    </a:p>
                    <a:p>
                      <a:r>
                        <a:rPr lang="en-US" altLang="zh-TW" sz="2000" dirty="0" smtClean="0"/>
                        <a:t>15. </a:t>
                      </a:r>
                      <a:r>
                        <a:rPr lang="zh-TW" altLang="en-US" sz="2000" dirty="0" smtClean="0"/>
                        <a:t>網頁創作者或作者具權威性嗎？</a:t>
                      </a:r>
                    </a:p>
                    <a:p>
                      <a:r>
                        <a:rPr lang="en-US" altLang="zh-TW" sz="2000" dirty="0" smtClean="0"/>
                        <a:t>16. </a:t>
                      </a:r>
                      <a:r>
                        <a:rPr lang="zh-TW" altLang="en-US" sz="2000" dirty="0" smtClean="0"/>
                        <a:t>網頁創作者或作者是這個領域中的專家嗎？</a:t>
                      </a:r>
                    </a:p>
                    <a:p>
                      <a:r>
                        <a:rPr lang="en-US" altLang="zh-TW" sz="2000" dirty="0" smtClean="0"/>
                        <a:t>17. </a:t>
                      </a:r>
                      <a:r>
                        <a:rPr lang="zh-TW" altLang="en-US" sz="2000" dirty="0" smtClean="0"/>
                        <a:t>網頁上有網站負責人的連絡資料嗎？</a:t>
                      </a:r>
                      <a:endParaRPr lang="zh-TW" altLang="en-US" sz="2000" dirty="0"/>
                    </a:p>
                  </a:txBody>
                  <a:tcPr/>
                </a:tc>
              </a:tr>
            </a:tbl>
          </a:graphicData>
        </a:graphic>
      </p:graphicFrame>
      <p:sp>
        <p:nvSpPr>
          <p:cNvPr id="3" name="標題 2"/>
          <p:cNvSpPr>
            <a:spLocks noGrp="1"/>
          </p:cNvSpPr>
          <p:nvPr>
            <p:ph type="title"/>
          </p:nvPr>
        </p:nvSpPr>
        <p:spPr>
          <a:xfrm>
            <a:off x="461224" y="1378039"/>
            <a:ext cx="7886700" cy="415680"/>
          </a:xfrm>
        </p:spPr>
        <p:txBody>
          <a:bodyPr>
            <a:normAutofit/>
          </a:bodyPr>
          <a:lstStyle/>
          <a:p>
            <a:r>
              <a:rPr lang="zh-TW" altLang="en-US" sz="1800" dirty="0"/>
              <a:t>表 </a:t>
            </a:r>
            <a:r>
              <a:rPr lang="en-US" altLang="zh-TW" sz="1800" dirty="0"/>
              <a:t>3-4</a:t>
            </a:r>
            <a:r>
              <a:rPr lang="zh-TW" altLang="en-US" sz="1800" dirty="0"/>
              <a:t>　網站資訊可信度檢核</a:t>
            </a:r>
            <a:r>
              <a:rPr lang="zh-TW" altLang="en-US" sz="1800" dirty="0" smtClean="0"/>
              <a:t>表（續）</a:t>
            </a:r>
            <a:endParaRPr lang="zh-TW" altLang="en-US" sz="1800" dirty="0"/>
          </a:p>
        </p:txBody>
      </p:sp>
      <p:sp>
        <p:nvSpPr>
          <p:cNvPr id="2" name="投影片編號版面配置區 1"/>
          <p:cNvSpPr>
            <a:spLocks noGrp="1"/>
          </p:cNvSpPr>
          <p:nvPr>
            <p:ph type="sldNum" sz="quarter" idx="12"/>
          </p:nvPr>
        </p:nvSpPr>
        <p:spPr/>
        <p:txBody>
          <a:bodyPr/>
          <a:lstStyle/>
          <a:p>
            <a:fld id="{3228CCCC-EB6A-4525-9CB7-A5F54915A359}" type="slidenum">
              <a:rPr lang="zh-TW" altLang="en-US" smtClean="0"/>
              <a:pPr/>
              <a:t>55</a:t>
            </a:fld>
            <a:endParaRPr lang="zh-TW" altLang="en-US"/>
          </a:p>
        </p:txBody>
      </p:sp>
    </p:spTree>
    <p:extLst>
      <p:ext uri="{BB962C8B-B14F-4D97-AF65-F5344CB8AC3E}">
        <p14:creationId xmlns:p14="http://schemas.microsoft.com/office/powerpoint/2010/main" val="21480287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內容版面配置區 3"/>
          <p:cNvGraphicFramePr>
            <a:graphicFrameLocks noGrp="1"/>
          </p:cNvGraphicFramePr>
          <p:nvPr>
            <p:ph idx="1"/>
            <p:extLst>
              <p:ext uri="{D42A27DB-BD31-4B8C-83A1-F6EECF244321}">
                <p14:modId xmlns:p14="http://schemas.microsoft.com/office/powerpoint/2010/main" val="205449026"/>
              </p:ext>
            </p:extLst>
          </p:nvPr>
        </p:nvGraphicFramePr>
        <p:xfrm>
          <a:off x="502276" y="1825625"/>
          <a:ext cx="8165206" cy="3931920"/>
        </p:xfrm>
        <a:graphic>
          <a:graphicData uri="http://schemas.openxmlformats.org/drawingml/2006/table">
            <a:tbl>
              <a:tblPr firstRow="1" bandRow="1">
                <a:tableStyleId>{5C22544A-7EE6-4342-B048-85BDC9FD1C3A}</a:tableStyleId>
              </a:tblPr>
              <a:tblGrid>
                <a:gridCol w="775852"/>
                <a:gridCol w="7389354"/>
              </a:tblGrid>
              <a:tr h="370840">
                <a:tc>
                  <a:txBody>
                    <a:bodyPr/>
                    <a:lstStyle/>
                    <a:p>
                      <a:r>
                        <a:rPr lang="zh-TW" altLang="en-US" sz="2000" dirty="0" smtClean="0"/>
                        <a:t>勾選</a:t>
                      </a:r>
                      <a:endParaRPr lang="zh-TW" altLang="en-US" sz="2000" dirty="0"/>
                    </a:p>
                  </a:txBody>
                  <a:tcPr/>
                </a:tc>
                <a:tc>
                  <a:txBody>
                    <a:bodyPr/>
                    <a:lstStyle/>
                    <a:p>
                      <a:r>
                        <a:rPr lang="zh-TW" altLang="en-US" sz="2000" dirty="0" smtClean="0"/>
                        <a:t>網站類型</a:t>
                      </a:r>
                      <a:endParaRPr lang="zh-TW" altLang="en-US" sz="2000" dirty="0"/>
                    </a:p>
                  </a:txBody>
                  <a:tcPr/>
                </a:tc>
              </a:tr>
              <a:tr h="370840">
                <a:tc>
                  <a:txBody>
                    <a:bodyPr/>
                    <a:lstStyle/>
                    <a:p>
                      <a:pPr algn="ctr"/>
                      <a:endParaRPr lang="en-US" altLang="zh-TW" sz="2000" dirty="0" smtClean="0"/>
                    </a:p>
                    <a:p>
                      <a:pPr algn="ctr"/>
                      <a:r>
                        <a:rPr lang="zh-TW" altLang="en-US" sz="2000" dirty="0" smtClean="0"/>
                        <a:t>□</a:t>
                      </a:r>
                    </a:p>
                    <a:p>
                      <a:pPr algn="ctr"/>
                      <a:r>
                        <a:rPr lang="zh-TW" altLang="en-US" sz="2000" dirty="0" smtClean="0"/>
                        <a:t>□</a:t>
                      </a:r>
                      <a:endParaRPr lang="en-US" altLang="zh-TW" sz="2000" dirty="0" smtClean="0"/>
                    </a:p>
                    <a:p>
                      <a:pPr algn="ctr"/>
                      <a:r>
                        <a:rPr lang="zh-TW" altLang="en-US" sz="2000" dirty="0" smtClean="0"/>
                        <a:t>□</a:t>
                      </a:r>
                    </a:p>
                    <a:p>
                      <a:pPr algn="ctr"/>
                      <a:r>
                        <a:rPr lang="zh-TW" altLang="en-US" sz="2000" dirty="0" smtClean="0"/>
                        <a:t>□</a:t>
                      </a:r>
                    </a:p>
                  </a:txBody>
                  <a:tcPr/>
                </a:tc>
                <a:tc>
                  <a:txBody>
                    <a:bodyPr/>
                    <a:lstStyle/>
                    <a:p>
                      <a:r>
                        <a:rPr lang="zh-TW" altLang="en-US" sz="2000" dirty="0" smtClean="0">
                          <a:solidFill>
                            <a:srgbClr val="FF0000"/>
                          </a:solidFill>
                        </a:rPr>
                        <a:t>網頁內容的時效性（</a:t>
                      </a:r>
                      <a:r>
                        <a:rPr lang="en-US" altLang="zh-TW" sz="2000" dirty="0" smtClean="0">
                          <a:solidFill>
                            <a:srgbClr val="FF0000"/>
                          </a:solidFill>
                        </a:rPr>
                        <a:t>Currency</a:t>
                      </a:r>
                      <a:r>
                        <a:rPr lang="zh-TW" altLang="en-US" sz="2000" dirty="0" smtClean="0">
                          <a:solidFill>
                            <a:srgbClr val="FF0000"/>
                          </a:solidFill>
                        </a:rPr>
                        <a:t>）</a:t>
                      </a:r>
                    </a:p>
                    <a:p>
                      <a:r>
                        <a:rPr lang="en-US" altLang="zh-TW" sz="2000" dirty="0" smtClean="0"/>
                        <a:t>18. </a:t>
                      </a:r>
                      <a:r>
                        <a:rPr lang="zh-TW" altLang="en-US" sz="2000" dirty="0" smtClean="0"/>
                        <a:t>網頁上有標示這個網站是何時製作的嗎？</a:t>
                      </a:r>
                    </a:p>
                    <a:p>
                      <a:r>
                        <a:rPr lang="en-US" altLang="zh-TW" sz="2000" dirty="0" smtClean="0"/>
                        <a:t>19. </a:t>
                      </a:r>
                      <a:r>
                        <a:rPr lang="zh-TW" altLang="en-US" sz="2000" dirty="0" smtClean="0"/>
                        <a:t>網頁上有標示最近修訂更新內容的日期嗎？</a:t>
                      </a:r>
                    </a:p>
                    <a:p>
                      <a:r>
                        <a:rPr lang="en-US" altLang="zh-TW" sz="2000" dirty="0" smtClean="0"/>
                        <a:t>20. </a:t>
                      </a:r>
                      <a:r>
                        <a:rPr lang="zh-TW" altLang="en-US" sz="2000" dirty="0" smtClean="0"/>
                        <a:t>網頁上有呈現最新的訊息嗎？</a:t>
                      </a:r>
                    </a:p>
                    <a:p>
                      <a:r>
                        <a:rPr lang="en-US" altLang="zh-TW" sz="2000" dirty="0" smtClean="0"/>
                        <a:t>21. </a:t>
                      </a:r>
                      <a:r>
                        <a:rPr lang="zh-TW" altLang="en-US" sz="2000" dirty="0" smtClean="0"/>
                        <a:t>網頁上呈現資訊的時效性與你的需求符合嗎？</a:t>
                      </a:r>
                      <a:endParaRPr lang="zh-TW" altLang="en-US" sz="2000" dirty="0"/>
                    </a:p>
                  </a:txBody>
                  <a:tcPr/>
                </a:tc>
              </a:tr>
              <a:tr h="370840">
                <a:tc>
                  <a:txBody>
                    <a:bodyPr/>
                    <a:lstStyle/>
                    <a:p>
                      <a:pPr algn="ctr"/>
                      <a:endParaRPr lang="en-US" altLang="zh-TW" sz="2000" dirty="0" smtClean="0"/>
                    </a:p>
                    <a:p>
                      <a:pPr algn="ctr"/>
                      <a:r>
                        <a:rPr lang="zh-TW" altLang="en-US" sz="2000" dirty="0" smtClean="0"/>
                        <a:t>□</a:t>
                      </a:r>
                    </a:p>
                    <a:p>
                      <a:pPr algn="ctr"/>
                      <a:r>
                        <a:rPr lang="zh-TW" altLang="en-US" sz="2000" dirty="0" smtClean="0"/>
                        <a:t>□ </a:t>
                      </a:r>
                    </a:p>
                    <a:p>
                      <a:pPr algn="ctr"/>
                      <a:r>
                        <a:rPr lang="zh-TW" altLang="en-US" sz="2000" dirty="0" smtClean="0"/>
                        <a:t>□ </a:t>
                      </a:r>
                    </a:p>
                    <a:p>
                      <a:pPr algn="ctr"/>
                      <a:r>
                        <a:rPr lang="zh-TW" altLang="en-US" sz="2000" dirty="0" smtClean="0"/>
                        <a:t>□</a:t>
                      </a:r>
                      <a:endParaRPr lang="en-US" altLang="zh-TW" sz="2000" dirty="0" smtClean="0"/>
                    </a:p>
                    <a:p>
                      <a:pPr algn="ctr"/>
                      <a:r>
                        <a:rPr lang="zh-TW" altLang="en-US" sz="2000" dirty="0" smtClean="0"/>
                        <a:t>□ </a:t>
                      </a:r>
                    </a:p>
                  </a:txBody>
                  <a:tcPr/>
                </a:tc>
                <a:tc>
                  <a:txBody>
                    <a:bodyPr/>
                    <a:lstStyle/>
                    <a:p>
                      <a:r>
                        <a:rPr lang="zh-TW" altLang="en-US" sz="2000" dirty="0" smtClean="0">
                          <a:solidFill>
                            <a:srgbClr val="FF0000"/>
                          </a:solidFill>
                        </a:rPr>
                        <a:t>報導範圍（</a:t>
                      </a:r>
                      <a:r>
                        <a:rPr lang="en-US" altLang="zh-TW" sz="2000" dirty="0" smtClean="0">
                          <a:solidFill>
                            <a:srgbClr val="FF0000"/>
                          </a:solidFill>
                        </a:rPr>
                        <a:t>Coverage</a:t>
                      </a:r>
                      <a:r>
                        <a:rPr lang="zh-TW" altLang="en-US" sz="2000" dirty="0" smtClean="0">
                          <a:solidFill>
                            <a:srgbClr val="FF0000"/>
                          </a:solidFill>
                        </a:rPr>
                        <a:t>）</a:t>
                      </a:r>
                    </a:p>
                    <a:p>
                      <a:r>
                        <a:rPr lang="en-US" altLang="zh-TW" sz="2000" dirty="0" smtClean="0"/>
                        <a:t>22. </a:t>
                      </a:r>
                      <a:r>
                        <a:rPr lang="zh-TW" altLang="en-US" sz="2000" dirty="0" smtClean="0"/>
                        <a:t>網頁上呈現資訊的報導深度與你的需求符合嗎？</a:t>
                      </a:r>
                    </a:p>
                    <a:p>
                      <a:r>
                        <a:rPr lang="en-US" altLang="zh-TW" sz="2000" dirty="0" smtClean="0"/>
                        <a:t>23. </a:t>
                      </a:r>
                      <a:r>
                        <a:rPr lang="zh-TW" altLang="en-US" sz="2000" dirty="0" smtClean="0"/>
                        <a:t>網頁上有呈現符合你需要的統計數字或圖表嗎？</a:t>
                      </a:r>
                    </a:p>
                    <a:p>
                      <a:r>
                        <a:rPr lang="en-US" altLang="zh-TW" sz="2000" dirty="0" smtClean="0"/>
                        <a:t>24. </a:t>
                      </a:r>
                      <a:r>
                        <a:rPr lang="zh-TW" altLang="en-US" sz="2000" dirty="0" smtClean="0"/>
                        <a:t>網頁上有呈現獨特的資訊嗎？</a:t>
                      </a:r>
                    </a:p>
                    <a:p>
                      <a:r>
                        <a:rPr lang="en-US" altLang="zh-TW" sz="2000" dirty="0" smtClean="0"/>
                        <a:t>25. </a:t>
                      </a:r>
                      <a:r>
                        <a:rPr lang="zh-TW" altLang="en-US" sz="2000" dirty="0" smtClean="0"/>
                        <a:t>相連的網站有經過評鑑或加以註解嗎？</a:t>
                      </a:r>
                    </a:p>
                    <a:p>
                      <a:r>
                        <a:rPr lang="en-US" altLang="zh-TW" sz="2000" dirty="0" smtClean="0"/>
                        <a:t>26. </a:t>
                      </a:r>
                      <a:r>
                        <a:rPr lang="zh-TW" altLang="en-US" sz="2000" dirty="0" smtClean="0"/>
                        <a:t>可經由這個網站連結其他可信度高的網站嗎？</a:t>
                      </a:r>
                      <a:endParaRPr lang="zh-TW" altLang="en-US" sz="2000" dirty="0"/>
                    </a:p>
                  </a:txBody>
                  <a:tcPr/>
                </a:tc>
              </a:tr>
            </a:tbl>
          </a:graphicData>
        </a:graphic>
      </p:graphicFrame>
      <p:sp>
        <p:nvSpPr>
          <p:cNvPr id="3" name="標題 2"/>
          <p:cNvSpPr>
            <a:spLocks noGrp="1"/>
          </p:cNvSpPr>
          <p:nvPr>
            <p:ph type="title"/>
          </p:nvPr>
        </p:nvSpPr>
        <p:spPr>
          <a:xfrm>
            <a:off x="474104" y="1429555"/>
            <a:ext cx="7886700" cy="377043"/>
          </a:xfrm>
        </p:spPr>
        <p:txBody>
          <a:bodyPr>
            <a:normAutofit/>
          </a:bodyPr>
          <a:lstStyle/>
          <a:p>
            <a:r>
              <a:rPr lang="zh-TW" altLang="en-US" sz="1800" dirty="0"/>
              <a:t>表 </a:t>
            </a:r>
            <a:r>
              <a:rPr lang="en-US" altLang="zh-TW" sz="1800" dirty="0"/>
              <a:t>3-4</a:t>
            </a:r>
            <a:r>
              <a:rPr lang="zh-TW" altLang="en-US" sz="1800" dirty="0"/>
              <a:t>　網站資訊可信度檢核</a:t>
            </a:r>
            <a:r>
              <a:rPr lang="zh-TW" altLang="en-US" sz="1800" dirty="0" smtClean="0"/>
              <a:t>表（續）</a:t>
            </a:r>
            <a:endParaRPr lang="zh-TW" altLang="en-US" sz="1800" dirty="0"/>
          </a:p>
        </p:txBody>
      </p:sp>
      <p:sp>
        <p:nvSpPr>
          <p:cNvPr id="2" name="投影片編號版面配置區 1"/>
          <p:cNvSpPr>
            <a:spLocks noGrp="1"/>
          </p:cNvSpPr>
          <p:nvPr>
            <p:ph type="sldNum" sz="quarter" idx="12"/>
          </p:nvPr>
        </p:nvSpPr>
        <p:spPr/>
        <p:txBody>
          <a:bodyPr/>
          <a:lstStyle/>
          <a:p>
            <a:fld id="{3228CCCC-EB6A-4525-9CB7-A5F54915A359}" type="slidenum">
              <a:rPr lang="zh-TW" altLang="en-US" smtClean="0"/>
              <a:pPr/>
              <a:t>56</a:t>
            </a:fld>
            <a:endParaRPr lang="zh-TW" altLang="en-US"/>
          </a:p>
        </p:txBody>
      </p:sp>
    </p:spTree>
    <p:extLst>
      <p:ext uri="{BB962C8B-B14F-4D97-AF65-F5344CB8AC3E}">
        <p14:creationId xmlns:p14="http://schemas.microsoft.com/office/powerpoint/2010/main" val="104539937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內容版面配置區 3"/>
          <p:cNvGraphicFramePr>
            <a:graphicFrameLocks noGrp="1"/>
          </p:cNvGraphicFramePr>
          <p:nvPr>
            <p:ph idx="1"/>
            <p:extLst>
              <p:ext uri="{D42A27DB-BD31-4B8C-83A1-F6EECF244321}">
                <p14:modId xmlns:p14="http://schemas.microsoft.com/office/powerpoint/2010/main" val="423829367"/>
              </p:ext>
            </p:extLst>
          </p:nvPr>
        </p:nvGraphicFramePr>
        <p:xfrm>
          <a:off x="502276" y="1825625"/>
          <a:ext cx="8165206" cy="3627120"/>
        </p:xfrm>
        <a:graphic>
          <a:graphicData uri="http://schemas.openxmlformats.org/drawingml/2006/table">
            <a:tbl>
              <a:tblPr firstRow="1" bandRow="1">
                <a:tableStyleId>{5C22544A-7EE6-4342-B048-85BDC9FD1C3A}</a:tableStyleId>
              </a:tblPr>
              <a:tblGrid>
                <a:gridCol w="775852"/>
                <a:gridCol w="7389354"/>
              </a:tblGrid>
              <a:tr h="370840">
                <a:tc>
                  <a:txBody>
                    <a:bodyPr/>
                    <a:lstStyle/>
                    <a:p>
                      <a:r>
                        <a:rPr lang="zh-TW" altLang="en-US" sz="2000" dirty="0" smtClean="0"/>
                        <a:t>勾選</a:t>
                      </a:r>
                      <a:endParaRPr lang="zh-TW" altLang="en-US" sz="2000" dirty="0"/>
                    </a:p>
                  </a:txBody>
                  <a:tcPr/>
                </a:tc>
                <a:tc>
                  <a:txBody>
                    <a:bodyPr/>
                    <a:lstStyle/>
                    <a:p>
                      <a:r>
                        <a:rPr lang="zh-TW" altLang="en-US" sz="2000" dirty="0" smtClean="0"/>
                        <a:t>網站類型</a:t>
                      </a:r>
                      <a:endParaRPr lang="zh-TW" altLang="en-US" sz="2000" dirty="0"/>
                    </a:p>
                  </a:txBody>
                  <a:tcPr/>
                </a:tc>
              </a:tr>
              <a:tr h="370840">
                <a:tc>
                  <a:txBody>
                    <a:bodyPr/>
                    <a:lstStyle/>
                    <a:p>
                      <a:pPr algn="ctr"/>
                      <a:endParaRPr lang="en-US" altLang="zh-TW" sz="2000" dirty="0" smtClean="0"/>
                    </a:p>
                    <a:p>
                      <a:pPr algn="ctr"/>
                      <a:r>
                        <a:rPr lang="zh-TW" altLang="en-US" sz="2000" dirty="0" smtClean="0"/>
                        <a:t>□</a:t>
                      </a:r>
                    </a:p>
                    <a:p>
                      <a:pPr algn="ctr"/>
                      <a:r>
                        <a:rPr lang="zh-TW" altLang="en-US" sz="2000" dirty="0" smtClean="0"/>
                        <a:t>□</a:t>
                      </a:r>
                      <a:endParaRPr lang="en-US" altLang="zh-TW" sz="2000" dirty="0" smtClean="0"/>
                    </a:p>
                    <a:p>
                      <a:pPr algn="ctr"/>
                      <a:r>
                        <a:rPr lang="zh-TW" altLang="en-US" sz="2000" dirty="0" smtClean="0"/>
                        <a:t>□</a:t>
                      </a:r>
                    </a:p>
                    <a:p>
                      <a:pPr algn="ctr"/>
                      <a:r>
                        <a:rPr lang="zh-TW" altLang="en-US" sz="2000" dirty="0" smtClean="0"/>
                        <a:t>□</a:t>
                      </a:r>
                      <a:endParaRPr lang="en-US" altLang="zh-TW" sz="2000" dirty="0" smtClean="0"/>
                    </a:p>
                    <a:p>
                      <a:pPr algn="ctr"/>
                      <a:r>
                        <a:rPr lang="zh-TW" altLang="en-US" sz="2000" dirty="0" smtClean="0"/>
                        <a:t>□</a:t>
                      </a:r>
                    </a:p>
                    <a:p>
                      <a:pPr algn="ctr"/>
                      <a:r>
                        <a:rPr lang="zh-TW" altLang="en-US" sz="2000" dirty="0" smtClean="0"/>
                        <a:t>□</a:t>
                      </a:r>
                      <a:endParaRPr lang="en-US" altLang="zh-TW" sz="2000" dirty="0" smtClean="0"/>
                    </a:p>
                  </a:txBody>
                  <a:tcPr/>
                </a:tc>
                <a:tc>
                  <a:txBody>
                    <a:bodyPr/>
                    <a:lstStyle/>
                    <a:p>
                      <a:r>
                        <a:rPr lang="zh-TW" altLang="en-US" sz="2000" dirty="0" smtClean="0">
                          <a:solidFill>
                            <a:srgbClr val="FF0000"/>
                          </a:solidFill>
                        </a:rPr>
                        <a:t>尋找設計細節的部份（</a:t>
                      </a:r>
                      <a:r>
                        <a:rPr lang="en-US" altLang="zh-TW" sz="2000" dirty="0" smtClean="0">
                          <a:solidFill>
                            <a:srgbClr val="FF0000"/>
                          </a:solidFill>
                        </a:rPr>
                        <a:t>Design</a:t>
                      </a:r>
                      <a:r>
                        <a:rPr lang="zh-TW" altLang="en-US" sz="2000" dirty="0" smtClean="0">
                          <a:solidFill>
                            <a:srgbClr val="FF0000"/>
                          </a:solidFill>
                        </a:rPr>
                        <a:t>）</a:t>
                      </a:r>
                    </a:p>
                    <a:p>
                      <a:r>
                        <a:rPr lang="en-US" altLang="zh-TW" sz="2000" dirty="0" smtClean="0"/>
                        <a:t>27. </a:t>
                      </a:r>
                      <a:r>
                        <a:rPr lang="zh-TW" altLang="en-US" sz="2000" dirty="0" smtClean="0"/>
                        <a:t>這個網站的組織架構清楚明白嗎？</a:t>
                      </a:r>
                    </a:p>
                    <a:p>
                      <a:r>
                        <a:rPr lang="en-US" altLang="zh-TW" sz="2000" dirty="0" smtClean="0"/>
                        <a:t>28. </a:t>
                      </a:r>
                      <a:r>
                        <a:rPr lang="zh-TW" altLang="en-US" sz="2000" dirty="0" smtClean="0"/>
                        <a:t>這個網站沒有錯別字或錯誤的語法嗎？</a:t>
                      </a:r>
                    </a:p>
                    <a:p>
                      <a:r>
                        <a:rPr lang="en-US" altLang="zh-TW" sz="2000" dirty="0" smtClean="0"/>
                        <a:t>29. </a:t>
                      </a:r>
                      <a:r>
                        <a:rPr lang="zh-TW" altLang="en-US" sz="2000" dirty="0" smtClean="0"/>
                        <a:t>這個網站的圖形動畫清楚嗎？</a:t>
                      </a:r>
                    </a:p>
                    <a:p>
                      <a:r>
                        <a:rPr lang="en-US" altLang="zh-TW" sz="2000" dirty="0" smtClean="0"/>
                        <a:t>30. </a:t>
                      </a:r>
                      <a:r>
                        <a:rPr lang="zh-TW" altLang="en-US" sz="2000" dirty="0" smtClean="0"/>
                        <a:t>這個網站有適當地融入多媒體嗎？</a:t>
                      </a:r>
                    </a:p>
                    <a:p>
                      <a:r>
                        <a:rPr lang="en-US" altLang="zh-TW" sz="2000" dirty="0" smtClean="0"/>
                        <a:t>31. </a:t>
                      </a:r>
                      <a:r>
                        <a:rPr lang="zh-TW" altLang="en-US" sz="2000" dirty="0" smtClean="0"/>
                        <a:t>這個網站有適切的互動性嗎？</a:t>
                      </a:r>
                    </a:p>
                    <a:p>
                      <a:r>
                        <a:rPr lang="en-US" altLang="zh-TW" sz="2000" dirty="0" smtClean="0"/>
                        <a:t>32. </a:t>
                      </a:r>
                      <a:r>
                        <a:rPr lang="zh-TW" altLang="en-US" sz="2000" dirty="0" smtClean="0"/>
                        <a:t>這個網站有必要的安全性以保障你的隱私嗎？</a:t>
                      </a:r>
                      <a:endParaRPr lang="zh-TW" altLang="en-US" sz="2000" dirty="0"/>
                    </a:p>
                  </a:txBody>
                  <a:tcPr/>
                </a:tc>
              </a:tr>
              <a:tr h="370840">
                <a:tc>
                  <a:txBody>
                    <a:bodyPr/>
                    <a:lstStyle/>
                    <a:p>
                      <a:pPr algn="ctr"/>
                      <a:endParaRPr lang="en-US" altLang="zh-TW" sz="2000" dirty="0" smtClean="0"/>
                    </a:p>
                    <a:p>
                      <a:pPr algn="ctr"/>
                      <a:r>
                        <a:rPr lang="zh-TW" altLang="en-US" sz="2000" dirty="0" smtClean="0"/>
                        <a:t>□</a:t>
                      </a:r>
                    </a:p>
                    <a:p>
                      <a:pPr algn="ctr"/>
                      <a:r>
                        <a:rPr lang="zh-TW" altLang="en-US" sz="2000" dirty="0" smtClean="0"/>
                        <a:t>□ </a:t>
                      </a:r>
                    </a:p>
                  </a:txBody>
                  <a:tcPr/>
                </a:tc>
                <a:tc>
                  <a:txBody>
                    <a:bodyPr/>
                    <a:lstStyle/>
                    <a:p>
                      <a:r>
                        <a:rPr lang="zh-TW" altLang="en-US" sz="2000" dirty="0" smtClean="0">
                          <a:solidFill>
                            <a:srgbClr val="FF0000"/>
                          </a:solidFill>
                        </a:rPr>
                        <a:t>分辨「網頁」與在網路上找到的「資料頁」</a:t>
                      </a:r>
                    </a:p>
                    <a:p>
                      <a:r>
                        <a:rPr lang="en-US" altLang="zh-TW" sz="2000" dirty="0" smtClean="0"/>
                        <a:t>33. </a:t>
                      </a:r>
                      <a:r>
                        <a:rPr lang="zh-TW" altLang="en-US" sz="2000" dirty="0" smtClean="0"/>
                        <a:t>你覺得這個網頁是專為網站設計的嗎？</a:t>
                      </a:r>
                    </a:p>
                    <a:p>
                      <a:r>
                        <a:rPr lang="en-US" altLang="zh-TW" sz="2000" dirty="0" smtClean="0"/>
                        <a:t>34. </a:t>
                      </a:r>
                      <a:r>
                        <a:rPr lang="zh-TW" altLang="en-US" sz="2000" dirty="0" smtClean="0"/>
                        <a:t>網路上找到的「資料頁」有標示源自於何處嗎？</a:t>
                      </a:r>
                      <a:endParaRPr lang="zh-TW" altLang="en-US" sz="2000" dirty="0"/>
                    </a:p>
                  </a:txBody>
                  <a:tcPr/>
                </a:tc>
              </a:tr>
            </a:tbl>
          </a:graphicData>
        </a:graphic>
      </p:graphicFrame>
      <p:sp>
        <p:nvSpPr>
          <p:cNvPr id="3" name="標題 2"/>
          <p:cNvSpPr>
            <a:spLocks noGrp="1"/>
          </p:cNvSpPr>
          <p:nvPr>
            <p:ph type="title"/>
          </p:nvPr>
        </p:nvSpPr>
        <p:spPr>
          <a:xfrm>
            <a:off x="448346" y="1429555"/>
            <a:ext cx="7886700" cy="351285"/>
          </a:xfrm>
        </p:spPr>
        <p:txBody>
          <a:bodyPr>
            <a:normAutofit/>
          </a:bodyPr>
          <a:lstStyle/>
          <a:p>
            <a:r>
              <a:rPr lang="zh-TW" altLang="en-US" sz="1800" dirty="0"/>
              <a:t>表 </a:t>
            </a:r>
            <a:r>
              <a:rPr lang="en-US" altLang="zh-TW" sz="1800" dirty="0"/>
              <a:t>3-4</a:t>
            </a:r>
            <a:r>
              <a:rPr lang="zh-TW" altLang="en-US" sz="1800" dirty="0"/>
              <a:t>　網站資訊可信度檢核</a:t>
            </a:r>
            <a:r>
              <a:rPr lang="zh-TW" altLang="en-US" sz="1800" dirty="0" smtClean="0"/>
              <a:t>表（續）</a:t>
            </a:r>
            <a:endParaRPr lang="zh-TW" altLang="en-US" sz="1800" dirty="0"/>
          </a:p>
        </p:txBody>
      </p:sp>
      <p:sp>
        <p:nvSpPr>
          <p:cNvPr id="2" name="投影片編號版面配置區 1"/>
          <p:cNvSpPr>
            <a:spLocks noGrp="1"/>
          </p:cNvSpPr>
          <p:nvPr>
            <p:ph type="sldNum" sz="quarter" idx="12"/>
          </p:nvPr>
        </p:nvSpPr>
        <p:spPr/>
        <p:txBody>
          <a:bodyPr/>
          <a:lstStyle/>
          <a:p>
            <a:fld id="{3228CCCC-EB6A-4525-9CB7-A5F54915A359}" type="slidenum">
              <a:rPr lang="zh-TW" altLang="en-US" smtClean="0"/>
              <a:pPr/>
              <a:t>57</a:t>
            </a:fld>
            <a:endParaRPr lang="zh-TW" altLang="en-US"/>
          </a:p>
        </p:txBody>
      </p:sp>
    </p:spTree>
    <p:extLst>
      <p:ext uri="{BB962C8B-B14F-4D97-AF65-F5344CB8AC3E}">
        <p14:creationId xmlns:p14="http://schemas.microsoft.com/office/powerpoint/2010/main" val="426519462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628650" y="837127"/>
            <a:ext cx="7886700" cy="5339836"/>
          </a:xfrm>
        </p:spPr>
        <p:txBody>
          <a:bodyPr>
            <a:noAutofit/>
          </a:bodyPr>
          <a:lstStyle/>
          <a:p>
            <a:pPr marL="457200" lvl="1" indent="0">
              <a:buNone/>
            </a:pPr>
            <a:r>
              <a:rPr lang="en-US" altLang="zh-TW" dirty="0">
                <a:solidFill>
                  <a:schemeClr val="accent5"/>
                </a:solidFill>
              </a:rPr>
              <a:t>( </a:t>
            </a:r>
            <a:r>
              <a:rPr lang="zh-TW" altLang="en-US" dirty="0">
                <a:solidFill>
                  <a:schemeClr val="accent5"/>
                </a:solidFill>
              </a:rPr>
              <a:t>四 </a:t>
            </a:r>
            <a:r>
              <a:rPr lang="en-US" altLang="zh-TW" dirty="0">
                <a:solidFill>
                  <a:schemeClr val="accent5"/>
                </a:solidFill>
              </a:rPr>
              <a:t>) </a:t>
            </a:r>
            <a:r>
              <a:rPr lang="zh-TW" altLang="en-US" dirty="0">
                <a:solidFill>
                  <a:schemeClr val="accent5"/>
                </a:solidFill>
              </a:rPr>
              <a:t>網頁文章識讀</a:t>
            </a:r>
          </a:p>
          <a:p>
            <a:pPr lvl="1"/>
            <a:r>
              <a:rPr lang="zh-TW" altLang="en-US" dirty="0" smtClean="0"/>
              <a:t>經由</a:t>
            </a:r>
            <a:r>
              <a:rPr lang="zh-TW" altLang="en-US" dirty="0"/>
              <a:t>上文的檢核表，大致上可以篩選出具有信度、正確性、客觀性的網站</a:t>
            </a:r>
            <a:r>
              <a:rPr lang="zh-TW" altLang="en-US" dirty="0" smtClean="0"/>
              <a:t>。但</a:t>
            </a:r>
            <a:r>
              <a:rPr lang="zh-TW" altLang="en-US" dirty="0"/>
              <a:t>別忘了網路上的資料千奇百怪、應有盡有。在你決定引用一篇網路上的資料時</a:t>
            </a:r>
            <a:r>
              <a:rPr lang="zh-TW" altLang="en-US" dirty="0" smtClean="0"/>
              <a:t>，別</a:t>
            </a:r>
            <a:r>
              <a:rPr lang="zh-TW" altLang="en-US" dirty="0"/>
              <a:t>忘了仍是要「停、聽、看」</a:t>
            </a:r>
            <a:r>
              <a:rPr lang="zh-TW" altLang="en-US" dirty="0" smtClean="0"/>
              <a:t>。</a:t>
            </a:r>
            <a:endParaRPr lang="en-US" altLang="zh-TW" dirty="0" smtClean="0"/>
          </a:p>
          <a:p>
            <a:pPr lvl="1"/>
            <a:r>
              <a:rPr lang="zh-TW" altLang="en-US" dirty="0" smtClean="0"/>
              <a:t>大致</a:t>
            </a:r>
            <a:r>
              <a:rPr lang="zh-TW" altLang="en-US" dirty="0"/>
              <a:t>上來說，你找到的文章有些是公正地報導資訊</a:t>
            </a:r>
            <a:r>
              <a:rPr lang="zh-TW" altLang="en-US" dirty="0" smtClean="0"/>
              <a:t>，不</a:t>
            </a:r>
            <a:r>
              <a:rPr lang="zh-TW" altLang="en-US" dirty="0"/>
              <a:t>帶有任何個人意見。有些文章則是作者要宣揚己見，來表達贊成或反對立場</a:t>
            </a:r>
            <a:r>
              <a:rPr lang="zh-TW" altLang="en-US" dirty="0" smtClean="0"/>
              <a:t>。</a:t>
            </a:r>
            <a:endParaRPr lang="zh-TW" altLang="en-US" dirty="0"/>
          </a:p>
        </p:txBody>
      </p:sp>
      <p:sp>
        <p:nvSpPr>
          <p:cNvPr id="3" name="投影片編號版面配置區 2"/>
          <p:cNvSpPr>
            <a:spLocks noGrp="1"/>
          </p:cNvSpPr>
          <p:nvPr>
            <p:ph type="sldNum" sz="quarter" idx="12"/>
          </p:nvPr>
        </p:nvSpPr>
        <p:spPr/>
        <p:txBody>
          <a:bodyPr/>
          <a:lstStyle/>
          <a:p>
            <a:fld id="{3228CCCC-EB6A-4525-9CB7-A5F54915A359}" type="slidenum">
              <a:rPr lang="zh-TW" altLang="en-US" smtClean="0"/>
              <a:pPr/>
              <a:t>58</a:t>
            </a:fld>
            <a:endParaRPr lang="zh-TW" altLang="en-US"/>
          </a:p>
        </p:txBody>
      </p:sp>
    </p:spTree>
    <p:extLst>
      <p:ext uri="{BB962C8B-B14F-4D97-AF65-F5344CB8AC3E}">
        <p14:creationId xmlns:p14="http://schemas.microsoft.com/office/powerpoint/2010/main" val="40681188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628650" y="878651"/>
            <a:ext cx="7886700" cy="5597414"/>
          </a:xfrm>
        </p:spPr>
        <p:txBody>
          <a:bodyPr>
            <a:noAutofit/>
          </a:bodyPr>
          <a:lstStyle/>
          <a:p>
            <a:pPr lvl="1"/>
            <a:r>
              <a:rPr lang="zh-TW" altLang="en-US" dirty="0"/>
              <a:t>引用宣導性的文章是可以的，但是你必須找到相同份量的正反面意見來做持衡判斷。說起來，識讀網路資料是你在寫報告時更要注意的事喲！下面我們先看看幾個識讀的方法</a:t>
            </a:r>
            <a:r>
              <a:rPr lang="zh-TW" altLang="en-US" dirty="0" smtClean="0"/>
              <a:t>：</a:t>
            </a:r>
            <a:endParaRPr lang="en-US" altLang="zh-TW" dirty="0" smtClean="0"/>
          </a:p>
          <a:p>
            <a:pPr marL="914400" lvl="1" indent="-457200">
              <a:buFont typeface="+mj-lt"/>
              <a:buAutoNum type="arabicPeriod"/>
            </a:pPr>
            <a:r>
              <a:rPr lang="zh-TW" altLang="en-US" dirty="0"/>
              <a:t>找到文章時先檢查網址。通常含有（</a:t>
            </a:r>
            <a:r>
              <a:rPr lang="en-US" altLang="zh-TW" dirty="0"/>
              <a:t>~</a:t>
            </a:r>
            <a:r>
              <a:rPr lang="zh-TW" altLang="en-US" dirty="0"/>
              <a:t>）的網址意味著個人網頁而非正式官方或組織的網頁。   </a:t>
            </a:r>
          </a:p>
          <a:p>
            <a:pPr marL="914400" lvl="1" indent="-457200">
              <a:buFont typeface="+mj-lt"/>
              <a:buAutoNum type="arabicPeriod"/>
            </a:pPr>
            <a:r>
              <a:rPr lang="zh-TW" altLang="en-US" dirty="0"/>
              <a:t>把這篇文章的作者名字輸入到搜尋引擎。這可以幫你找找看這位作者是否有發表其他的文章。 </a:t>
            </a:r>
          </a:p>
          <a:p>
            <a:pPr marL="914400" lvl="1" indent="-457200">
              <a:buFont typeface="+mj-lt"/>
              <a:buAutoNum type="arabicPeriod"/>
            </a:pPr>
            <a:r>
              <a:rPr lang="zh-TW" altLang="en-US" dirty="0"/>
              <a:t>你也可以將這篇文章的網址輸入到搜尋引擎。這可以告訴你那些網站有連結到這一篇文章</a:t>
            </a:r>
            <a:r>
              <a:rPr lang="zh-TW" altLang="en-US" dirty="0" smtClean="0"/>
              <a:t>。</a:t>
            </a:r>
            <a:endParaRPr lang="zh-TW" altLang="en-US" dirty="0"/>
          </a:p>
        </p:txBody>
      </p:sp>
      <p:sp>
        <p:nvSpPr>
          <p:cNvPr id="3" name="投影片編號版面配置區 2"/>
          <p:cNvSpPr>
            <a:spLocks noGrp="1"/>
          </p:cNvSpPr>
          <p:nvPr>
            <p:ph type="sldNum" sz="quarter" idx="12"/>
          </p:nvPr>
        </p:nvSpPr>
        <p:spPr/>
        <p:txBody>
          <a:bodyPr/>
          <a:lstStyle/>
          <a:p>
            <a:fld id="{3228CCCC-EB6A-4525-9CB7-A5F54915A359}" type="slidenum">
              <a:rPr lang="zh-TW" altLang="en-US" smtClean="0"/>
              <a:pPr/>
              <a:t>59</a:t>
            </a:fld>
            <a:endParaRPr lang="zh-TW" altLang="en-US"/>
          </a:p>
        </p:txBody>
      </p:sp>
    </p:spTree>
    <p:extLst>
      <p:ext uri="{BB962C8B-B14F-4D97-AF65-F5344CB8AC3E}">
        <p14:creationId xmlns:p14="http://schemas.microsoft.com/office/powerpoint/2010/main" val="1248307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內容版面配置區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52612" y="1204957"/>
            <a:ext cx="8450312" cy="5183685"/>
          </a:xfrm>
        </p:spPr>
      </p:pic>
      <p:sp>
        <p:nvSpPr>
          <p:cNvPr id="2" name="投影片編號版面配置區 1"/>
          <p:cNvSpPr>
            <a:spLocks noGrp="1"/>
          </p:cNvSpPr>
          <p:nvPr>
            <p:ph type="sldNum" sz="quarter" idx="12"/>
          </p:nvPr>
        </p:nvSpPr>
        <p:spPr/>
        <p:txBody>
          <a:bodyPr/>
          <a:lstStyle/>
          <a:p>
            <a:fld id="{3228CCCC-EB6A-4525-9CB7-A5F54915A359}" type="slidenum">
              <a:rPr lang="zh-TW" altLang="en-US" smtClean="0"/>
              <a:pPr/>
              <a:t>6</a:t>
            </a:fld>
            <a:endParaRPr lang="zh-TW" altLang="en-US"/>
          </a:p>
        </p:txBody>
      </p:sp>
    </p:spTree>
    <p:extLst>
      <p:ext uri="{BB962C8B-B14F-4D97-AF65-F5344CB8AC3E}">
        <p14:creationId xmlns:p14="http://schemas.microsoft.com/office/powerpoint/2010/main" val="355878946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628650" y="810647"/>
            <a:ext cx="7886700" cy="5520140"/>
          </a:xfrm>
        </p:spPr>
        <p:txBody>
          <a:bodyPr>
            <a:noAutofit/>
          </a:bodyPr>
          <a:lstStyle/>
          <a:p>
            <a:endParaRPr lang="zh-TW" altLang="en-US" dirty="0">
              <a:solidFill>
                <a:schemeClr val="accent6"/>
              </a:solidFill>
            </a:endParaRPr>
          </a:p>
          <a:p>
            <a:r>
              <a:rPr lang="zh-TW" altLang="en-US" dirty="0" smtClean="0"/>
              <a:t>閱讀</a:t>
            </a:r>
            <a:r>
              <a:rPr lang="zh-TW" altLang="en-US" dirty="0"/>
              <a:t>資料，理解內涵，予以釐清、吸收，是利用資訊的第一步。我們可藉</a:t>
            </a:r>
            <a:r>
              <a:rPr lang="zh-TW" altLang="en-US" dirty="0" smtClean="0"/>
              <a:t>由文</a:t>
            </a:r>
            <a:r>
              <a:rPr lang="zh-TW" altLang="en-US" dirty="0"/>
              <a:t>本分析的技巧，以文章中之角色、背景、引發事件、反應、行動、結果、</a:t>
            </a:r>
            <a:r>
              <a:rPr lang="zh-TW" altLang="en-US" dirty="0" smtClean="0"/>
              <a:t>結局為</a:t>
            </a:r>
            <a:r>
              <a:rPr lang="zh-TW" altLang="en-US" dirty="0"/>
              <a:t>分析項目加以評析。接著，可以評估蒐集到的資訊，做有效的整理與應用，</a:t>
            </a:r>
            <a:r>
              <a:rPr lang="zh-TW" altLang="en-US" dirty="0" smtClean="0"/>
              <a:t>並將</a:t>
            </a:r>
            <a:r>
              <a:rPr lang="zh-TW" altLang="en-US" dirty="0"/>
              <a:t>資訊整合至既有的知識架構內，將新知識和已知的知識作結合</a:t>
            </a:r>
            <a:r>
              <a:rPr lang="zh-TW" altLang="en-US" dirty="0" smtClean="0"/>
              <a:t>。</a:t>
            </a:r>
            <a:endParaRPr lang="zh-TW" altLang="en-US" dirty="0"/>
          </a:p>
        </p:txBody>
      </p:sp>
      <p:sp>
        <p:nvSpPr>
          <p:cNvPr id="3" name="投影片編號版面配置區 2"/>
          <p:cNvSpPr>
            <a:spLocks noGrp="1"/>
          </p:cNvSpPr>
          <p:nvPr>
            <p:ph type="sldNum" sz="quarter" idx="12"/>
          </p:nvPr>
        </p:nvSpPr>
        <p:spPr/>
        <p:txBody>
          <a:bodyPr/>
          <a:lstStyle/>
          <a:p>
            <a:fld id="{3228CCCC-EB6A-4525-9CB7-A5F54915A359}" type="slidenum">
              <a:rPr lang="zh-TW" altLang="en-US" smtClean="0"/>
              <a:pPr/>
              <a:t>60</a:t>
            </a:fld>
            <a:endParaRPr lang="zh-TW" altLang="en-US"/>
          </a:p>
        </p:txBody>
      </p:sp>
      <p:sp>
        <p:nvSpPr>
          <p:cNvPr id="4" name="標題 2"/>
          <p:cNvSpPr>
            <a:spLocks noGrp="1"/>
          </p:cNvSpPr>
          <p:nvPr>
            <p:ph type="title"/>
          </p:nvPr>
        </p:nvSpPr>
        <p:spPr>
          <a:xfrm>
            <a:off x="628650" y="501861"/>
            <a:ext cx="7886700" cy="1325563"/>
          </a:xfrm>
        </p:spPr>
        <p:txBody>
          <a:bodyPr/>
          <a:lstStyle/>
          <a:p>
            <a:r>
              <a:rPr lang="zh-TW" altLang="en-US" dirty="0"/>
              <a:t>四</a:t>
            </a:r>
            <a:r>
              <a:rPr lang="zh-TW" altLang="en-US" dirty="0" smtClean="0"/>
              <a:t>、資料運用</a:t>
            </a:r>
            <a:endParaRPr lang="zh-TW" altLang="en-US" dirty="0"/>
          </a:p>
        </p:txBody>
      </p:sp>
    </p:spTree>
    <p:extLst>
      <p:ext uri="{BB962C8B-B14F-4D97-AF65-F5344CB8AC3E}">
        <p14:creationId xmlns:p14="http://schemas.microsoft.com/office/powerpoint/2010/main" val="373960803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654288" y="831590"/>
            <a:ext cx="7886700" cy="5610293"/>
          </a:xfrm>
        </p:spPr>
        <p:txBody>
          <a:bodyPr>
            <a:normAutofit/>
          </a:bodyPr>
          <a:lstStyle/>
          <a:p>
            <a:r>
              <a:rPr lang="zh-TW" altLang="en-US" dirty="0"/>
              <a:t>然後用合適的形式表達，將理解到的資訊內容整理成別人可以理解，且能分享的圖文方式呈現出來</a:t>
            </a:r>
            <a:r>
              <a:rPr lang="zh-TW" altLang="en-US" dirty="0" smtClean="0"/>
              <a:t>。</a:t>
            </a:r>
            <a:endParaRPr lang="en-US" altLang="zh-TW" dirty="0" smtClean="0"/>
          </a:p>
          <a:p>
            <a:r>
              <a:rPr lang="zh-TW" altLang="en-US" dirty="0"/>
              <a:t> 閱讀的同時，最好加以摘要記錄。作摘要記錄可以幫助我們快速整理並掌握所找到的許多資訊，更容易理解吸收、組織整合，也有利於資料的引用。只要表述的意思不是自己想的，是別的作者所講的，那不管引用多少字句，都要註明出處。</a:t>
            </a:r>
          </a:p>
          <a:p>
            <a:endParaRPr lang="zh-TW" altLang="en-US" dirty="0"/>
          </a:p>
        </p:txBody>
      </p:sp>
      <p:sp>
        <p:nvSpPr>
          <p:cNvPr id="3" name="投影片編號版面配置區 2"/>
          <p:cNvSpPr>
            <a:spLocks noGrp="1"/>
          </p:cNvSpPr>
          <p:nvPr>
            <p:ph type="sldNum" sz="quarter" idx="12"/>
          </p:nvPr>
        </p:nvSpPr>
        <p:spPr/>
        <p:txBody>
          <a:bodyPr/>
          <a:lstStyle/>
          <a:p>
            <a:fld id="{3228CCCC-EB6A-4525-9CB7-A5F54915A359}" type="slidenum">
              <a:rPr lang="zh-TW" altLang="en-US" smtClean="0"/>
              <a:pPr/>
              <a:t>61</a:t>
            </a:fld>
            <a:endParaRPr lang="zh-TW" altLang="en-US"/>
          </a:p>
        </p:txBody>
      </p:sp>
    </p:spTree>
    <p:extLst>
      <p:ext uri="{BB962C8B-B14F-4D97-AF65-F5344CB8AC3E}">
        <p14:creationId xmlns:p14="http://schemas.microsoft.com/office/powerpoint/2010/main" val="77298666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603012" y="1033439"/>
            <a:ext cx="7886700" cy="5391352"/>
          </a:xfrm>
        </p:spPr>
        <p:txBody>
          <a:bodyPr>
            <a:normAutofit/>
          </a:bodyPr>
          <a:lstStyle/>
          <a:p>
            <a:r>
              <a:rPr lang="zh-TW" altLang="en-US" dirty="0" smtClean="0"/>
              <a:t>註記</a:t>
            </a:r>
            <a:r>
              <a:rPr lang="zh-TW" altLang="en-US" dirty="0"/>
              <a:t>的方式有許多種，可以將引註資料註記在頁面下方，或寫在參考書目裡</a:t>
            </a:r>
            <a:r>
              <a:rPr lang="zh-TW" altLang="en-US" dirty="0" smtClean="0"/>
              <a:t>。引</a:t>
            </a:r>
            <a:r>
              <a:rPr lang="zh-TW" altLang="en-US" dirty="0"/>
              <a:t>註內容也有很多種格式，大致上，都要有書名、作者、出版社、出版年、出版地</a:t>
            </a:r>
            <a:r>
              <a:rPr lang="zh-TW" altLang="en-US" dirty="0" smtClean="0"/>
              <a:t>、版次</a:t>
            </a:r>
            <a:r>
              <a:rPr lang="zh-TW" altLang="en-US" dirty="0"/>
              <a:t>、頁數等資料。至於引用的合法性，將於「著作權合理使用」的單元中</a:t>
            </a:r>
            <a:r>
              <a:rPr lang="zh-TW" altLang="en-US" dirty="0" smtClean="0"/>
              <a:t>詳加說明</a:t>
            </a:r>
            <a:r>
              <a:rPr lang="zh-TW" altLang="en-US" dirty="0"/>
              <a:t>。</a:t>
            </a:r>
          </a:p>
        </p:txBody>
      </p:sp>
      <p:sp>
        <p:nvSpPr>
          <p:cNvPr id="3" name="投影片編號版面配置區 2"/>
          <p:cNvSpPr>
            <a:spLocks noGrp="1"/>
          </p:cNvSpPr>
          <p:nvPr>
            <p:ph type="sldNum" sz="quarter" idx="12"/>
          </p:nvPr>
        </p:nvSpPr>
        <p:spPr/>
        <p:txBody>
          <a:bodyPr/>
          <a:lstStyle/>
          <a:p>
            <a:fld id="{3228CCCC-EB6A-4525-9CB7-A5F54915A359}" type="slidenum">
              <a:rPr lang="zh-TW" altLang="en-US" smtClean="0"/>
              <a:pPr/>
              <a:t>62</a:t>
            </a:fld>
            <a:endParaRPr lang="zh-TW" altLang="en-US"/>
          </a:p>
        </p:txBody>
      </p:sp>
    </p:spTree>
    <p:extLst>
      <p:ext uri="{BB962C8B-B14F-4D97-AF65-F5344CB8AC3E}">
        <p14:creationId xmlns:p14="http://schemas.microsoft.com/office/powerpoint/2010/main" val="130112745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zh-TW" altLang="en-US" b="1" spc="50" dirty="0">
                <a:ln w="11430"/>
                <a:solidFill>
                  <a:srgbClr val="FF0000"/>
                </a:solidFill>
                <a:effectLst>
                  <a:outerShdw blurRad="76200" dist="50800" dir="5400000" algn="tl" rotWithShape="0">
                    <a:srgbClr val="000000">
                      <a:alpha val="65000"/>
                    </a:srgbClr>
                  </a:outerShdw>
                </a:effectLst>
              </a:rPr>
              <a:t>肆、功成圓滿見真如</a:t>
            </a:r>
          </a:p>
        </p:txBody>
      </p:sp>
      <p:sp>
        <p:nvSpPr>
          <p:cNvPr id="3" name="文字版面配置區 2"/>
          <p:cNvSpPr>
            <a:spLocks noGrp="1"/>
          </p:cNvSpPr>
          <p:nvPr>
            <p:ph type="body" idx="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3228CCCC-EB6A-4525-9CB7-A5F54915A359}" type="slidenum">
              <a:rPr lang="zh-TW" altLang="en-US" smtClean="0"/>
              <a:pPr/>
              <a:t>63</a:t>
            </a:fld>
            <a:endParaRPr lang="zh-TW" altLang="en-US"/>
          </a:p>
        </p:txBody>
      </p:sp>
      <p:pic>
        <p:nvPicPr>
          <p:cNvPr id="6" name="圖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05548" y="682388"/>
            <a:ext cx="1249606" cy="2961564"/>
          </a:xfrm>
          <a:prstGeom prst="rect">
            <a:avLst/>
          </a:prstGeom>
        </p:spPr>
      </p:pic>
    </p:spTree>
    <p:extLst>
      <p:ext uri="{BB962C8B-B14F-4D97-AF65-F5344CB8AC3E}">
        <p14:creationId xmlns:p14="http://schemas.microsoft.com/office/powerpoint/2010/main" val="54129223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628650" y="1542290"/>
            <a:ext cx="7886700" cy="4351338"/>
          </a:xfrm>
        </p:spPr>
        <p:txBody>
          <a:bodyPr>
            <a:noAutofit/>
          </a:bodyPr>
          <a:lstStyle/>
          <a:p>
            <a:r>
              <a:rPr lang="en-US" altLang="zh-TW" dirty="0" smtClean="0"/>
              <a:t>1</a:t>
            </a:r>
            <a:r>
              <a:rPr lang="en-US" altLang="zh-TW" dirty="0"/>
              <a:t>. </a:t>
            </a:r>
            <a:r>
              <a:rPr lang="zh-TW" altLang="en-US" dirty="0"/>
              <a:t>利用線上資料庫，找出有關中國古代書畫作品的資料。</a:t>
            </a:r>
          </a:p>
          <a:p>
            <a:r>
              <a:rPr lang="en-US" altLang="zh-TW" dirty="0"/>
              <a:t>2. </a:t>
            </a:r>
            <a:r>
              <a:rPr lang="zh-TW" altLang="en-US" dirty="0"/>
              <a:t>找找看，近三年來有沒有與自己就讀學校相關的新聞報導。</a:t>
            </a:r>
          </a:p>
          <a:p>
            <a:r>
              <a:rPr lang="en-US" altLang="zh-TW" dirty="0"/>
              <a:t>3. </a:t>
            </a:r>
            <a:r>
              <a:rPr lang="zh-TW" altLang="en-US" dirty="0"/>
              <a:t>利用「中華民國期刊論文索引影像系統」，找出關於「資訊素養」的相關論文。</a:t>
            </a:r>
          </a:p>
        </p:txBody>
      </p:sp>
      <p:sp>
        <p:nvSpPr>
          <p:cNvPr id="3" name="標題 2"/>
          <p:cNvSpPr>
            <a:spLocks noGrp="1"/>
          </p:cNvSpPr>
          <p:nvPr>
            <p:ph type="title"/>
          </p:nvPr>
        </p:nvSpPr>
        <p:spPr>
          <a:xfrm>
            <a:off x="620104" y="501858"/>
            <a:ext cx="7886700" cy="1325563"/>
          </a:xfrm>
        </p:spPr>
        <p:txBody>
          <a:bodyPr/>
          <a:lstStyle/>
          <a:p>
            <a:r>
              <a:rPr lang="zh-TW" altLang="en-US" dirty="0"/>
              <a:t>一</a:t>
            </a:r>
            <a:r>
              <a:rPr lang="zh-TW" altLang="en-US" dirty="0" smtClean="0"/>
              <a:t>、資料搜尋練習</a:t>
            </a:r>
            <a:endParaRPr lang="zh-TW" altLang="en-US" dirty="0"/>
          </a:p>
        </p:txBody>
      </p:sp>
      <p:sp>
        <p:nvSpPr>
          <p:cNvPr id="4" name="投影片編號版面配置區 3"/>
          <p:cNvSpPr>
            <a:spLocks noGrp="1"/>
          </p:cNvSpPr>
          <p:nvPr>
            <p:ph type="sldNum" sz="quarter" idx="12"/>
          </p:nvPr>
        </p:nvSpPr>
        <p:spPr/>
        <p:txBody>
          <a:bodyPr/>
          <a:lstStyle/>
          <a:p>
            <a:fld id="{3228CCCC-EB6A-4525-9CB7-A5F54915A359}" type="slidenum">
              <a:rPr lang="zh-TW" altLang="en-US" smtClean="0"/>
              <a:pPr/>
              <a:t>64</a:t>
            </a:fld>
            <a:endParaRPr lang="zh-TW" altLang="en-US"/>
          </a:p>
        </p:txBody>
      </p:sp>
    </p:spTree>
    <p:extLst>
      <p:ext uri="{BB962C8B-B14F-4D97-AF65-F5344CB8AC3E}">
        <p14:creationId xmlns:p14="http://schemas.microsoft.com/office/powerpoint/2010/main" val="336919776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628650" y="721217"/>
            <a:ext cx="7886700" cy="5455746"/>
          </a:xfrm>
        </p:spPr>
        <p:txBody>
          <a:bodyPr/>
          <a:lstStyle/>
          <a:p>
            <a:endParaRPr lang="zh-TW" altLang="en-US" dirty="0">
              <a:solidFill>
                <a:schemeClr val="accent6"/>
              </a:solidFill>
            </a:endParaRPr>
          </a:p>
          <a:p>
            <a:r>
              <a:rPr lang="zh-TW" altLang="en-US" dirty="0"/>
              <a:t>進行資料搜尋練習時，可採用「網站選擇量表」，對所查找的網站進行評估</a:t>
            </a:r>
            <a:r>
              <a:rPr lang="zh-TW" altLang="en-US" dirty="0" smtClean="0"/>
              <a:t>，若</a:t>
            </a:r>
            <a:r>
              <a:rPr lang="zh-TW" altLang="en-US" dirty="0"/>
              <a:t>題項總得分超過 </a:t>
            </a:r>
            <a:r>
              <a:rPr lang="en-US" altLang="zh-TW" dirty="0"/>
              <a:t>27 </a:t>
            </a:r>
            <a:r>
              <a:rPr lang="zh-TW" altLang="en-US" dirty="0"/>
              <a:t>分，則表示該網站值得信賴，且得分愈高，可信賴程度</a:t>
            </a:r>
            <a:r>
              <a:rPr lang="zh-TW" altLang="en-US" dirty="0" smtClean="0"/>
              <a:t>也愈</a:t>
            </a:r>
            <a:r>
              <a:rPr lang="zh-TW" altLang="en-US" dirty="0"/>
              <a:t>高：</a:t>
            </a:r>
          </a:p>
        </p:txBody>
      </p:sp>
      <p:sp>
        <p:nvSpPr>
          <p:cNvPr id="3" name="投影片編號版面配置區 2"/>
          <p:cNvSpPr>
            <a:spLocks noGrp="1"/>
          </p:cNvSpPr>
          <p:nvPr>
            <p:ph type="sldNum" sz="quarter" idx="12"/>
          </p:nvPr>
        </p:nvSpPr>
        <p:spPr/>
        <p:txBody>
          <a:bodyPr/>
          <a:lstStyle/>
          <a:p>
            <a:fld id="{3228CCCC-EB6A-4525-9CB7-A5F54915A359}" type="slidenum">
              <a:rPr lang="zh-TW" altLang="en-US" smtClean="0"/>
              <a:pPr/>
              <a:t>65</a:t>
            </a:fld>
            <a:endParaRPr lang="zh-TW" altLang="en-US"/>
          </a:p>
        </p:txBody>
      </p:sp>
      <p:sp>
        <p:nvSpPr>
          <p:cNvPr id="4" name="標題 2"/>
          <p:cNvSpPr>
            <a:spLocks noGrp="1"/>
          </p:cNvSpPr>
          <p:nvPr>
            <p:ph type="title"/>
          </p:nvPr>
        </p:nvSpPr>
        <p:spPr>
          <a:xfrm>
            <a:off x="628650" y="501861"/>
            <a:ext cx="7886700" cy="1325563"/>
          </a:xfrm>
        </p:spPr>
        <p:txBody>
          <a:bodyPr/>
          <a:lstStyle/>
          <a:p>
            <a:r>
              <a:rPr lang="zh-TW" altLang="en-US" dirty="0"/>
              <a:t>二</a:t>
            </a:r>
            <a:r>
              <a:rPr lang="zh-TW" altLang="en-US" dirty="0" smtClean="0"/>
              <a:t>、網站評估練習</a:t>
            </a:r>
            <a:endParaRPr lang="zh-TW" altLang="en-US" dirty="0"/>
          </a:p>
        </p:txBody>
      </p:sp>
    </p:spTree>
    <p:extLst>
      <p:ext uri="{BB962C8B-B14F-4D97-AF65-F5344CB8AC3E}">
        <p14:creationId xmlns:p14="http://schemas.microsoft.com/office/powerpoint/2010/main" val="44873478"/>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內容版面配置區 3"/>
          <p:cNvGraphicFramePr>
            <a:graphicFrameLocks noGrp="1"/>
          </p:cNvGraphicFramePr>
          <p:nvPr>
            <p:ph idx="1"/>
            <p:extLst>
              <p:ext uri="{D42A27DB-BD31-4B8C-83A1-F6EECF244321}">
                <p14:modId xmlns:p14="http://schemas.microsoft.com/office/powerpoint/2010/main" val="4015765608"/>
              </p:ext>
            </p:extLst>
          </p:nvPr>
        </p:nvGraphicFramePr>
        <p:xfrm>
          <a:off x="628650" y="1825625"/>
          <a:ext cx="7933672" cy="3078480"/>
        </p:xfrm>
        <a:graphic>
          <a:graphicData uri="http://schemas.openxmlformats.org/drawingml/2006/table">
            <a:tbl>
              <a:tblPr firstRow="1" bandRow="1">
                <a:tableStyleId>{5C22544A-7EE6-4342-B048-85BDC9FD1C3A}</a:tableStyleId>
              </a:tblPr>
              <a:tblGrid>
                <a:gridCol w="5244116"/>
                <a:gridCol w="553792"/>
                <a:gridCol w="540912"/>
                <a:gridCol w="528034"/>
                <a:gridCol w="528034"/>
                <a:gridCol w="538784"/>
              </a:tblGrid>
              <a:tr h="370840">
                <a:tc rowSpan="2">
                  <a:txBody>
                    <a:bodyPr/>
                    <a:lstStyle/>
                    <a:p>
                      <a:r>
                        <a:rPr lang="zh-TW" altLang="en-US" sz="2000" dirty="0" smtClean="0"/>
                        <a:t>選擇之準則</a:t>
                      </a:r>
                      <a:endParaRPr lang="zh-TW" altLang="en-US" sz="2000" dirty="0"/>
                    </a:p>
                  </a:txBody>
                  <a:tcPr/>
                </a:tc>
                <a:tc gridSpan="5">
                  <a:txBody>
                    <a:bodyPr/>
                    <a:lstStyle/>
                    <a:p>
                      <a:r>
                        <a:rPr lang="zh-TW" altLang="en-US" sz="2000" dirty="0" smtClean="0"/>
                        <a:t>得分</a:t>
                      </a:r>
                      <a:endParaRPr lang="zh-TW" altLang="en-US" sz="2000" dirty="0"/>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r>
              <a:tr h="370840">
                <a:tc vMerge="1">
                  <a:txBody>
                    <a:bodyPr/>
                    <a:lstStyle/>
                    <a:p>
                      <a:endParaRPr lang="zh-TW" altLang="en-US" dirty="0"/>
                    </a:p>
                  </a:txBody>
                  <a:tcPr/>
                </a:tc>
                <a:tc>
                  <a:txBody>
                    <a:bodyPr/>
                    <a:lstStyle/>
                    <a:p>
                      <a:pPr algn="ctr"/>
                      <a:r>
                        <a:rPr lang="en-US" altLang="zh-TW" sz="2000" dirty="0" smtClean="0"/>
                        <a:t>5</a:t>
                      </a:r>
                      <a:endParaRPr lang="zh-TW" altLang="en-US" sz="2000" dirty="0"/>
                    </a:p>
                  </a:txBody>
                  <a:tcPr/>
                </a:tc>
                <a:tc>
                  <a:txBody>
                    <a:bodyPr/>
                    <a:lstStyle/>
                    <a:p>
                      <a:pPr algn="ctr"/>
                      <a:r>
                        <a:rPr lang="en-US" altLang="zh-TW" sz="2000" dirty="0" smtClean="0"/>
                        <a:t>4</a:t>
                      </a:r>
                      <a:endParaRPr lang="zh-TW" altLang="en-US" sz="2000" dirty="0"/>
                    </a:p>
                  </a:txBody>
                  <a:tcPr/>
                </a:tc>
                <a:tc>
                  <a:txBody>
                    <a:bodyPr/>
                    <a:lstStyle/>
                    <a:p>
                      <a:pPr algn="ctr"/>
                      <a:r>
                        <a:rPr lang="en-US" altLang="zh-TW" sz="2000" dirty="0" smtClean="0"/>
                        <a:t>3</a:t>
                      </a:r>
                      <a:endParaRPr lang="zh-TW" altLang="en-US" sz="2000" dirty="0"/>
                    </a:p>
                  </a:txBody>
                  <a:tcPr/>
                </a:tc>
                <a:tc>
                  <a:txBody>
                    <a:bodyPr/>
                    <a:lstStyle/>
                    <a:p>
                      <a:pPr algn="ctr"/>
                      <a:r>
                        <a:rPr lang="en-US" altLang="zh-TW" sz="2000" dirty="0" smtClean="0"/>
                        <a:t>2</a:t>
                      </a:r>
                      <a:endParaRPr lang="zh-TW" altLang="en-US" sz="2000" dirty="0"/>
                    </a:p>
                  </a:txBody>
                  <a:tcPr/>
                </a:tc>
                <a:tc>
                  <a:txBody>
                    <a:bodyPr/>
                    <a:lstStyle/>
                    <a:p>
                      <a:pPr algn="ctr"/>
                      <a:r>
                        <a:rPr lang="en-US" altLang="zh-TW" sz="2000" dirty="0" smtClean="0"/>
                        <a:t>1</a:t>
                      </a:r>
                      <a:endParaRPr lang="zh-TW" altLang="en-US" sz="2000" dirty="0"/>
                    </a:p>
                  </a:txBody>
                  <a:tcPr/>
                </a:tc>
              </a:tr>
              <a:tr h="370840">
                <a:tc>
                  <a:txBody>
                    <a:bodyPr/>
                    <a:lstStyle/>
                    <a:p>
                      <a:r>
                        <a:rPr lang="en-US" altLang="zh-TW" sz="2000" dirty="0" smtClean="0"/>
                        <a:t>1. </a:t>
                      </a:r>
                      <a:r>
                        <a:rPr lang="zh-TW" altLang="en-US" sz="2000" dirty="0" smtClean="0"/>
                        <a:t>我知道在學科範圍內相關的作者與機構。</a:t>
                      </a:r>
                      <a:endParaRPr lang="zh-TW" altLang="en-US" sz="2000" dirty="0"/>
                    </a:p>
                  </a:txBody>
                  <a:tcPr/>
                </a:tc>
                <a:tc>
                  <a:txBody>
                    <a:bodyPr/>
                    <a:lstStyle/>
                    <a:p>
                      <a:pPr algn="ctr"/>
                      <a:r>
                        <a:rPr lang="zh-TW" altLang="en-US" sz="2000" dirty="0" smtClean="0"/>
                        <a:t>□</a:t>
                      </a:r>
                      <a:endParaRPr lang="zh-TW" altLang="en-US" sz="2000" dirty="0"/>
                    </a:p>
                  </a:txBody>
                  <a:tcPr/>
                </a:tc>
                <a:tc>
                  <a:txBody>
                    <a:bodyPr/>
                    <a:lstStyle/>
                    <a:p>
                      <a:pPr algn="ctr"/>
                      <a:r>
                        <a:rPr lang="zh-TW" altLang="en-US" sz="2000" dirty="0" smtClean="0"/>
                        <a:t>□</a:t>
                      </a:r>
                      <a:endParaRPr lang="zh-TW" altLang="en-US" sz="2000" dirty="0"/>
                    </a:p>
                  </a:txBody>
                  <a:tcPr/>
                </a:tc>
                <a:tc>
                  <a:txBody>
                    <a:bodyPr/>
                    <a:lstStyle/>
                    <a:p>
                      <a:pPr algn="ctr"/>
                      <a:r>
                        <a:rPr lang="zh-TW" altLang="en-US" sz="2000" dirty="0" smtClean="0"/>
                        <a:t>□</a:t>
                      </a:r>
                      <a:endParaRPr lang="zh-TW" altLang="en-US" sz="2000" dirty="0"/>
                    </a:p>
                  </a:txBody>
                  <a:tcPr/>
                </a:tc>
                <a:tc>
                  <a:txBody>
                    <a:bodyPr/>
                    <a:lstStyle/>
                    <a:p>
                      <a:pPr algn="ctr"/>
                      <a:r>
                        <a:rPr lang="zh-TW" altLang="en-US" sz="2000" dirty="0" smtClean="0"/>
                        <a:t>□</a:t>
                      </a:r>
                      <a:endParaRPr lang="zh-TW" altLang="en-US" sz="2000" dirty="0"/>
                    </a:p>
                  </a:txBody>
                  <a:tcPr/>
                </a:tc>
                <a:tc>
                  <a:txBody>
                    <a:bodyPr/>
                    <a:lstStyle/>
                    <a:p>
                      <a:pPr algn="ctr"/>
                      <a:r>
                        <a:rPr lang="zh-TW" altLang="en-US" sz="2000" dirty="0" smtClean="0"/>
                        <a:t>□</a:t>
                      </a:r>
                      <a:endParaRPr lang="zh-TW" altLang="en-US" sz="2000" dirty="0"/>
                    </a:p>
                  </a:txBody>
                  <a:tcPr/>
                </a:tc>
              </a:tr>
              <a:tr h="370840">
                <a:tc>
                  <a:txBody>
                    <a:bodyPr/>
                    <a:lstStyle/>
                    <a:p>
                      <a:r>
                        <a:rPr lang="en-US" altLang="zh-TW" sz="2000" dirty="0" smtClean="0"/>
                        <a:t>2. </a:t>
                      </a:r>
                      <a:r>
                        <a:rPr lang="zh-TW" altLang="en-US" sz="2000" dirty="0" smtClean="0"/>
                        <a:t>我能客觀的判斷資訊的正確性。</a:t>
                      </a:r>
                      <a:endParaRPr lang="zh-TW" altLang="en-US" sz="20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000" dirty="0" smtClean="0"/>
                        <a: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000" dirty="0" smtClean="0"/>
                        <a: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000" dirty="0" smtClean="0"/>
                        <a: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000" dirty="0" smtClean="0"/>
                        <a: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000" dirty="0" smtClean="0"/>
                        <a:t>□</a:t>
                      </a:r>
                    </a:p>
                  </a:txBody>
                  <a:tcPr/>
                </a:tc>
              </a:tr>
              <a:tr h="370840">
                <a:tc>
                  <a:txBody>
                    <a:bodyPr/>
                    <a:lstStyle/>
                    <a:p>
                      <a:r>
                        <a:rPr lang="en-US" altLang="zh-TW" sz="2000" dirty="0" smtClean="0"/>
                        <a:t>3. </a:t>
                      </a:r>
                      <a:r>
                        <a:rPr lang="zh-TW" altLang="en-US" sz="2000" dirty="0" smtClean="0"/>
                        <a:t>我能判斷已檢索資訊與需求間的差異以決定檢索策略。</a:t>
                      </a:r>
                      <a:endParaRPr lang="zh-TW" altLang="en-US" sz="2000" dirty="0"/>
                    </a:p>
                  </a:txBody>
                  <a:tcPr/>
                </a:tc>
                <a:tc>
                  <a:txBody>
                    <a:bodyPr/>
                    <a:lstStyle/>
                    <a:p>
                      <a:pPr algn="ctr"/>
                      <a:r>
                        <a:rPr lang="zh-TW" altLang="en-US" sz="2000" dirty="0" smtClean="0"/>
                        <a:t>□ </a:t>
                      </a:r>
                      <a:endParaRPr lang="zh-TW" altLang="en-US" sz="20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000" dirty="0" smtClean="0"/>
                        <a: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000" dirty="0" smtClean="0"/>
                        <a: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000" dirty="0" smtClean="0"/>
                        <a: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000" dirty="0" smtClean="0"/>
                        <a:t>□</a:t>
                      </a:r>
                    </a:p>
                  </a:txBody>
                  <a:tcPr/>
                </a:tc>
              </a:tr>
              <a:tr h="370840">
                <a:tc>
                  <a:txBody>
                    <a:bodyPr/>
                    <a:lstStyle/>
                    <a:p>
                      <a:r>
                        <a:rPr lang="en-US" altLang="zh-TW" sz="2000" dirty="0" smtClean="0"/>
                        <a:t>4. </a:t>
                      </a:r>
                      <a:r>
                        <a:rPr lang="zh-TW" altLang="en-US" sz="2000" dirty="0" smtClean="0"/>
                        <a:t>我能評估資訊來源的品質。</a:t>
                      </a:r>
                      <a:endParaRPr lang="zh-TW" altLang="en-US" sz="20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000" dirty="0" smtClean="0"/>
                        <a:t>□ </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000" dirty="0" smtClean="0"/>
                        <a:t>□ </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000" dirty="0" smtClean="0"/>
                        <a:t>□ </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000" dirty="0" smtClean="0"/>
                        <a:t>□ </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000" dirty="0" smtClean="0"/>
                        <a:t>□ </a:t>
                      </a:r>
                    </a:p>
                  </a:txBody>
                  <a:tcPr/>
                </a:tc>
              </a:tr>
              <a:tr h="370840">
                <a:tc>
                  <a:txBody>
                    <a:bodyPr/>
                    <a:lstStyle/>
                    <a:p>
                      <a:r>
                        <a:rPr lang="en-US" altLang="zh-TW" sz="2000" dirty="0" smtClean="0"/>
                        <a:t>5. </a:t>
                      </a:r>
                      <a:r>
                        <a:rPr lang="zh-TW" altLang="en-US" sz="2000" dirty="0" smtClean="0"/>
                        <a:t>我能分辨資料中作者觀點的主客觀性。</a:t>
                      </a:r>
                      <a:endParaRPr lang="zh-TW" altLang="en-US" sz="2000" dirty="0"/>
                    </a:p>
                  </a:txBody>
                  <a:tcPr/>
                </a:tc>
                <a:tc>
                  <a:txBody>
                    <a:bodyPr/>
                    <a:lstStyle/>
                    <a:p>
                      <a:pPr algn="ctr"/>
                      <a:r>
                        <a:rPr lang="zh-TW" altLang="en-US" sz="2000" dirty="0" smtClean="0"/>
                        <a:t>□</a:t>
                      </a:r>
                      <a:endParaRPr lang="zh-TW" altLang="en-US" sz="2000" dirty="0"/>
                    </a:p>
                  </a:txBody>
                  <a:tcPr/>
                </a:tc>
                <a:tc>
                  <a:txBody>
                    <a:bodyPr/>
                    <a:lstStyle/>
                    <a:p>
                      <a:pPr algn="ctr"/>
                      <a:r>
                        <a:rPr lang="zh-TW" altLang="en-US" sz="2000" dirty="0" smtClean="0"/>
                        <a:t>□</a:t>
                      </a:r>
                      <a:endParaRPr lang="zh-TW" altLang="en-US" sz="2000" dirty="0"/>
                    </a:p>
                  </a:txBody>
                  <a:tcPr/>
                </a:tc>
                <a:tc>
                  <a:txBody>
                    <a:bodyPr/>
                    <a:lstStyle/>
                    <a:p>
                      <a:pPr algn="ctr"/>
                      <a:r>
                        <a:rPr lang="zh-TW" altLang="en-US" sz="2000" dirty="0" smtClean="0"/>
                        <a:t>□</a:t>
                      </a:r>
                      <a:endParaRPr lang="zh-TW" altLang="en-US" sz="2000" dirty="0"/>
                    </a:p>
                  </a:txBody>
                  <a:tcPr/>
                </a:tc>
                <a:tc>
                  <a:txBody>
                    <a:bodyPr/>
                    <a:lstStyle/>
                    <a:p>
                      <a:pPr algn="ctr"/>
                      <a:r>
                        <a:rPr lang="zh-TW" altLang="en-US" sz="2000" dirty="0" smtClean="0"/>
                        <a:t>□</a:t>
                      </a:r>
                      <a:endParaRPr lang="zh-TW" altLang="en-US" sz="2000" dirty="0"/>
                    </a:p>
                  </a:txBody>
                  <a:tcPr/>
                </a:tc>
                <a:tc>
                  <a:txBody>
                    <a:bodyPr/>
                    <a:lstStyle/>
                    <a:p>
                      <a:pPr algn="ctr"/>
                      <a:r>
                        <a:rPr lang="zh-TW" altLang="en-US" sz="2000" dirty="0" smtClean="0"/>
                        <a:t>□</a:t>
                      </a:r>
                      <a:endParaRPr lang="zh-TW" altLang="en-US" sz="2000" dirty="0"/>
                    </a:p>
                  </a:txBody>
                  <a:tcPr/>
                </a:tc>
              </a:tr>
            </a:tbl>
          </a:graphicData>
        </a:graphic>
      </p:graphicFrame>
      <p:sp>
        <p:nvSpPr>
          <p:cNvPr id="3" name="標題 2"/>
          <p:cNvSpPr>
            <a:spLocks noGrp="1"/>
          </p:cNvSpPr>
          <p:nvPr>
            <p:ph type="title"/>
          </p:nvPr>
        </p:nvSpPr>
        <p:spPr>
          <a:xfrm>
            <a:off x="628649" y="1416675"/>
            <a:ext cx="7886700" cy="415680"/>
          </a:xfrm>
        </p:spPr>
        <p:txBody>
          <a:bodyPr>
            <a:normAutofit/>
          </a:bodyPr>
          <a:lstStyle/>
          <a:p>
            <a:r>
              <a:rPr lang="zh-TW" altLang="en-US" sz="1800" dirty="0"/>
              <a:t>表 </a:t>
            </a:r>
            <a:r>
              <a:rPr lang="en-US" altLang="zh-TW" sz="1800" dirty="0"/>
              <a:t>3-5</a:t>
            </a:r>
            <a:r>
              <a:rPr lang="zh-TW" altLang="en-US" sz="1800" dirty="0"/>
              <a:t>　網站選擇量表</a:t>
            </a:r>
          </a:p>
        </p:txBody>
      </p:sp>
      <p:sp>
        <p:nvSpPr>
          <p:cNvPr id="2" name="投影片編號版面配置區 1"/>
          <p:cNvSpPr>
            <a:spLocks noGrp="1"/>
          </p:cNvSpPr>
          <p:nvPr>
            <p:ph type="sldNum" sz="quarter" idx="12"/>
          </p:nvPr>
        </p:nvSpPr>
        <p:spPr/>
        <p:txBody>
          <a:bodyPr/>
          <a:lstStyle/>
          <a:p>
            <a:fld id="{3228CCCC-EB6A-4525-9CB7-A5F54915A359}" type="slidenum">
              <a:rPr lang="zh-TW" altLang="en-US" smtClean="0"/>
              <a:pPr/>
              <a:t>66</a:t>
            </a:fld>
            <a:endParaRPr lang="zh-TW" altLang="en-US"/>
          </a:p>
        </p:txBody>
      </p:sp>
    </p:spTree>
    <p:extLst>
      <p:ext uri="{BB962C8B-B14F-4D97-AF65-F5344CB8AC3E}">
        <p14:creationId xmlns:p14="http://schemas.microsoft.com/office/powerpoint/2010/main" val="338357098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內容版面配置區 3"/>
          <p:cNvGraphicFramePr>
            <a:graphicFrameLocks noGrp="1"/>
          </p:cNvGraphicFramePr>
          <p:nvPr>
            <p:ph idx="1"/>
            <p:extLst>
              <p:ext uri="{D42A27DB-BD31-4B8C-83A1-F6EECF244321}">
                <p14:modId xmlns:p14="http://schemas.microsoft.com/office/powerpoint/2010/main" val="4052072346"/>
              </p:ext>
            </p:extLst>
          </p:nvPr>
        </p:nvGraphicFramePr>
        <p:xfrm>
          <a:off x="628650" y="1825625"/>
          <a:ext cx="7933672" cy="2773680"/>
        </p:xfrm>
        <a:graphic>
          <a:graphicData uri="http://schemas.openxmlformats.org/drawingml/2006/table">
            <a:tbl>
              <a:tblPr firstRow="1" bandRow="1">
                <a:tableStyleId>{5C22544A-7EE6-4342-B048-85BDC9FD1C3A}</a:tableStyleId>
              </a:tblPr>
              <a:tblGrid>
                <a:gridCol w="5244116"/>
                <a:gridCol w="553792"/>
                <a:gridCol w="540912"/>
                <a:gridCol w="528034"/>
                <a:gridCol w="528034"/>
                <a:gridCol w="538784"/>
              </a:tblGrid>
              <a:tr h="370840">
                <a:tc rowSpan="2">
                  <a:txBody>
                    <a:bodyPr/>
                    <a:lstStyle/>
                    <a:p>
                      <a:r>
                        <a:rPr lang="zh-TW" altLang="en-US" sz="2000" dirty="0" smtClean="0"/>
                        <a:t>選擇之準則</a:t>
                      </a:r>
                      <a:endParaRPr lang="zh-TW" altLang="en-US" sz="2000" dirty="0"/>
                    </a:p>
                  </a:txBody>
                  <a:tcPr/>
                </a:tc>
                <a:tc gridSpan="5">
                  <a:txBody>
                    <a:bodyPr/>
                    <a:lstStyle/>
                    <a:p>
                      <a:r>
                        <a:rPr lang="zh-TW" altLang="en-US" sz="2000" dirty="0" smtClean="0"/>
                        <a:t>得分</a:t>
                      </a:r>
                      <a:endParaRPr lang="zh-TW" altLang="en-US" sz="2000" dirty="0"/>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r>
              <a:tr h="370840">
                <a:tc vMerge="1">
                  <a:txBody>
                    <a:bodyPr/>
                    <a:lstStyle/>
                    <a:p>
                      <a:endParaRPr lang="zh-TW" altLang="en-US" dirty="0"/>
                    </a:p>
                  </a:txBody>
                  <a:tcPr/>
                </a:tc>
                <a:tc>
                  <a:txBody>
                    <a:bodyPr/>
                    <a:lstStyle/>
                    <a:p>
                      <a:pPr algn="ctr"/>
                      <a:r>
                        <a:rPr lang="en-US" altLang="zh-TW" sz="2000" dirty="0" smtClean="0"/>
                        <a:t>5</a:t>
                      </a:r>
                      <a:endParaRPr lang="zh-TW" altLang="en-US" sz="2000" dirty="0"/>
                    </a:p>
                  </a:txBody>
                  <a:tcPr/>
                </a:tc>
                <a:tc>
                  <a:txBody>
                    <a:bodyPr/>
                    <a:lstStyle/>
                    <a:p>
                      <a:pPr algn="ctr"/>
                      <a:r>
                        <a:rPr lang="en-US" altLang="zh-TW" sz="2000" dirty="0" smtClean="0"/>
                        <a:t>4</a:t>
                      </a:r>
                      <a:endParaRPr lang="zh-TW" altLang="en-US" sz="2000" dirty="0"/>
                    </a:p>
                  </a:txBody>
                  <a:tcPr/>
                </a:tc>
                <a:tc>
                  <a:txBody>
                    <a:bodyPr/>
                    <a:lstStyle/>
                    <a:p>
                      <a:pPr algn="ctr"/>
                      <a:r>
                        <a:rPr lang="en-US" altLang="zh-TW" sz="2000" dirty="0" smtClean="0"/>
                        <a:t>3</a:t>
                      </a:r>
                      <a:endParaRPr lang="zh-TW" altLang="en-US" sz="2000" dirty="0"/>
                    </a:p>
                  </a:txBody>
                  <a:tcPr/>
                </a:tc>
                <a:tc>
                  <a:txBody>
                    <a:bodyPr/>
                    <a:lstStyle/>
                    <a:p>
                      <a:pPr algn="ctr"/>
                      <a:r>
                        <a:rPr lang="en-US" altLang="zh-TW" sz="2000" dirty="0" smtClean="0"/>
                        <a:t>2</a:t>
                      </a:r>
                      <a:endParaRPr lang="zh-TW" altLang="en-US" sz="2000" dirty="0"/>
                    </a:p>
                  </a:txBody>
                  <a:tcPr/>
                </a:tc>
                <a:tc>
                  <a:txBody>
                    <a:bodyPr/>
                    <a:lstStyle/>
                    <a:p>
                      <a:pPr algn="ctr"/>
                      <a:r>
                        <a:rPr lang="en-US" altLang="zh-TW" sz="2000" dirty="0" smtClean="0"/>
                        <a:t>1</a:t>
                      </a:r>
                      <a:endParaRPr lang="zh-TW" altLang="en-US" sz="2000" dirty="0"/>
                    </a:p>
                  </a:txBody>
                  <a:tcPr/>
                </a:tc>
              </a:tr>
              <a:tr h="370840">
                <a:tc>
                  <a:txBody>
                    <a:bodyPr/>
                    <a:lstStyle/>
                    <a:p>
                      <a:r>
                        <a:rPr lang="en-US" altLang="zh-TW" sz="2000" dirty="0" smtClean="0"/>
                        <a:t>6. </a:t>
                      </a:r>
                      <a:r>
                        <a:rPr lang="zh-TW" altLang="en-US" sz="2000" dirty="0" smtClean="0"/>
                        <a:t>我能分辨資訊來源的類型。</a:t>
                      </a:r>
                      <a:endParaRPr lang="zh-TW" altLang="en-US" sz="2000" dirty="0"/>
                    </a:p>
                  </a:txBody>
                  <a:tcPr/>
                </a:tc>
                <a:tc>
                  <a:txBody>
                    <a:bodyPr/>
                    <a:lstStyle/>
                    <a:p>
                      <a:pPr algn="ctr"/>
                      <a:r>
                        <a:rPr lang="zh-TW" altLang="en-US" sz="2000" dirty="0" smtClean="0"/>
                        <a:t>□</a:t>
                      </a:r>
                      <a:endParaRPr lang="zh-TW" altLang="en-US" sz="2000" dirty="0"/>
                    </a:p>
                  </a:txBody>
                  <a:tcPr/>
                </a:tc>
                <a:tc>
                  <a:txBody>
                    <a:bodyPr/>
                    <a:lstStyle/>
                    <a:p>
                      <a:pPr algn="ctr"/>
                      <a:r>
                        <a:rPr lang="zh-TW" altLang="en-US" sz="2000" dirty="0" smtClean="0"/>
                        <a:t>□</a:t>
                      </a:r>
                      <a:endParaRPr lang="zh-TW" altLang="en-US" sz="2000" dirty="0"/>
                    </a:p>
                  </a:txBody>
                  <a:tcPr/>
                </a:tc>
                <a:tc>
                  <a:txBody>
                    <a:bodyPr/>
                    <a:lstStyle/>
                    <a:p>
                      <a:pPr algn="ctr"/>
                      <a:r>
                        <a:rPr lang="zh-TW" altLang="en-US" sz="2000" dirty="0" smtClean="0"/>
                        <a:t>□</a:t>
                      </a:r>
                      <a:endParaRPr lang="zh-TW" altLang="en-US" sz="2000" dirty="0"/>
                    </a:p>
                  </a:txBody>
                  <a:tcPr/>
                </a:tc>
                <a:tc>
                  <a:txBody>
                    <a:bodyPr/>
                    <a:lstStyle/>
                    <a:p>
                      <a:pPr algn="ctr"/>
                      <a:r>
                        <a:rPr lang="zh-TW" altLang="en-US" sz="2000" dirty="0" smtClean="0"/>
                        <a:t>□</a:t>
                      </a:r>
                      <a:endParaRPr lang="zh-TW" altLang="en-US" sz="2000" dirty="0"/>
                    </a:p>
                  </a:txBody>
                  <a:tcPr/>
                </a:tc>
                <a:tc>
                  <a:txBody>
                    <a:bodyPr/>
                    <a:lstStyle/>
                    <a:p>
                      <a:pPr algn="ctr"/>
                      <a:r>
                        <a:rPr lang="zh-TW" altLang="en-US" sz="2000" dirty="0" smtClean="0"/>
                        <a:t>□</a:t>
                      </a:r>
                      <a:endParaRPr lang="zh-TW" altLang="en-US" sz="2000" dirty="0"/>
                    </a:p>
                  </a:txBody>
                  <a:tcPr/>
                </a:tc>
              </a:tr>
              <a:tr h="370840">
                <a:tc>
                  <a:txBody>
                    <a:bodyPr/>
                    <a:lstStyle/>
                    <a:p>
                      <a:r>
                        <a:rPr lang="en-US" altLang="zh-TW" sz="2000" dirty="0" smtClean="0"/>
                        <a:t>7. </a:t>
                      </a:r>
                      <a:r>
                        <a:rPr lang="zh-TW" altLang="en-US" sz="2000" dirty="0" smtClean="0"/>
                        <a:t>我能判斷獲得的資訊資源是否為最新的。</a:t>
                      </a:r>
                      <a:endParaRPr lang="zh-TW" altLang="en-US" sz="20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000" dirty="0" smtClean="0"/>
                        <a: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000" dirty="0" smtClean="0"/>
                        <a: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000" dirty="0" smtClean="0"/>
                        <a: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000" dirty="0" smtClean="0"/>
                        <a: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000" dirty="0" smtClean="0"/>
                        <a:t>□</a:t>
                      </a:r>
                    </a:p>
                  </a:txBody>
                  <a:tcPr/>
                </a:tc>
              </a:tr>
              <a:tr h="370840">
                <a:tc>
                  <a:txBody>
                    <a:bodyPr/>
                    <a:lstStyle/>
                    <a:p>
                      <a:r>
                        <a:rPr lang="en-US" altLang="zh-TW" sz="2000" dirty="0" smtClean="0"/>
                        <a:t>8. </a:t>
                      </a:r>
                      <a:r>
                        <a:rPr lang="zh-TW" altLang="en-US" sz="2000" dirty="0" smtClean="0"/>
                        <a:t>我能準確地找出文章中的主要概念。</a:t>
                      </a:r>
                      <a:endParaRPr lang="zh-TW" altLang="en-US" sz="2000" dirty="0"/>
                    </a:p>
                  </a:txBody>
                  <a:tcPr/>
                </a:tc>
                <a:tc>
                  <a:txBody>
                    <a:bodyPr/>
                    <a:lstStyle/>
                    <a:p>
                      <a:pPr algn="ctr"/>
                      <a:r>
                        <a:rPr lang="zh-TW" altLang="en-US" sz="2000" dirty="0" smtClean="0"/>
                        <a:t>□ </a:t>
                      </a:r>
                      <a:endParaRPr lang="zh-TW" altLang="en-US" sz="20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000" dirty="0" smtClean="0"/>
                        <a: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000" dirty="0" smtClean="0"/>
                        <a: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000" dirty="0" smtClean="0"/>
                        <a: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000" dirty="0" smtClean="0"/>
                        <a:t>□</a:t>
                      </a:r>
                    </a:p>
                  </a:txBody>
                  <a:tcPr/>
                </a:tc>
              </a:tr>
              <a:tr h="370840">
                <a:tc>
                  <a:txBody>
                    <a:bodyPr/>
                    <a:lstStyle/>
                    <a:p>
                      <a:r>
                        <a:rPr lang="en-US" altLang="zh-TW" sz="2000" dirty="0" smtClean="0"/>
                        <a:t>9. </a:t>
                      </a:r>
                      <a:r>
                        <a:rPr lang="zh-TW" altLang="en-US" sz="2000" dirty="0" smtClean="0"/>
                        <a:t>我能分辨適合引用的文獻資料。</a:t>
                      </a:r>
                      <a:endParaRPr lang="zh-TW" altLang="en-US" sz="20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000" dirty="0" smtClean="0"/>
                        <a:t>□ </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000" dirty="0" smtClean="0"/>
                        <a:t>□ </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000" dirty="0" smtClean="0"/>
                        <a:t>□ </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000" dirty="0" smtClean="0"/>
                        <a:t>□ </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000" dirty="0" smtClean="0"/>
                        <a:t>□ </a:t>
                      </a:r>
                    </a:p>
                  </a:txBody>
                  <a:tcPr/>
                </a:tc>
              </a:tr>
              <a:tr h="370840">
                <a:tc>
                  <a:txBody>
                    <a:bodyPr/>
                    <a:lstStyle/>
                    <a:p>
                      <a:r>
                        <a:rPr lang="en-US" altLang="zh-TW" sz="2000" dirty="0" smtClean="0"/>
                        <a:t>10. </a:t>
                      </a:r>
                      <a:r>
                        <a:rPr lang="zh-TW" altLang="en-US" sz="2000" dirty="0" smtClean="0"/>
                        <a:t>我能統整所蒐集到的資訊並做出結論。</a:t>
                      </a:r>
                      <a:endParaRPr lang="zh-TW" altLang="en-US" sz="2000" dirty="0"/>
                    </a:p>
                  </a:txBody>
                  <a:tcPr/>
                </a:tc>
                <a:tc>
                  <a:txBody>
                    <a:bodyPr/>
                    <a:lstStyle/>
                    <a:p>
                      <a:pPr algn="ctr"/>
                      <a:r>
                        <a:rPr lang="zh-TW" altLang="en-US" sz="2000" dirty="0" smtClean="0"/>
                        <a:t>□</a:t>
                      </a:r>
                      <a:endParaRPr lang="zh-TW" altLang="en-US" sz="2000" dirty="0"/>
                    </a:p>
                  </a:txBody>
                  <a:tcPr/>
                </a:tc>
                <a:tc>
                  <a:txBody>
                    <a:bodyPr/>
                    <a:lstStyle/>
                    <a:p>
                      <a:pPr algn="ctr"/>
                      <a:r>
                        <a:rPr lang="zh-TW" altLang="en-US" sz="2000" dirty="0" smtClean="0"/>
                        <a:t>□</a:t>
                      </a:r>
                      <a:endParaRPr lang="zh-TW" altLang="en-US" sz="2000" dirty="0"/>
                    </a:p>
                  </a:txBody>
                  <a:tcPr/>
                </a:tc>
                <a:tc>
                  <a:txBody>
                    <a:bodyPr/>
                    <a:lstStyle/>
                    <a:p>
                      <a:pPr algn="ctr"/>
                      <a:r>
                        <a:rPr lang="zh-TW" altLang="en-US" sz="2000" dirty="0" smtClean="0"/>
                        <a:t>□</a:t>
                      </a:r>
                      <a:endParaRPr lang="zh-TW" altLang="en-US" sz="2000" dirty="0"/>
                    </a:p>
                  </a:txBody>
                  <a:tcPr/>
                </a:tc>
                <a:tc>
                  <a:txBody>
                    <a:bodyPr/>
                    <a:lstStyle/>
                    <a:p>
                      <a:pPr algn="ctr"/>
                      <a:r>
                        <a:rPr lang="zh-TW" altLang="en-US" sz="2000" dirty="0" smtClean="0"/>
                        <a:t>□</a:t>
                      </a:r>
                      <a:endParaRPr lang="zh-TW" altLang="en-US" sz="2000" dirty="0"/>
                    </a:p>
                  </a:txBody>
                  <a:tcPr/>
                </a:tc>
                <a:tc>
                  <a:txBody>
                    <a:bodyPr/>
                    <a:lstStyle/>
                    <a:p>
                      <a:pPr algn="ctr"/>
                      <a:r>
                        <a:rPr lang="zh-TW" altLang="en-US" sz="2000" dirty="0" smtClean="0"/>
                        <a:t>□</a:t>
                      </a:r>
                      <a:endParaRPr lang="zh-TW" altLang="en-US" sz="2000" dirty="0"/>
                    </a:p>
                  </a:txBody>
                  <a:tcPr/>
                </a:tc>
              </a:tr>
            </a:tbl>
          </a:graphicData>
        </a:graphic>
      </p:graphicFrame>
      <p:sp>
        <p:nvSpPr>
          <p:cNvPr id="3" name="標題 2"/>
          <p:cNvSpPr>
            <a:spLocks noGrp="1"/>
          </p:cNvSpPr>
          <p:nvPr>
            <p:ph type="title"/>
          </p:nvPr>
        </p:nvSpPr>
        <p:spPr>
          <a:xfrm>
            <a:off x="602892" y="1339403"/>
            <a:ext cx="7886700" cy="492952"/>
          </a:xfrm>
        </p:spPr>
        <p:txBody>
          <a:bodyPr>
            <a:normAutofit/>
          </a:bodyPr>
          <a:lstStyle/>
          <a:p>
            <a:r>
              <a:rPr lang="zh-TW" altLang="en-US" sz="1800" dirty="0"/>
              <a:t>表 </a:t>
            </a:r>
            <a:r>
              <a:rPr lang="en-US" altLang="zh-TW" sz="1800" dirty="0"/>
              <a:t>3-5</a:t>
            </a:r>
            <a:r>
              <a:rPr lang="zh-TW" altLang="en-US" sz="1800" dirty="0"/>
              <a:t>　網站選擇量</a:t>
            </a:r>
            <a:r>
              <a:rPr lang="zh-TW" altLang="en-US" sz="1800" dirty="0" smtClean="0"/>
              <a:t>表（續）</a:t>
            </a:r>
            <a:endParaRPr lang="zh-TW" altLang="en-US" sz="1800" dirty="0"/>
          </a:p>
        </p:txBody>
      </p:sp>
      <p:sp>
        <p:nvSpPr>
          <p:cNvPr id="2" name="投影片編號版面配置區 1"/>
          <p:cNvSpPr>
            <a:spLocks noGrp="1"/>
          </p:cNvSpPr>
          <p:nvPr>
            <p:ph type="sldNum" sz="quarter" idx="12"/>
          </p:nvPr>
        </p:nvSpPr>
        <p:spPr/>
        <p:txBody>
          <a:bodyPr/>
          <a:lstStyle/>
          <a:p>
            <a:fld id="{3228CCCC-EB6A-4525-9CB7-A5F54915A359}" type="slidenum">
              <a:rPr lang="zh-TW" altLang="en-US" smtClean="0"/>
              <a:pPr/>
              <a:t>67</a:t>
            </a:fld>
            <a:endParaRPr lang="zh-TW" altLang="en-US"/>
          </a:p>
        </p:txBody>
      </p:sp>
    </p:spTree>
    <p:extLst>
      <p:ext uri="{BB962C8B-B14F-4D97-AF65-F5344CB8AC3E}">
        <p14:creationId xmlns:p14="http://schemas.microsoft.com/office/powerpoint/2010/main" val="2967551403"/>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zh-TW" altLang="en-US" b="1" spc="50" dirty="0">
                <a:ln w="11430"/>
                <a:solidFill>
                  <a:srgbClr val="FF0000"/>
                </a:solidFill>
                <a:effectLst>
                  <a:outerShdw blurRad="76200" dist="50800" dir="5400000" algn="tl" rotWithShape="0">
                    <a:srgbClr val="000000">
                      <a:alpha val="65000"/>
                    </a:srgbClr>
                  </a:outerShdw>
                </a:effectLst>
              </a:rPr>
              <a:t>伍、西天取經傳正念</a:t>
            </a:r>
          </a:p>
        </p:txBody>
      </p:sp>
      <p:sp>
        <p:nvSpPr>
          <p:cNvPr id="3" name="文字版面配置區 2"/>
          <p:cNvSpPr>
            <a:spLocks noGrp="1"/>
          </p:cNvSpPr>
          <p:nvPr>
            <p:ph type="body" idx="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3228CCCC-EB6A-4525-9CB7-A5F54915A359}" type="slidenum">
              <a:rPr lang="zh-TW" altLang="en-US" smtClean="0"/>
              <a:pPr/>
              <a:t>68</a:t>
            </a:fld>
            <a:endParaRPr lang="zh-TW" altLang="en-US"/>
          </a:p>
        </p:txBody>
      </p:sp>
      <p:pic>
        <p:nvPicPr>
          <p:cNvPr id="6" name="圖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79611" y="1239813"/>
            <a:ext cx="1927816" cy="2390492"/>
          </a:xfrm>
          <a:prstGeom prst="rect">
            <a:avLst/>
          </a:prstGeom>
        </p:spPr>
      </p:pic>
    </p:spTree>
    <p:extLst>
      <p:ext uri="{BB962C8B-B14F-4D97-AF65-F5344CB8AC3E}">
        <p14:creationId xmlns:p14="http://schemas.microsoft.com/office/powerpoint/2010/main" val="2554479424"/>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643944" y="1690688"/>
            <a:ext cx="7886700" cy="4351338"/>
          </a:xfrm>
        </p:spPr>
        <p:txBody>
          <a:bodyPr>
            <a:noAutofit/>
          </a:bodyPr>
          <a:lstStyle/>
          <a:p>
            <a:pPr lvl="1"/>
            <a:r>
              <a:rPr lang="en-US" altLang="zh-TW" dirty="0"/>
              <a:t>1. </a:t>
            </a:r>
            <a:r>
              <a:rPr lang="zh-TW" altLang="en-US" dirty="0"/>
              <a:t>吳美美、楊曉雯（</a:t>
            </a:r>
            <a:r>
              <a:rPr lang="en-US" altLang="zh-TW" dirty="0"/>
              <a:t>1999</a:t>
            </a:r>
            <a:r>
              <a:rPr lang="zh-TW" altLang="en-US" dirty="0"/>
              <a:t>）。圖書館的利用：高中高職篇。臺北市：國家圖書館。</a:t>
            </a:r>
          </a:p>
          <a:p>
            <a:pPr lvl="1"/>
            <a:r>
              <a:rPr lang="en-US" altLang="zh-TW" dirty="0"/>
              <a:t>2. </a:t>
            </a:r>
            <a:r>
              <a:rPr lang="zh-TW" altLang="en-US" dirty="0"/>
              <a:t>楊美華（</a:t>
            </a:r>
            <a:r>
              <a:rPr lang="en-US" altLang="zh-TW" dirty="0"/>
              <a:t>2009</a:t>
            </a:r>
            <a:r>
              <a:rPr lang="zh-TW" altLang="en-US" dirty="0"/>
              <a:t>）。網路資源的利用。新北市：華藝數位。</a:t>
            </a:r>
          </a:p>
          <a:p>
            <a:pPr lvl="1"/>
            <a:r>
              <a:rPr lang="en-US" altLang="zh-TW" dirty="0"/>
              <a:t>3. </a:t>
            </a:r>
            <a:r>
              <a:rPr lang="zh-TW" altLang="en-US" dirty="0"/>
              <a:t>賴鼎銘（</a:t>
            </a:r>
            <a:r>
              <a:rPr lang="en-US" altLang="zh-TW" dirty="0"/>
              <a:t>2000</a:t>
            </a:r>
            <a:r>
              <a:rPr lang="zh-TW" altLang="en-US" dirty="0"/>
              <a:t>）。圖書館的利用：大專校院篇。臺北市：國家圖書館。</a:t>
            </a:r>
            <a:endParaRPr lang="zh-TW" altLang="en-US" dirty="0"/>
          </a:p>
        </p:txBody>
      </p:sp>
      <p:sp>
        <p:nvSpPr>
          <p:cNvPr id="3" name="標題 2"/>
          <p:cNvSpPr>
            <a:spLocks noGrp="1"/>
          </p:cNvSpPr>
          <p:nvPr>
            <p:ph type="title"/>
          </p:nvPr>
        </p:nvSpPr>
        <p:spPr>
          <a:xfrm>
            <a:off x="628650" y="433493"/>
            <a:ext cx="7886700" cy="1325563"/>
          </a:xfrm>
        </p:spPr>
        <p:txBody>
          <a:bodyPr/>
          <a:lstStyle/>
          <a:p>
            <a:r>
              <a:rPr lang="zh-TW" altLang="en-US" dirty="0"/>
              <a:t>一、進一步了解可</a:t>
            </a:r>
            <a:r>
              <a:rPr lang="zh-TW" altLang="en-US" dirty="0" smtClean="0"/>
              <a:t>參閱</a:t>
            </a:r>
            <a:endParaRPr lang="zh-TW" altLang="en-US" dirty="0"/>
          </a:p>
        </p:txBody>
      </p:sp>
      <p:sp>
        <p:nvSpPr>
          <p:cNvPr id="4" name="投影片編號版面配置區 3"/>
          <p:cNvSpPr>
            <a:spLocks noGrp="1"/>
          </p:cNvSpPr>
          <p:nvPr>
            <p:ph type="sldNum" sz="quarter" idx="12"/>
          </p:nvPr>
        </p:nvSpPr>
        <p:spPr/>
        <p:txBody>
          <a:bodyPr/>
          <a:lstStyle/>
          <a:p>
            <a:fld id="{3228CCCC-EB6A-4525-9CB7-A5F54915A359}" type="slidenum">
              <a:rPr lang="zh-TW" altLang="en-US" smtClean="0"/>
              <a:pPr/>
              <a:t>69</a:t>
            </a:fld>
            <a:endParaRPr lang="zh-TW" altLang="en-US"/>
          </a:p>
        </p:txBody>
      </p:sp>
    </p:spTree>
    <p:extLst>
      <p:ext uri="{BB962C8B-B14F-4D97-AF65-F5344CB8AC3E}">
        <p14:creationId xmlns:p14="http://schemas.microsoft.com/office/powerpoint/2010/main" val="29640031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內容版面配置區 4"/>
          <p:cNvSpPr>
            <a:spLocks noGrp="1"/>
          </p:cNvSpPr>
          <p:nvPr>
            <p:ph idx="1"/>
          </p:nvPr>
        </p:nvSpPr>
        <p:spPr>
          <a:xfrm>
            <a:off x="611559" y="1170434"/>
            <a:ext cx="7886700" cy="5687566"/>
          </a:xfrm>
        </p:spPr>
        <p:txBody>
          <a:bodyPr>
            <a:noAutofit/>
          </a:bodyPr>
          <a:lstStyle/>
          <a:p>
            <a:r>
              <a:rPr lang="zh-TW" altLang="en-US" dirty="0" smtClean="0"/>
              <a:t>高中生</a:t>
            </a:r>
            <a:r>
              <a:rPr lang="zh-TW" altLang="en-US" dirty="0"/>
              <a:t>的作業好多喔</a:t>
            </a:r>
            <a:r>
              <a:rPr lang="zh-TW" altLang="en-US" dirty="0" smtClean="0"/>
              <a:t>！尤其是</a:t>
            </a:r>
            <a:r>
              <a:rPr lang="zh-TW" altLang="en-US" dirty="0"/>
              <a:t>大大小小的報告，要大家不上網海撈資料</a:t>
            </a:r>
            <a:r>
              <a:rPr lang="zh-TW" altLang="en-US" dirty="0" smtClean="0"/>
              <a:t>都難！</a:t>
            </a:r>
            <a:endParaRPr lang="en-US" altLang="zh-TW" dirty="0" smtClean="0"/>
          </a:p>
          <a:p>
            <a:endParaRPr lang="en-US" altLang="zh-TW" dirty="0"/>
          </a:p>
          <a:p>
            <a:r>
              <a:rPr lang="zh-TW" altLang="en-US" dirty="0" smtClean="0"/>
              <a:t>這次</a:t>
            </a:r>
            <a:r>
              <a:rPr lang="zh-TW" altLang="en-US" dirty="0"/>
              <a:t>作業豬八戒就是上網找資料。哇塞！有夠厲害，一查就有幾千萬筆</a:t>
            </a:r>
            <a:r>
              <a:rPr lang="zh-TW" altLang="en-US" dirty="0" smtClean="0"/>
              <a:t>資料耶</a:t>
            </a:r>
            <a:r>
              <a:rPr lang="zh-TW" altLang="en-US" dirty="0"/>
              <a:t>，千奇百怪的，有夠頭昏眼花！用哪個網頁才好？拿來剪貼會不會被發現啊</a:t>
            </a:r>
            <a:r>
              <a:rPr lang="zh-TW" altLang="en-US" dirty="0" smtClean="0"/>
              <a:t>？等到</a:t>
            </a:r>
            <a:r>
              <a:rPr lang="zh-TW" altLang="en-US" dirty="0"/>
              <a:t>發下報告的成績時，豬八戒發現成績比孫悟空差上一大截</a:t>
            </a:r>
            <a:r>
              <a:rPr lang="zh-TW" altLang="en-US" dirty="0" smtClean="0"/>
              <a:t>。</a:t>
            </a:r>
            <a:endParaRPr lang="zh-TW" altLang="en-US" dirty="0"/>
          </a:p>
        </p:txBody>
      </p:sp>
      <p:sp>
        <p:nvSpPr>
          <p:cNvPr id="2" name="投影片編號版面配置區 1"/>
          <p:cNvSpPr>
            <a:spLocks noGrp="1"/>
          </p:cNvSpPr>
          <p:nvPr>
            <p:ph type="sldNum" sz="quarter" idx="12"/>
          </p:nvPr>
        </p:nvSpPr>
        <p:spPr/>
        <p:txBody>
          <a:bodyPr/>
          <a:lstStyle/>
          <a:p>
            <a:fld id="{3228CCCC-EB6A-4525-9CB7-A5F54915A359}" type="slidenum">
              <a:rPr lang="zh-TW" altLang="en-US" smtClean="0"/>
              <a:pPr/>
              <a:t>7</a:t>
            </a:fld>
            <a:endParaRPr lang="zh-TW" altLang="en-US"/>
          </a:p>
        </p:txBody>
      </p:sp>
    </p:spTree>
    <p:extLst>
      <p:ext uri="{BB962C8B-B14F-4D97-AF65-F5344CB8AC3E}">
        <p14:creationId xmlns:p14="http://schemas.microsoft.com/office/powerpoint/2010/main" val="41693167"/>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620104" y="1015866"/>
            <a:ext cx="7886700" cy="5494383"/>
          </a:xfrm>
        </p:spPr>
        <p:txBody>
          <a:bodyPr>
            <a:noAutofit/>
          </a:bodyPr>
          <a:lstStyle/>
          <a:p>
            <a:pPr lvl="1"/>
            <a:r>
              <a:rPr lang="en-US" altLang="zh-TW" dirty="0" smtClean="0"/>
              <a:t>4. </a:t>
            </a:r>
            <a:r>
              <a:rPr lang="en-US" altLang="zh-TW" dirty="0" err="1" smtClean="0"/>
              <a:t>Grassian</a:t>
            </a:r>
            <a:r>
              <a:rPr lang="en-US" altLang="zh-TW" dirty="0" smtClean="0"/>
              <a:t>, E. (2006). Thinking  Critically  about  Discipline-Based  World  Wide  Web Resources.  Retrieved  July  8,  2013,  from</a:t>
            </a:r>
            <a:r>
              <a:rPr lang="zh-TW" altLang="en-US" dirty="0" smtClean="0"/>
              <a:t> </a:t>
            </a:r>
            <a:r>
              <a:rPr lang="en-US" altLang="zh-TW" dirty="0" smtClean="0"/>
              <a:t>http://www.sscnet.ucla.edu/library/modules/Judge/CLThinkDisc.pdf</a:t>
            </a:r>
          </a:p>
          <a:p>
            <a:pPr lvl="1"/>
            <a:r>
              <a:rPr lang="en-US" altLang="zh-TW" dirty="0" smtClean="0"/>
              <a:t>5. </a:t>
            </a:r>
            <a:r>
              <a:rPr lang="en-US" altLang="zh-TW" dirty="0" err="1" smtClean="0"/>
              <a:t>Lederer</a:t>
            </a:r>
            <a:r>
              <a:rPr lang="en-US" altLang="zh-TW" dirty="0" smtClean="0"/>
              <a:t>, N. (2011). How  to  Evaluate  a  Web  Page.  Retrieved  July  8,  2013,  from </a:t>
            </a:r>
            <a:r>
              <a:rPr lang="zh-TW" altLang="en-US" dirty="0" smtClean="0"/>
              <a:t> </a:t>
            </a:r>
            <a:r>
              <a:rPr lang="en-US" altLang="zh-TW" dirty="0" smtClean="0"/>
              <a:t>http://lib.colostate.edu/howto/evalweb.html </a:t>
            </a:r>
            <a:endParaRPr lang="en-US" altLang="zh-TW" dirty="0"/>
          </a:p>
        </p:txBody>
      </p:sp>
      <p:sp>
        <p:nvSpPr>
          <p:cNvPr id="3" name="投影片編號版面配置區 2"/>
          <p:cNvSpPr>
            <a:spLocks noGrp="1"/>
          </p:cNvSpPr>
          <p:nvPr>
            <p:ph type="sldNum" sz="quarter" idx="12"/>
          </p:nvPr>
        </p:nvSpPr>
        <p:spPr/>
        <p:txBody>
          <a:bodyPr/>
          <a:lstStyle/>
          <a:p>
            <a:fld id="{3228CCCC-EB6A-4525-9CB7-A5F54915A359}" type="slidenum">
              <a:rPr lang="zh-TW" altLang="en-US" smtClean="0"/>
              <a:pPr/>
              <a:t>70</a:t>
            </a:fld>
            <a:endParaRPr lang="zh-TW" altLang="en-US"/>
          </a:p>
        </p:txBody>
      </p:sp>
    </p:spTree>
    <p:extLst>
      <p:ext uri="{BB962C8B-B14F-4D97-AF65-F5344CB8AC3E}">
        <p14:creationId xmlns:p14="http://schemas.microsoft.com/office/powerpoint/2010/main" val="1961772576"/>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637196" y="822804"/>
            <a:ext cx="7886700" cy="5661808"/>
          </a:xfrm>
        </p:spPr>
        <p:txBody>
          <a:bodyPr>
            <a:normAutofit/>
          </a:bodyPr>
          <a:lstStyle/>
          <a:p>
            <a:pPr marL="685800" lvl="2">
              <a:spcBef>
                <a:spcPts val="1000"/>
              </a:spcBef>
            </a:pPr>
            <a:r>
              <a:rPr lang="en-US" altLang="zh-TW" sz="2400" dirty="0"/>
              <a:t>6. Susan  E.  B. (2009). Evaluation  Criteria. Retrieved July  8,  2013,  from  </a:t>
            </a:r>
            <a:r>
              <a:rPr lang="zh-TW" altLang="en-US" sz="2400" dirty="0"/>
              <a:t> </a:t>
            </a:r>
            <a:r>
              <a:rPr lang="en-US" altLang="zh-TW" sz="2400" dirty="0"/>
              <a:t>http://lib.nmsu.edu/instruction/evalcrit.html </a:t>
            </a:r>
            <a:endParaRPr lang="zh-TW" altLang="en-US" sz="2400" dirty="0"/>
          </a:p>
          <a:p>
            <a:pPr lvl="1"/>
            <a:r>
              <a:rPr lang="en-US" altLang="zh-TW" dirty="0" smtClean="0"/>
              <a:t>7</a:t>
            </a:r>
            <a:r>
              <a:rPr lang="en-US" altLang="zh-TW" dirty="0"/>
              <a:t>. The Regents of the University of California (2012). Evaluating Web Pages: </a:t>
            </a:r>
            <a:r>
              <a:rPr lang="zh-TW" altLang="en-US" dirty="0"/>
              <a:t> </a:t>
            </a:r>
            <a:r>
              <a:rPr lang="en-US" altLang="zh-TW" dirty="0"/>
              <a:t>Techniques to  Apply  &amp;  Questions  to  Ask.  Retrieved  July  8,  2013,  from http://</a:t>
            </a:r>
            <a:r>
              <a:rPr lang="en-US" altLang="zh-TW" dirty="0" smtClean="0"/>
              <a:t>www.lib.berkeley.edu/TeachingLib/Guides/Internet/Evaluate.html</a:t>
            </a:r>
            <a:endParaRPr lang="zh-TW" altLang="en-US" sz="2400" dirty="0"/>
          </a:p>
        </p:txBody>
      </p:sp>
      <p:sp>
        <p:nvSpPr>
          <p:cNvPr id="3" name="投影片編號版面配置區 2"/>
          <p:cNvSpPr>
            <a:spLocks noGrp="1"/>
          </p:cNvSpPr>
          <p:nvPr>
            <p:ph type="sldNum" sz="quarter" idx="12"/>
          </p:nvPr>
        </p:nvSpPr>
        <p:spPr/>
        <p:txBody>
          <a:bodyPr/>
          <a:lstStyle/>
          <a:p>
            <a:fld id="{3228CCCC-EB6A-4525-9CB7-A5F54915A359}" type="slidenum">
              <a:rPr lang="zh-TW" altLang="en-US" smtClean="0"/>
              <a:pPr/>
              <a:t>71</a:t>
            </a:fld>
            <a:endParaRPr lang="zh-TW" altLang="en-US"/>
          </a:p>
        </p:txBody>
      </p:sp>
    </p:spTree>
    <p:extLst>
      <p:ext uri="{BB962C8B-B14F-4D97-AF65-F5344CB8AC3E}">
        <p14:creationId xmlns:p14="http://schemas.microsoft.com/office/powerpoint/2010/main" val="988018304"/>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628650" y="759854"/>
            <a:ext cx="7886700" cy="5550793"/>
          </a:xfrm>
        </p:spPr>
        <p:txBody>
          <a:bodyPr>
            <a:noAutofit/>
          </a:bodyPr>
          <a:lstStyle/>
          <a:p>
            <a:endParaRPr lang="en-US" altLang="zh-TW" dirty="0" smtClean="0">
              <a:solidFill>
                <a:schemeClr val="accent6"/>
              </a:solidFill>
            </a:endParaRPr>
          </a:p>
          <a:p>
            <a:pPr lvl="1"/>
            <a:r>
              <a:rPr lang="zh-TW" altLang="en-US" dirty="0" smtClean="0"/>
              <a:t>吳美美</a:t>
            </a:r>
            <a:r>
              <a:rPr lang="zh-TW" altLang="en-US" dirty="0"/>
              <a:t>（</a:t>
            </a:r>
            <a:r>
              <a:rPr lang="en-US" altLang="zh-TW" dirty="0"/>
              <a:t>1996</a:t>
            </a:r>
            <a:r>
              <a:rPr lang="zh-TW" altLang="en-US" dirty="0"/>
              <a:t>）。課程改革和資訊素養教育。社教雙月刊，</a:t>
            </a:r>
            <a:r>
              <a:rPr lang="en-US" altLang="zh-TW" dirty="0"/>
              <a:t>74</a:t>
            </a:r>
            <a:r>
              <a:rPr lang="zh-TW" altLang="en-US" dirty="0"/>
              <a:t>，</a:t>
            </a:r>
            <a:r>
              <a:rPr lang="en-US" altLang="zh-TW" dirty="0"/>
              <a:t>32-39</a:t>
            </a:r>
            <a:r>
              <a:rPr lang="zh-TW" altLang="en-US" dirty="0" smtClean="0"/>
              <a:t>。</a:t>
            </a:r>
            <a:endParaRPr lang="en-US" altLang="zh-TW" dirty="0" smtClean="0"/>
          </a:p>
          <a:p>
            <a:pPr lvl="1"/>
            <a:r>
              <a:rPr lang="zh-TW" altLang="en-US" dirty="0"/>
              <a:t>吳碧娟（</a:t>
            </a:r>
            <a:r>
              <a:rPr lang="en-US" altLang="zh-TW" dirty="0"/>
              <a:t>1999</a:t>
            </a:r>
            <a:r>
              <a:rPr lang="zh-TW" altLang="en-US" dirty="0"/>
              <a:t>）。期刊資源的利用。臺北市：國家圖書館</a:t>
            </a:r>
            <a:r>
              <a:rPr lang="zh-TW" altLang="en-US" dirty="0" smtClean="0"/>
              <a:t>。</a:t>
            </a:r>
            <a:endParaRPr lang="en-US" altLang="zh-TW" dirty="0" smtClean="0"/>
          </a:p>
          <a:p>
            <a:pPr lvl="1"/>
            <a:r>
              <a:rPr lang="zh-TW" altLang="en-US" dirty="0"/>
              <a:t>林宜隆（</a:t>
            </a:r>
            <a:r>
              <a:rPr lang="en-US" altLang="zh-TW" dirty="0"/>
              <a:t>2009</a:t>
            </a:r>
            <a:r>
              <a:rPr lang="zh-TW" altLang="en-US" dirty="0"/>
              <a:t>）。網路犯罪：理論與實務（第三版）。桃園：中央警察大學出版社</a:t>
            </a:r>
            <a:r>
              <a:rPr lang="zh-TW" altLang="en-US" dirty="0" smtClean="0"/>
              <a:t>。</a:t>
            </a:r>
            <a:endParaRPr lang="en-US" altLang="zh-TW" dirty="0" smtClean="0"/>
          </a:p>
          <a:p>
            <a:pPr lvl="1"/>
            <a:r>
              <a:rPr lang="zh-TW" altLang="en-US" dirty="0" smtClean="0"/>
              <a:t>陳超明</a:t>
            </a:r>
            <a:r>
              <a:rPr lang="zh-TW" altLang="en-US" dirty="0"/>
              <a:t>、鍾雪珍（</a:t>
            </a:r>
            <a:r>
              <a:rPr lang="en-US" altLang="zh-TW" dirty="0"/>
              <a:t>1997</a:t>
            </a:r>
            <a:r>
              <a:rPr lang="zh-TW" altLang="en-US" dirty="0"/>
              <a:t>）。圖書館在「研究方法與論文寫作」課程中的角色。圖書與資訊學刊，</a:t>
            </a:r>
            <a:r>
              <a:rPr lang="en-US" altLang="zh-TW" dirty="0"/>
              <a:t>22</a:t>
            </a:r>
            <a:r>
              <a:rPr lang="zh-TW" altLang="en-US" dirty="0"/>
              <a:t>，</a:t>
            </a:r>
            <a:r>
              <a:rPr lang="en-US" altLang="zh-TW" dirty="0"/>
              <a:t>10-25</a:t>
            </a:r>
            <a:r>
              <a:rPr lang="zh-TW" altLang="en-US" dirty="0" smtClean="0"/>
              <a:t>。</a:t>
            </a:r>
            <a:endParaRPr lang="zh-TW" altLang="en-US" dirty="0"/>
          </a:p>
        </p:txBody>
      </p:sp>
      <p:sp>
        <p:nvSpPr>
          <p:cNvPr id="3" name="投影片編號版面配置區 2"/>
          <p:cNvSpPr>
            <a:spLocks noGrp="1"/>
          </p:cNvSpPr>
          <p:nvPr>
            <p:ph type="sldNum" sz="quarter" idx="12"/>
          </p:nvPr>
        </p:nvSpPr>
        <p:spPr/>
        <p:txBody>
          <a:bodyPr/>
          <a:lstStyle/>
          <a:p>
            <a:fld id="{3228CCCC-EB6A-4525-9CB7-A5F54915A359}" type="slidenum">
              <a:rPr lang="zh-TW" altLang="en-US" smtClean="0"/>
              <a:pPr/>
              <a:t>72</a:t>
            </a:fld>
            <a:endParaRPr lang="zh-TW" altLang="en-US"/>
          </a:p>
        </p:txBody>
      </p:sp>
      <p:sp>
        <p:nvSpPr>
          <p:cNvPr id="4" name="標題 2"/>
          <p:cNvSpPr>
            <a:spLocks noGrp="1"/>
          </p:cNvSpPr>
          <p:nvPr>
            <p:ph type="title"/>
          </p:nvPr>
        </p:nvSpPr>
        <p:spPr>
          <a:xfrm>
            <a:off x="628650" y="433493"/>
            <a:ext cx="7886700" cy="1325563"/>
          </a:xfrm>
        </p:spPr>
        <p:txBody>
          <a:bodyPr/>
          <a:lstStyle/>
          <a:p>
            <a:r>
              <a:rPr lang="zh-TW" altLang="en-US" dirty="0" smtClean="0"/>
              <a:t>二、本文參考資料</a:t>
            </a:r>
            <a:endParaRPr lang="zh-TW" altLang="en-US" dirty="0"/>
          </a:p>
        </p:txBody>
      </p:sp>
    </p:spTree>
    <p:extLst>
      <p:ext uri="{BB962C8B-B14F-4D97-AF65-F5344CB8AC3E}">
        <p14:creationId xmlns:p14="http://schemas.microsoft.com/office/powerpoint/2010/main" val="3797209267"/>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637196" y="1199902"/>
            <a:ext cx="7886700" cy="5429988"/>
          </a:xfrm>
        </p:spPr>
        <p:txBody>
          <a:bodyPr>
            <a:normAutofit/>
          </a:bodyPr>
          <a:lstStyle/>
          <a:p>
            <a:pPr lvl="1"/>
            <a:r>
              <a:rPr lang="zh-TW" altLang="en-US" dirty="0"/>
              <a:t>曾淑賢、陳麗君、李嫣紅、王珮玲（</a:t>
            </a:r>
            <a:r>
              <a:rPr lang="en-US" altLang="zh-TW" dirty="0"/>
              <a:t>1999</a:t>
            </a:r>
            <a:r>
              <a:rPr lang="zh-TW" altLang="en-US" dirty="0"/>
              <a:t>）。公共圖書館的利用：生活資訊的</a:t>
            </a:r>
            <a:r>
              <a:rPr lang="zh-TW" altLang="en-US" dirty="0" smtClean="0"/>
              <a:t>好幫手</a:t>
            </a:r>
            <a:r>
              <a:rPr lang="zh-TW" altLang="en-US" dirty="0"/>
              <a:t>。臺北市：國家圖書館</a:t>
            </a:r>
            <a:r>
              <a:rPr lang="zh-TW" altLang="en-US" dirty="0" smtClean="0"/>
              <a:t>。</a:t>
            </a:r>
            <a:endParaRPr lang="en-US" altLang="zh-TW" dirty="0" smtClean="0"/>
          </a:p>
          <a:p>
            <a:pPr lvl="1"/>
            <a:r>
              <a:rPr lang="zh-TW" altLang="en-US" dirty="0"/>
              <a:t>臺北市政府教育局（</a:t>
            </a:r>
            <a:r>
              <a:rPr lang="en-US" altLang="zh-TW" dirty="0"/>
              <a:t>2009</a:t>
            </a:r>
            <a:r>
              <a:rPr lang="zh-TW" altLang="en-US" dirty="0"/>
              <a:t>）。資訊素養與倫理－高中版教材（第二版）。臺北市：編者。 </a:t>
            </a:r>
          </a:p>
          <a:p>
            <a:pPr lvl="1"/>
            <a:r>
              <a:rPr lang="zh-TW" altLang="en-US" dirty="0"/>
              <a:t>劉玉立（</a:t>
            </a:r>
            <a:r>
              <a:rPr lang="en-US" altLang="zh-TW" dirty="0"/>
              <a:t>2003</a:t>
            </a:r>
            <a:r>
              <a:rPr lang="zh-TW" altLang="en-US" dirty="0"/>
              <a:t>）。國小高年級學生搜尋與統整網路資料之行動研究。國立嘉義</a:t>
            </a:r>
            <a:r>
              <a:rPr lang="zh-TW" altLang="en-US" dirty="0" smtClean="0"/>
              <a:t>大學</a:t>
            </a:r>
            <a:r>
              <a:rPr lang="zh-TW" altLang="en-US" dirty="0"/>
              <a:t>科技教育研究所碩士論文，未出版。</a:t>
            </a:r>
          </a:p>
        </p:txBody>
      </p:sp>
      <p:sp>
        <p:nvSpPr>
          <p:cNvPr id="3" name="投影片編號版面配置區 2"/>
          <p:cNvSpPr>
            <a:spLocks noGrp="1"/>
          </p:cNvSpPr>
          <p:nvPr>
            <p:ph type="sldNum" sz="quarter" idx="12"/>
          </p:nvPr>
        </p:nvSpPr>
        <p:spPr/>
        <p:txBody>
          <a:bodyPr/>
          <a:lstStyle/>
          <a:p>
            <a:fld id="{3228CCCC-EB6A-4525-9CB7-A5F54915A359}" type="slidenum">
              <a:rPr lang="zh-TW" altLang="en-US" smtClean="0"/>
              <a:pPr/>
              <a:t>73</a:t>
            </a:fld>
            <a:endParaRPr lang="zh-TW" altLang="en-US"/>
          </a:p>
        </p:txBody>
      </p:sp>
    </p:spTree>
    <p:extLst>
      <p:ext uri="{BB962C8B-B14F-4D97-AF65-F5344CB8AC3E}">
        <p14:creationId xmlns:p14="http://schemas.microsoft.com/office/powerpoint/2010/main" val="1345067016"/>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637196" y="986137"/>
            <a:ext cx="7886700" cy="5455746"/>
          </a:xfrm>
        </p:spPr>
        <p:txBody>
          <a:bodyPr>
            <a:normAutofit/>
          </a:bodyPr>
          <a:lstStyle/>
          <a:p>
            <a:pPr lvl="1"/>
            <a:r>
              <a:rPr lang="zh-TW" altLang="en-US" dirty="0"/>
              <a:t>謝寶煖（</a:t>
            </a:r>
            <a:r>
              <a:rPr lang="en-US" altLang="zh-TW" dirty="0"/>
              <a:t>2004</a:t>
            </a:r>
            <a:r>
              <a:rPr lang="zh-TW" altLang="en-US" dirty="0"/>
              <a:t>）。資訊與網路資源利用。臺北市：華泰文化。 </a:t>
            </a:r>
          </a:p>
          <a:p>
            <a:pPr lvl="1"/>
            <a:r>
              <a:rPr lang="zh-TW" altLang="en-US" dirty="0"/>
              <a:t>林珮誼（</a:t>
            </a:r>
            <a:r>
              <a:rPr lang="en-US" altLang="zh-TW" dirty="0"/>
              <a:t>2011</a:t>
            </a:r>
            <a:r>
              <a:rPr lang="zh-TW" altLang="en-US" dirty="0"/>
              <a:t>）。我國圖書館執行網站典藏作法之研究。淡江大學資訊與</a:t>
            </a:r>
            <a:r>
              <a:rPr lang="zh-TW" altLang="en-US" dirty="0" smtClean="0"/>
              <a:t>圖書館學</a:t>
            </a:r>
            <a:r>
              <a:rPr lang="zh-TW" altLang="en-US" dirty="0"/>
              <a:t>系碩士論文，未出版。 </a:t>
            </a:r>
          </a:p>
          <a:p>
            <a:pPr lvl="1"/>
            <a:r>
              <a:rPr lang="zh-TW" altLang="en-US" dirty="0"/>
              <a:t>趙燕婷（</a:t>
            </a:r>
            <a:r>
              <a:rPr lang="en-US" altLang="zh-TW" dirty="0"/>
              <a:t>2012</a:t>
            </a:r>
            <a:r>
              <a:rPr lang="zh-TW" altLang="en-US" dirty="0"/>
              <a:t>）。科技大學學生資訊素養能力評估之研究。國立臺灣師範大學</a:t>
            </a:r>
            <a:r>
              <a:rPr lang="zh-TW" altLang="en-US" dirty="0" smtClean="0"/>
              <a:t>圖書</a:t>
            </a:r>
            <a:r>
              <a:rPr lang="zh-TW" altLang="en-US" dirty="0"/>
              <a:t>資訊學研究所碩士論文，未出版。</a:t>
            </a:r>
          </a:p>
        </p:txBody>
      </p:sp>
      <p:sp>
        <p:nvSpPr>
          <p:cNvPr id="3" name="投影片編號版面配置區 2"/>
          <p:cNvSpPr>
            <a:spLocks noGrp="1"/>
          </p:cNvSpPr>
          <p:nvPr>
            <p:ph type="sldNum" sz="quarter" idx="12"/>
          </p:nvPr>
        </p:nvSpPr>
        <p:spPr/>
        <p:txBody>
          <a:bodyPr/>
          <a:lstStyle/>
          <a:p>
            <a:fld id="{3228CCCC-EB6A-4525-9CB7-A5F54915A359}" type="slidenum">
              <a:rPr lang="zh-TW" altLang="en-US" smtClean="0"/>
              <a:pPr/>
              <a:t>74</a:t>
            </a:fld>
            <a:endParaRPr lang="zh-TW" altLang="en-US"/>
          </a:p>
        </p:txBody>
      </p:sp>
    </p:spTree>
    <p:extLst>
      <p:ext uri="{BB962C8B-B14F-4D97-AF65-F5344CB8AC3E}">
        <p14:creationId xmlns:p14="http://schemas.microsoft.com/office/powerpoint/2010/main" val="1824758242"/>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637196" y="1050290"/>
            <a:ext cx="7886700" cy="5442867"/>
          </a:xfrm>
        </p:spPr>
        <p:txBody>
          <a:bodyPr>
            <a:noAutofit/>
          </a:bodyPr>
          <a:lstStyle/>
          <a:p>
            <a:pPr lvl="1"/>
            <a:r>
              <a:rPr lang="en-US" altLang="zh-TW" dirty="0" err="1"/>
              <a:t>AISO.Net</a:t>
            </a:r>
            <a:r>
              <a:rPr lang="en-US" altLang="zh-TW" dirty="0"/>
              <a:t> (2013). 10 Strategies to Optimize Your </a:t>
            </a:r>
            <a:r>
              <a:rPr lang="en-US" altLang="zh-TW" dirty="0" smtClean="0"/>
              <a:t>Online Credibility. Retrieved Aug 25, 2013, from</a:t>
            </a:r>
            <a:r>
              <a:rPr lang="zh-TW" altLang="en-US" dirty="0" smtClean="0"/>
              <a:t> </a:t>
            </a:r>
            <a:r>
              <a:rPr lang="en-US" altLang="zh-TW" dirty="0" smtClean="0"/>
              <a:t>http://www.controlmywebsite.com/knowledgebase.php?action=displayarticle&amp;id=202 </a:t>
            </a:r>
          </a:p>
          <a:p>
            <a:pPr marL="685800" lvl="2">
              <a:spcBef>
                <a:spcPts val="1000"/>
              </a:spcBef>
            </a:pPr>
            <a:r>
              <a:rPr lang="en-US" altLang="zh-TW" sz="2400" dirty="0"/>
              <a:t>Henderson, J. R. (2013). The Ithaca College Library Guide to Critical Thinking About What  you  See  on  the  Web.  Retrieved  July  7,  2013,  from http://</a:t>
            </a:r>
            <a:r>
              <a:rPr lang="en-US" altLang="zh-TW" sz="2400" dirty="0" smtClean="0"/>
              <a:t>www.ithacalibrary.com/sp/subjects/guide.php?subject=thinking</a:t>
            </a:r>
            <a:endParaRPr lang="zh-TW" altLang="en-US" sz="2400" dirty="0"/>
          </a:p>
        </p:txBody>
      </p:sp>
      <p:sp>
        <p:nvSpPr>
          <p:cNvPr id="3" name="投影片編號版面配置區 2"/>
          <p:cNvSpPr>
            <a:spLocks noGrp="1"/>
          </p:cNvSpPr>
          <p:nvPr>
            <p:ph type="sldNum" sz="quarter" idx="12"/>
          </p:nvPr>
        </p:nvSpPr>
        <p:spPr/>
        <p:txBody>
          <a:bodyPr/>
          <a:lstStyle/>
          <a:p>
            <a:fld id="{3228CCCC-EB6A-4525-9CB7-A5F54915A359}" type="slidenum">
              <a:rPr lang="zh-TW" altLang="en-US" smtClean="0"/>
              <a:pPr/>
              <a:t>75</a:t>
            </a:fld>
            <a:endParaRPr lang="zh-TW" altLang="en-US"/>
          </a:p>
        </p:txBody>
      </p:sp>
    </p:spTree>
    <p:extLst>
      <p:ext uri="{BB962C8B-B14F-4D97-AF65-F5344CB8AC3E}">
        <p14:creationId xmlns:p14="http://schemas.microsoft.com/office/powerpoint/2010/main" val="3966200007"/>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628650" y="1049929"/>
            <a:ext cx="7886700" cy="5520140"/>
          </a:xfrm>
        </p:spPr>
        <p:txBody>
          <a:bodyPr>
            <a:normAutofit/>
          </a:bodyPr>
          <a:lstStyle/>
          <a:p>
            <a:pPr lvl="1"/>
            <a:r>
              <a:rPr lang="en-US" altLang="zh-TW" dirty="0" err="1"/>
              <a:t>Mardis</a:t>
            </a:r>
            <a:r>
              <a:rPr lang="en-US" altLang="zh-TW" dirty="0"/>
              <a:t>, L., &amp; </a:t>
            </a:r>
            <a:r>
              <a:rPr lang="en-US" altLang="zh-TW" dirty="0" err="1"/>
              <a:t>Ury</a:t>
            </a:r>
            <a:r>
              <a:rPr lang="en-US" altLang="zh-TW" dirty="0"/>
              <a:t>, C. (2001). Make evaluating websites a part of the research process. Retrieved  March  13,  2002,  from   http://www.nwmissouri.edu/library/courses/evaluation/edeval.htm </a:t>
            </a:r>
          </a:p>
          <a:p>
            <a:pPr lvl="1"/>
            <a:r>
              <a:rPr lang="en-US" altLang="zh-TW" dirty="0" err="1" smtClean="0"/>
              <a:t>McMillin</a:t>
            </a:r>
            <a:r>
              <a:rPr lang="en-US" altLang="zh-TW" dirty="0"/>
              <a:t>, P. (2010). Five criteria for evaluating  Web pages. Retrieved July 7, 2013, from http://olinuris.library.cornell.edu/ref/research/webcrit.html </a:t>
            </a:r>
            <a:endParaRPr lang="zh-TW" altLang="en-US" dirty="0"/>
          </a:p>
          <a:p>
            <a:endParaRPr lang="zh-TW" altLang="en-US" dirty="0"/>
          </a:p>
        </p:txBody>
      </p:sp>
      <p:sp>
        <p:nvSpPr>
          <p:cNvPr id="3" name="投影片編號版面配置區 2"/>
          <p:cNvSpPr>
            <a:spLocks noGrp="1"/>
          </p:cNvSpPr>
          <p:nvPr>
            <p:ph type="sldNum" sz="quarter" idx="12"/>
          </p:nvPr>
        </p:nvSpPr>
        <p:spPr/>
        <p:txBody>
          <a:bodyPr/>
          <a:lstStyle/>
          <a:p>
            <a:fld id="{3228CCCC-EB6A-4525-9CB7-A5F54915A359}" type="slidenum">
              <a:rPr lang="zh-TW" altLang="en-US" smtClean="0"/>
              <a:pPr/>
              <a:t>76</a:t>
            </a:fld>
            <a:endParaRPr lang="zh-TW" altLang="en-US"/>
          </a:p>
        </p:txBody>
      </p:sp>
    </p:spTree>
    <p:extLst>
      <p:ext uri="{BB962C8B-B14F-4D97-AF65-F5344CB8AC3E}">
        <p14:creationId xmlns:p14="http://schemas.microsoft.com/office/powerpoint/2010/main" val="2209179960"/>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662833" y="951593"/>
            <a:ext cx="7886700" cy="5756855"/>
          </a:xfrm>
        </p:spPr>
        <p:txBody>
          <a:bodyPr>
            <a:noAutofit/>
          </a:bodyPr>
          <a:lstStyle/>
          <a:p>
            <a:pPr lvl="1"/>
            <a:r>
              <a:rPr lang="en-US" altLang="zh-TW" dirty="0"/>
              <a:t>Metzger,  M.  J.  (2007).  Making  sense  of  credibility  on  the  Web:  Models  for  evaluating online  information  and  recommendations  for  future  research.  Journal  of  the American Society for Information Science and Technology, 58(13), 2078-2091. </a:t>
            </a:r>
            <a:endParaRPr lang="en-US" altLang="zh-TW" dirty="0" smtClean="0"/>
          </a:p>
          <a:p>
            <a:pPr lvl="1"/>
            <a:r>
              <a:rPr lang="en-US" altLang="zh-TW" dirty="0"/>
              <a:t>Schrock , K . (2009a). The Five W’s of Web Site Evaluation. Retrieved July 6, 2013, from http://kathyschrock.net/abceval/5ws.htm </a:t>
            </a:r>
            <a:endParaRPr lang="en-US" altLang="zh-TW" dirty="0" smtClean="0"/>
          </a:p>
        </p:txBody>
      </p:sp>
      <p:sp>
        <p:nvSpPr>
          <p:cNvPr id="3" name="投影片編號版面配置區 2"/>
          <p:cNvSpPr>
            <a:spLocks noGrp="1"/>
          </p:cNvSpPr>
          <p:nvPr>
            <p:ph type="sldNum" sz="quarter" idx="12"/>
          </p:nvPr>
        </p:nvSpPr>
        <p:spPr/>
        <p:txBody>
          <a:bodyPr/>
          <a:lstStyle/>
          <a:p>
            <a:fld id="{3228CCCC-EB6A-4525-9CB7-A5F54915A359}" type="slidenum">
              <a:rPr lang="zh-TW" altLang="en-US" smtClean="0"/>
              <a:pPr/>
              <a:t>77</a:t>
            </a:fld>
            <a:endParaRPr lang="zh-TW" altLang="en-US"/>
          </a:p>
        </p:txBody>
      </p:sp>
    </p:spTree>
    <p:extLst>
      <p:ext uri="{BB962C8B-B14F-4D97-AF65-F5344CB8AC3E}">
        <p14:creationId xmlns:p14="http://schemas.microsoft.com/office/powerpoint/2010/main" val="2641953867"/>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679924" y="938834"/>
            <a:ext cx="7886700" cy="5520140"/>
          </a:xfrm>
        </p:spPr>
        <p:txBody>
          <a:bodyPr/>
          <a:lstStyle/>
          <a:p>
            <a:pPr lvl="1"/>
            <a:r>
              <a:rPr lang="en-US" altLang="zh-TW" dirty="0" smtClean="0"/>
              <a:t>Schrock</a:t>
            </a:r>
            <a:r>
              <a:rPr lang="en-US" altLang="zh-TW" dirty="0"/>
              <a:t>,  K.  (2009b).  Critical  Evaluation  of  a  Web  Site:  Secondary  School  Level. Retrieved July 7, 2013, from http://kathyschrock.net/eval/pdfs/evalhigh.pdf</a:t>
            </a:r>
            <a:endParaRPr lang="zh-TW" altLang="en-US" dirty="0"/>
          </a:p>
          <a:p>
            <a:endParaRPr lang="zh-TW" altLang="en-US" dirty="0"/>
          </a:p>
        </p:txBody>
      </p:sp>
      <p:sp>
        <p:nvSpPr>
          <p:cNvPr id="3" name="投影片編號版面配置區 2"/>
          <p:cNvSpPr>
            <a:spLocks noGrp="1"/>
          </p:cNvSpPr>
          <p:nvPr>
            <p:ph type="sldNum" sz="quarter" idx="12"/>
          </p:nvPr>
        </p:nvSpPr>
        <p:spPr/>
        <p:txBody>
          <a:bodyPr/>
          <a:lstStyle/>
          <a:p>
            <a:fld id="{3228CCCC-EB6A-4525-9CB7-A5F54915A359}" type="slidenum">
              <a:rPr lang="zh-TW" altLang="en-US" smtClean="0"/>
              <a:pPr/>
              <a:t>78</a:t>
            </a:fld>
            <a:endParaRPr lang="zh-TW" altLang="en-US"/>
          </a:p>
        </p:txBody>
      </p:sp>
    </p:spTree>
    <p:extLst>
      <p:ext uri="{BB962C8B-B14F-4D97-AF65-F5344CB8AC3E}">
        <p14:creationId xmlns:p14="http://schemas.microsoft.com/office/powerpoint/2010/main" val="692813741"/>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altLang="zh-TW" b="1" spc="50" dirty="0" smtClean="0">
                <a:ln w="11430"/>
                <a:solidFill>
                  <a:srgbClr val="FF0000"/>
                </a:solidFill>
                <a:effectLst>
                  <a:outerShdw blurRad="76200" dist="50800" dir="5400000" algn="tl" rotWithShape="0">
                    <a:srgbClr val="000000">
                      <a:alpha val="65000"/>
                    </a:srgbClr>
                  </a:outerShdw>
                </a:effectLst>
              </a:rPr>
              <a:t>Q &amp; A</a:t>
            </a:r>
            <a:endParaRPr lang="zh-TW" altLang="en-US" b="1" spc="50" dirty="0">
              <a:ln w="11430"/>
              <a:solidFill>
                <a:srgbClr val="FF0000"/>
              </a:solidFill>
              <a:effectLst>
                <a:outerShdw blurRad="76200" dist="50800" dir="5400000" algn="tl" rotWithShape="0">
                  <a:srgbClr val="000000">
                    <a:alpha val="65000"/>
                  </a:srgbClr>
                </a:outerShdw>
              </a:effectLst>
            </a:endParaRPr>
          </a:p>
        </p:txBody>
      </p:sp>
      <p:sp>
        <p:nvSpPr>
          <p:cNvPr id="3" name="文字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3228CCCC-EB6A-4525-9CB7-A5F54915A359}" type="slidenum">
              <a:rPr lang="zh-TW" altLang="en-US" smtClean="0"/>
              <a:pPr/>
              <a:t>79</a:t>
            </a:fld>
            <a:endParaRPr lang="zh-TW" altLang="en-US"/>
          </a:p>
        </p:txBody>
      </p:sp>
    </p:spTree>
    <p:extLst>
      <p:ext uri="{BB962C8B-B14F-4D97-AF65-F5344CB8AC3E}">
        <p14:creationId xmlns:p14="http://schemas.microsoft.com/office/powerpoint/2010/main" val="30762657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637196" y="1281027"/>
            <a:ext cx="7886700" cy="5442867"/>
          </a:xfrm>
        </p:spPr>
        <p:txBody>
          <a:bodyPr/>
          <a:lstStyle/>
          <a:p>
            <a:r>
              <a:rPr lang="zh-TW" altLang="en-US" dirty="0"/>
              <a:t>唐三藏給豬八戒的評語是「資料不完整」、「資料太老舊」以及「資料不正確」。豬八戒想：「不都是網路上找來的資料，為何孫悟空的就是正確且可信，而我的就差那麼多。到底問題出在那裡呢？」</a:t>
            </a:r>
          </a:p>
        </p:txBody>
      </p:sp>
      <p:sp>
        <p:nvSpPr>
          <p:cNvPr id="3" name="投影片編號版面配置區 2"/>
          <p:cNvSpPr>
            <a:spLocks noGrp="1"/>
          </p:cNvSpPr>
          <p:nvPr>
            <p:ph type="sldNum" sz="quarter" idx="12"/>
          </p:nvPr>
        </p:nvSpPr>
        <p:spPr/>
        <p:txBody>
          <a:bodyPr/>
          <a:lstStyle/>
          <a:p>
            <a:fld id="{3228CCCC-EB6A-4525-9CB7-A5F54915A359}" type="slidenum">
              <a:rPr lang="zh-TW" altLang="en-US" smtClean="0"/>
              <a:pPr/>
              <a:t>8</a:t>
            </a:fld>
            <a:endParaRPr lang="zh-TW" altLang="en-US"/>
          </a:p>
        </p:txBody>
      </p:sp>
    </p:spTree>
    <p:extLst>
      <p:ext uri="{BB962C8B-B14F-4D97-AF65-F5344CB8AC3E}">
        <p14:creationId xmlns:p14="http://schemas.microsoft.com/office/powerpoint/2010/main" val="13629642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內容版面配置區 4"/>
          <p:cNvSpPr>
            <a:spLocks noGrp="1"/>
          </p:cNvSpPr>
          <p:nvPr>
            <p:ph idx="1"/>
          </p:nvPr>
        </p:nvSpPr>
        <p:spPr>
          <a:xfrm>
            <a:off x="637196" y="1157555"/>
            <a:ext cx="7886700" cy="5700445"/>
          </a:xfrm>
        </p:spPr>
        <p:txBody>
          <a:bodyPr>
            <a:normAutofit/>
          </a:bodyPr>
          <a:lstStyle/>
          <a:p>
            <a:r>
              <a:rPr lang="zh-TW" altLang="en-US" dirty="0" smtClean="0"/>
              <a:t>人人</a:t>
            </a:r>
            <a:r>
              <a:rPr lang="zh-TW" altLang="en-US" dirty="0"/>
              <a:t>都說這是資訊爆炸的時代，每天產出的資訊好像要把人淹沒。</a:t>
            </a:r>
            <a:r>
              <a:rPr lang="zh-TW" altLang="en-US" dirty="0" smtClean="0"/>
              <a:t>成千上萬的</a:t>
            </a:r>
            <a:r>
              <a:rPr lang="zh-TW" altLang="en-US" dirty="0"/>
              <a:t>訊息不請自來，想要的資料卻怎麼也找不到！有沒有個魔法棒可以把資訊「</a:t>
            </a:r>
            <a:r>
              <a:rPr lang="zh-TW" altLang="en-US" dirty="0" smtClean="0"/>
              <a:t>點石成金</a:t>
            </a:r>
            <a:r>
              <a:rPr lang="zh-TW" altLang="en-US" dirty="0"/>
              <a:t>」？讓人們能快速找到有用的資訊，好好的運用資訊解決問題呢</a:t>
            </a:r>
            <a:r>
              <a:rPr lang="zh-TW" altLang="en-US" dirty="0" smtClean="0"/>
              <a:t>？</a:t>
            </a:r>
            <a:endParaRPr lang="en-US" altLang="zh-TW" dirty="0" smtClean="0"/>
          </a:p>
        </p:txBody>
      </p:sp>
      <p:sp>
        <p:nvSpPr>
          <p:cNvPr id="2" name="投影片編號版面配置區 1"/>
          <p:cNvSpPr>
            <a:spLocks noGrp="1"/>
          </p:cNvSpPr>
          <p:nvPr>
            <p:ph type="sldNum" sz="quarter" idx="12"/>
          </p:nvPr>
        </p:nvSpPr>
        <p:spPr/>
        <p:txBody>
          <a:bodyPr/>
          <a:lstStyle/>
          <a:p>
            <a:fld id="{3228CCCC-EB6A-4525-9CB7-A5F54915A359}" type="slidenum">
              <a:rPr lang="zh-TW" altLang="en-US" smtClean="0"/>
              <a:pPr/>
              <a:t>9</a:t>
            </a:fld>
            <a:endParaRPr lang="zh-TW" altLang="en-US"/>
          </a:p>
        </p:txBody>
      </p:sp>
    </p:spTree>
    <p:extLst>
      <p:ext uri="{BB962C8B-B14F-4D97-AF65-F5344CB8AC3E}">
        <p14:creationId xmlns:p14="http://schemas.microsoft.com/office/powerpoint/2010/main" val="187058367"/>
      </p:ext>
    </p:extLst>
  </p:cSld>
  <p:clrMapOvr>
    <a:masterClrMapping/>
  </p:clrMapOvr>
  <p:timing>
    <p:tnLst>
      <p:par>
        <p:cTn id="1" dur="indefinite" restart="never" nodeType="tmRoot"/>
      </p:par>
    </p:tnLst>
  </p:timing>
</p:sld>
</file>

<file path=ppt/theme/theme1.xml><?xml version="1.0" encoding="utf-8"?>
<a:theme xmlns:a="http://schemas.openxmlformats.org/drawingml/2006/main" name="簡報樣式-20131211">
  <a:themeElements>
    <a:clrScheme name="自訂 5">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7030A0"/>
      </a:hlink>
      <a:folHlink>
        <a:srgbClr val="7030A0"/>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沉穩">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計算機概論.投影片範本.potx" id="{388A6415-17F8-4AFF-8809-7931B429B839}" vid="{BDD08744-6387-4054-8AF6-1BE8EF8ADA0D}"/>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簡報樣式-20131211</Template>
  <TotalTime>357</TotalTime>
  <Words>5842</Words>
  <Application>Microsoft Office PowerPoint</Application>
  <PresentationFormat>如螢幕大小 (4:3)</PresentationFormat>
  <Paragraphs>512</Paragraphs>
  <Slides>79</Slides>
  <Notes>6</Notes>
  <HiddenSlides>0</HiddenSlides>
  <MMClips>0</MMClips>
  <ScaleCrop>false</ScaleCrop>
  <HeadingPairs>
    <vt:vector size="4" baseType="variant">
      <vt:variant>
        <vt:lpstr>佈景主題</vt:lpstr>
      </vt:variant>
      <vt:variant>
        <vt:i4>1</vt:i4>
      </vt:variant>
      <vt:variant>
        <vt:lpstr>投影片標題</vt:lpstr>
      </vt:variant>
      <vt:variant>
        <vt:i4>79</vt:i4>
      </vt:variant>
    </vt:vector>
  </HeadingPairs>
  <TitlesOfParts>
    <vt:vector size="80" baseType="lpstr">
      <vt:lpstr>簡報樣式-20131211</vt:lpstr>
      <vt:lpstr>PowerPoint 簡報</vt:lpstr>
      <vt:lpstr>壹、靈根孕育源流出</vt:lpstr>
      <vt:lpstr>故事緣起…(1/3)</vt:lpstr>
      <vt:lpstr>故事緣起…(2/3)</vt:lpstr>
      <vt:lpstr>故事緣起…(3/3)</vt:lpstr>
      <vt:lpstr>PowerPoint 簡報</vt:lpstr>
      <vt:lpstr>PowerPoint 簡報</vt:lpstr>
      <vt:lpstr>PowerPoint 簡報</vt:lpstr>
      <vt:lpstr>PowerPoint 簡報</vt:lpstr>
      <vt:lpstr>PowerPoint 簡報</vt:lpstr>
      <vt:lpstr>貳、悟徹網路妙真理</vt:lpstr>
      <vt:lpstr>一、資訊資源</vt:lpstr>
      <vt:lpstr>PowerPoint 簡報</vt:lpstr>
      <vt:lpstr>二、網路識讀</vt:lpstr>
      <vt:lpstr>PowerPoint 簡報</vt:lpstr>
      <vt:lpstr>參、資訊山下定心猿</vt:lpstr>
      <vt:lpstr>一、網路上的資訊資源</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二、網路資料搜尋</vt:lpstr>
      <vt:lpstr>PowerPoint 簡報</vt:lpstr>
      <vt:lpstr>PowerPoint 簡報</vt:lpstr>
      <vt:lpstr>PowerPoint 簡報</vt:lpstr>
      <vt:lpstr>PowerPoint 簡報</vt:lpstr>
      <vt:lpstr>PowerPoint 簡報</vt:lpstr>
      <vt:lpstr>PowerPoint 簡報</vt:lpstr>
      <vt:lpstr>PowerPoint 簡報</vt:lpstr>
      <vt:lpstr>PowerPoint 簡報</vt:lpstr>
      <vt:lpstr>三、網路識讀</vt:lpstr>
      <vt:lpstr>PowerPoint 簡報</vt:lpstr>
      <vt:lpstr>PowerPoint 簡報</vt:lpstr>
      <vt:lpstr>PowerPoint 簡報</vt:lpstr>
      <vt:lpstr>表 3-2　網域屬性及其網站類型</vt:lpstr>
      <vt:lpstr>PowerPoint 簡報</vt:lpstr>
      <vt:lpstr>PowerPoint 簡報</vt:lpstr>
      <vt:lpstr>表 3-3　網站可信度檢核表</vt:lpstr>
      <vt:lpstr>PowerPoint 簡報</vt:lpstr>
      <vt:lpstr>表 3-4　網站資訊可信度檢核表</vt:lpstr>
      <vt:lpstr>表 3-4　網站資訊可信度檢核表（續）</vt:lpstr>
      <vt:lpstr>表 3-4　網站資訊可信度檢核表（續）</vt:lpstr>
      <vt:lpstr>表 3-4　網站資訊可信度檢核表（續）</vt:lpstr>
      <vt:lpstr>PowerPoint 簡報</vt:lpstr>
      <vt:lpstr>PowerPoint 簡報</vt:lpstr>
      <vt:lpstr>四、資料運用</vt:lpstr>
      <vt:lpstr>PowerPoint 簡報</vt:lpstr>
      <vt:lpstr>PowerPoint 簡報</vt:lpstr>
      <vt:lpstr>肆、功成圓滿見真如</vt:lpstr>
      <vt:lpstr>一、資料搜尋練習</vt:lpstr>
      <vt:lpstr>二、網站評估練習</vt:lpstr>
      <vt:lpstr>表 3-5　網站選擇量表</vt:lpstr>
      <vt:lpstr>表 3-5　網站選擇量表（續）</vt:lpstr>
      <vt:lpstr>伍、西天取經傳正念</vt:lpstr>
      <vt:lpstr>一、進一步了解可參閱</vt:lpstr>
      <vt:lpstr>PowerPoint 簡報</vt:lpstr>
      <vt:lpstr>PowerPoint 簡報</vt:lpstr>
      <vt:lpstr>二、本文參考資料</vt:lpstr>
      <vt:lpstr>PowerPoint 簡報</vt:lpstr>
      <vt:lpstr>PowerPoint 簡報</vt:lpstr>
      <vt:lpstr>PowerPoint 簡報</vt:lpstr>
      <vt:lpstr>PowerPoint 簡報</vt:lpstr>
      <vt:lpstr>PowerPoint 簡報</vt:lpstr>
      <vt:lpstr>PowerPoint 簡報</vt:lpstr>
      <vt:lpstr>Q &amp; A</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adm</dc:creator>
  <cp:lastModifiedBy>mingchilee</cp:lastModifiedBy>
  <cp:revision>119</cp:revision>
  <dcterms:created xsi:type="dcterms:W3CDTF">2013-09-10T06:15:03Z</dcterms:created>
  <dcterms:modified xsi:type="dcterms:W3CDTF">2014-01-09T08:32:23Z</dcterms:modified>
</cp:coreProperties>
</file>