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Arial" charset="0"/>
        <a:ea typeface="新細明體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Arial" charset="0"/>
        <a:ea typeface="新細明體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Arial" charset="0"/>
        <a:ea typeface="新細明體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Arial" charset="0"/>
        <a:ea typeface="新細明體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Arial" charset="0"/>
        <a:ea typeface="新細明體" charset="-120"/>
        <a:cs typeface="+mn-cs"/>
      </a:defRPr>
    </a:lvl5pPr>
    <a:lvl6pPr marL="2286000" algn="l" defTabSz="914400" rtl="0" eaLnBrk="1" latinLnBrk="0" hangingPunct="1">
      <a:defRPr kumimoji="1" sz="2000" kern="1200">
        <a:solidFill>
          <a:schemeClr val="tx1"/>
        </a:solidFill>
        <a:latin typeface="Arial" charset="0"/>
        <a:ea typeface="新細明體" charset="-120"/>
        <a:cs typeface="+mn-cs"/>
      </a:defRPr>
    </a:lvl6pPr>
    <a:lvl7pPr marL="2743200" algn="l" defTabSz="914400" rtl="0" eaLnBrk="1" latinLnBrk="0" hangingPunct="1">
      <a:defRPr kumimoji="1" sz="2000" kern="1200">
        <a:solidFill>
          <a:schemeClr val="tx1"/>
        </a:solidFill>
        <a:latin typeface="Arial" charset="0"/>
        <a:ea typeface="新細明體" charset="-120"/>
        <a:cs typeface="+mn-cs"/>
      </a:defRPr>
    </a:lvl7pPr>
    <a:lvl8pPr marL="3200400" algn="l" defTabSz="914400" rtl="0" eaLnBrk="1" latinLnBrk="0" hangingPunct="1">
      <a:defRPr kumimoji="1" sz="2000" kern="1200">
        <a:solidFill>
          <a:schemeClr val="tx1"/>
        </a:solidFill>
        <a:latin typeface="Arial" charset="0"/>
        <a:ea typeface="新細明體" charset="-120"/>
        <a:cs typeface="+mn-cs"/>
      </a:defRPr>
    </a:lvl8pPr>
    <a:lvl9pPr marL="3657600" algn="l" defTabSz="914400" rtl="0" eaLnBrk="1" latinLnBrk="0" hangingPunct="1">
      <a:defRPr kumimoji="1" sz="2000" kern="1200">
        <a:solidFill>
          <a:schemeClr val="tx1"/>
        </a:solidFill>
        <a:latin typeface="Arial" charset="0"/>
        <a:ea typeface="新細明體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395012-E29A-453B-97C3-5CE89269300B}" type="datetimeFigureOut">
              <a:rPr lang="zh-TW" altLang="en-US"/>
              <a:pPr>
                <a:defRPr/>
              </a:pPr>
              <a:t>2012/7/24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7293EE-A869-4F26-BDC0-3931E8AA4C1B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B035B7-04AD-42AB-AC0F-A6A68BF38237}" type="datetimeFigureOut">
              <a:rPr lang="zh-TW" altLang="en-US"/>
              <a:pPr>
                <a:defRPr/>
              </a:pPr>
              <a:t>2012/7/24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240375-F72A-4784-8A9D-4B2035B61DD4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BA1CAF-C1B4-4435-BA42-BB14760A733F}" type="datetimeFigureOut">
              <a:rPr lang="zh-TW" altLang="en-US"/>
              <a:pPr>
                <a:defRPr/>
              </a:pPr>
              <a:t>2012/7/24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85206B-190E-4636-8D16-6917F46923BE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B0B7E3-A853-4885-A8B4-3E7768EB183A}" type="datetimeFigureOut">
              <a:rPr lang="zh-TW" altLang="en-US"/>
              <a:pPr>
                <a:defRPr/>
              </a:pPr>
              <a:t>2012/7/24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FBD3F8-265F-41A8-B61D-3E8BE3781594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197EF2-609E-4F6D-AEA8-0B2EF46689CF}" type="datetimeFigureOut">
              <a:rPr lang="zh-TW" altLang="en-US"/>
              <a:pPr>
                <a:defRPr/>
              </a:pPr>
              <a:t>2012/7/24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EFA4C6-463D-4E41-97FC-BB89915C2E51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35D687-A169-42A7-AC3F-14251C1A1EA7}" type="datetimeFigureOut">
              <a:rPr lang="zh-TW" altLang="en-US"/>
              <a:pPr>
                <a:defRPr/>
              </a:pPr>
              <a:t>2012/7/24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E45D9D-74F6-4CB0-95AB-459DD9ADE875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29BBD3-9EBB-42B9-8D8D-0425A52D64C1}" type="datetimeFigureOut">
              <a:rPr lang="zh-TW" altLang="en-US"/>
              <a:pPr>
                <a:defRPr/>
              </a:pPr>
              <a:t>2012/7/24</a:t>
            </a:fld>
            <a:endParaRPr lang="zh-TW" altLang="en-US"/>
          </a:p>
        </p:txBody>
      </p:sp>
      <p:sp>
        <p:nvSpPr>
          <p:cNvPr id="8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83CD29-D875-4670-9A18-534663B5B337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B65136-F19B-473F-95E7-A9417F74546F}" type="datetimeFigureOut">
              <a:rPr lang="zh-TW" altLang="en-US"/>
              <a:pPr>
                <a:defRPr/>
              </a:pPr>
              <a:t>2012/7/24</a:t>
            </a:fld>
            <a:endParaRPr lang="zh-TW" altLang="en-US"/>
          </a:p>
        </p:txBody>
      </p:sp>
      <p:sp>
        <p:nvSpPr>
          <p:cNvPr id="4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3CB101-FEA1-42AC-AB58-92DACDBDF46A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E894FF-9558-4036-9648-77279D85EC3E}" type="datetimeFigureOut">
              <a:rPr lang="zh-TW" altLang="en-US"/>
              <a:pPr>
                <a:defRPr/>
              </a:pPr>
              <a:t>2012/7/24</a:t>
            </a:fld>
            <a:endParaRPr lang="zh-TW" altLang="en-US"/>
          </a:p>
        </p:txBody>
      </p:sp>
      <p:sp>
        <p:nvSpPr>
          <p:cNvPr id="3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ADA391-1E32-4842-B034-2BCC4E554164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ABC332-B19E-45D1-A334-0E596B561B98}" type="datetimeFigureOut">
              <a:rPr lang="zh-TW" altLang="en-US"/>
              <a:pPr>
                <a:defRPr/>
              </a:pPr>
              <a:t>2012/7/24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9F8938-1BF9-4CAE-88C6-130E3ACA227D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BCFA39-787F-421C-ACD3-13079C930D13}" type="datetimeFigureOut">
              <a:rPr lang="zh-TW" altLang="en-US"/>
              <a:pPr>
                <a:defRPr/>
              </a:pPr>
              <a:t>2012/7/24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77BD4E-B98E-4F78-987A-511F1F8F9F15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標題版面配置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文字版面配置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FC7B1FAC-4FAC-41CA-A7C3-557E8A32AA08}" type="datetimeFigureOut">
              <a:rPr lang="zh-TW" altLang="en-US"/>
              <a:pPr>
                <a:defRPr/>
              </a:pPr>
              <a:t>2012/7/24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54F63723-90D4-4764-915B-C5887B486117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7" Type="http://schemas.openxmlformats.org/officeDocument/2006/relationships/image" Target="../media/image13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18.bin"/><Relationship Id="rId5" Type="http://schemas.openxmlformats.org/officeDocument/2006/relationships/image" Target="../media/image12.wmf"/><Relationship Id="rId4" Type="http://schemas.openxmlformats.org/officeDocument/2006/relationships/oleObject" Target="../embeddings/oleObject17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4.wmf"/><Relationship Id="rId4" Type="http://schemas.openxmlformats.org/officeDocument/2006/relationships/oleObject" Target="../embeddings/oleObject3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6.bin"/><Relationship Id="rId5" Type="http://schemas.openxmlformats.org/officeDocument/2006/relationships/image" Target="../media/image4.wmf"/><Relationship Id="rId4" Type="http://schemas.openxmlformats.org/officeDocument/2006/relationships/oleObject" Target="../embeddings/oleObject5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7" Type="http://schemas.openxmlformats.org/officeDocument/2006/relationships/image" Target="../media/image8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8.bin"/><Relationship Id="rId5" Type="http://schemas.openxmlformats.org/officeDocument/2006/relationships/image" Target="../media/image7.wmf"/><Relationship Id="rId4" Type="http://schemas.openxmlformats.org/officeDocument/2006/relationships/oleObject" Target="../embeddings/oleObject7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7" Type="http://schemas.openxmlformats.org/officeDocument/2006/relationships/image" Target="../media/image8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0.bin"/><Relationship Id="rId5" Type="http://schemas.openxmlformats.org/officeDocument/2006/relationships/image" Target="../media/image7.wmf"/><Relationship Id="rId4" Type="http://schemas.openxmlformats.org/officeDocument/2006/relationships/oleObject" Target="../embeddings/oleObject9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7" Type="http://schemas.openxmlformats.org/officeDocument/2006/relationships/image" Target="../media/image8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2.bin"/><Relationship Id="rId5" Type="http://schemas.openxmlformats.org/officeDocument/2006/relationships/image" Target="../media/image7.wmf"/><Relationship Id="rId4" Type="http://schemas.openxmlformats.org/officeDocument/2006/relationships/oleObject" Target="../embeddings/oleObject11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7" Type="http://schemas.openxmlformats.org/officeDocument/2006/relationships/image" Target="../media/image13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4.bin"/><Relationship Id="rId5" Type="http://schemas.openxmlformats.org/officeDocument/2006/relationships/image" Target="../media/image12.wmf"/><Relationship Id="rId4" Type="http://schemas.openxmlformats.org/officeDocument/2006/relationships/oleObject" Target="../embeddings/oleObject13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7" Type="http://schemas.openxmlformats.org/officeDocument/2006/relationships/image" Target="../media/image13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16.bin"/><Relationship Id="rId5" Type="http://schemas.openxmlformats.org/officeDocument/2006/relationships/image" Target="../media/image12.wmf"/><Relationship Id="rId4" Type="http://schemas.openxmlformats.org/officeDocument/2006/relationships/oleObject" Target="../embeddings/oleObject15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華康古印體" pitchFamily="65" charset="-120"/>
                <a:ea typeface="華康古印體" pitchFamily="65" charset="-120"/>
              </a:rPr>
              <a:t>兩相似正多邊形以一頂點旋轉所得結論及性質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zh-TW" altLang="en-US" sz="5400" b="1" dirty="0" smtClean="0">
                <a:solidFill>
                  <a:srgbClr val="7030A0"/>
                </a:solidFill>
                <a:latin typeface="華康古印體" pitchFamily="65" charset="-120"/>
                <a:ea typeface="華康古印體" pitchFamily="65" charset="-120"/>
              </a:rPr>
              <a:t>正三角形</a:t>
            </a:r>
            <a:r>
              <a:rPr lang="en-US" altLang="zh-TW" sz="5400" b="1" dirty="0" smtClean="0">
                <a:solidFill>
                  <a:srgbClr val="7030A0"/>
                </a:solidFill>
                <a:latin typeface="華康古印體" pitchFamily="65" charset="-120"/>
                <a:ea typeface="華康古印體" pitchFamily="65" charset="-120"/>
              </a:rPr>
              <a:t>~</a:t>
            </a:r>
            <a:r>
              <a:rPr lang="zh-TW" altLang="en-US" sz="5400" b="1" dirty="0" smtClean="0">
                <a:solidFill>
                  <a:srgbClr val="7030A0"/>
                </a:solidFill>
                <a:latin typeface="華康古印體" pitchFamily="65" charset="-120"/>
                <a:ea typeface="華康古印體" pitchFamily="65" charset="-120"/>
              </a:rPr>
              <a:t>正五邊形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標題 1"/>
          <p:cNvSpPr>
            <a:spLocks noGrp="1"/>
          </p:cNvSpPr>
          <p:nvPr>
            <p:ph type="title"/>
          </p:nvPr>
        </p:nvSpPr>
        <p:spPr>
          <a:xfrm>
            <a:off x="1187624" y="845840"/>
            <a:ext cx="8229600" cy="1143000"/>
          </a:xfrm>
        </p:spPr>
        <p:txBody>
          <a:bodyPr/>
          <a:lstStyle/>
          <a:p>
            <a:r>
              <a:rPr lang="zh-TW" altLang="en-US" sz="3600" dirty="0" smtClean="0">
                <a:latin typeface="華康古印體" pitchFamily="65" charset="-120"/>
                <a:ea typeface="華康古印體" pitchFamily="65" charset="-120"/>
              </a:rPr>
              <a:t>正五邊形</a:t>
            </a:r>
            <a:r>
              <a:rPr lang="en-US" altLang="zh-TW" sz="3600" dirty="0" smtClean="0">
                <a:latin typeface="華康古印體" pitchFamily="65" charset="-120"/>
                <a:ea typeface="華康古印體" pitchFamily="65" charset="-120"/>
              </a:rPr>
              <a:t>(</a:t>
            </a:r>
            <a:r>
              <a:rPr lang="zh-TW" altLang="en-US" sz="3600" dirty="0" smtClean="0">
                <a:solidFill>
                  <a:srgbClr val="7030A0"/>
                </a:solidFill>
                <a:latin typeface="華康古印體" pitchFamily="65" charset="-120"/>
                <a:ea typeface="華康古印體" pitchFamily="65" charset="-120"/>
              </a:rPr>
              <a:t>內部</a:t>
            </a:r>
            <a:r>
              <a:rPr lang="en-US" altLang="zh-TW" sz="3600" dirty="0" smtClean="0">
                <a:latin typeface="華康古印體" pitchFamily="65" charset="-120"/>
                <a:ea typeface="華康古印體" pitchFamily="65" charset="-120"/>
              </a:rPr>
              <a:t>)</a:t>
            </a:r>
            <a:endParaRPr lang="zh-TW" altLang="en-US" sz="3600" dirty="0" smtClean="0">
              <a:latin typeface="華康古印體" pitchFamily="65" charset="-120"/>
              <a:ea typeface="華康古印體" pitchFamily="65" charset="-120"/>
            </a:endParaRPr>
          </a:p>
        </p:txBody>
      </p:sp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496" y="1880766"/>
            <a:ext cx="4151312" cy="4500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2532" name="Object 4"/>
          <p:cNvGraphicFramePr>
            <a:graphicFrameLocks noChangeAspect="1"/>
          </p:cNvGraphicFramePr>
          <p:nvPr/>
        </p:nvGraphicFramePr>
        <p:xfrm>
          <a:off x="1295400" y="404813"/>
          <a:ext cx="6677025" cy="49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6" name="方程式" r:id="rId4" imgW="2717640" imgH="203040" progId="Equation.3">
                  <p:embed/>
                </p:oleObj>
              </mc:Choice>
              <mc:Fallback>
                <p:oleObj name="方程式" r:id="rId4" imgW="2717640" imgH="2030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404813"/>
                        <a:ext cx="6677025" cy="498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3" name="Object 5"/>
          <p:cNvGraphicFramePr>
            <a:graphicFrameLocks noChangeAspect="1"/>
          </p:cNvGraphicFramePr>
          <p:nvPr/>
        </p:nvGraphicFramePr>
        <p:xfrm>
          <a:off x="3708400" y="1844675"/>
          <a:ext cx="5108575" cy="1063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7" name="方程式" r:id="rId6" imgW="2438280" imgH="507960" progId="Equation.3">
                  <p:embed/>
                </p:oleObj>
              </mc:Choice>
              <mc:Fallback>
                <p:oleObj name="方程式" r:id="rId6" imgW="2438280" imgH="50796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08400" y="1844675"/>
                        <a:ext cx="5108575" cy="1063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標題 1"/>
          <p:cNvSpPr>
            <a:spLocks noGrp="1"/>
          </p:cNvSpPr>
          <p:nvPr>
            <p:ph type="title"/>
          </p:nvPr>
        </p:nvSpPr>
        <p:spPr>
          <a:xfrm>
            <a:off x="468313" y="908050"/>
            <a:ext cx="8229600" cy="1143000"/>
          </a:xfrm>
        </p:spPr>
        <p:txBody>
          <a:bodyPr/>
          <a:lstStyle/>
          <a:p>
            <a:r>
              <a:rPr lang="zh-TW" altLang="en-US" sz="3600" dirty="0" smtClean="0">
                <a:latin typeface="華康古印體" pitchFamily="65" charset="-120"/>
                <a:ea typeface="華康古印體" pitchFamily="65" charset="-120"/>
              </a:rPr>
              <a:t>正三角形  </a:t>
            </a:r>
            <a:r>
              <a:rPr lang="en-US" altLang="zh-TW" sz="3600" dirty="0" smtClean="0">
                <a:latin typeface="華康古印體" pitchFamily="65" charset="-120"/>
                <a:ea typeface="華康古印體" pitchFamily="65" charset="-120"/>
              </a:rPr>
              <a:t>(</a:t>
            </a:r>
            <a:r>
              <a:rPr lang="zh-TW" altLang="en-US" sz="3600" dirty="0" smtClean="0">
                <a:solidFill>
                  <a:srgbClr val="7030A0"/>
                </a:solidFill>
                <a:latin typeface="華康古印體" pitchFamily="65" charset="-120"/>
                <a:ea typeface="華康古印體" pitchFamily="65" charset="-120"/>
              </a:rPr>
              <a:t>邊上</a:t>
            </a:r>
            <a:r>
              <a:rPr lang="en-US" altLang="zh-TW" sz="3600" dirty="0" smtClean="0">
                <a:latin typeface="華康古印體" pitchFamily="65" charset="-120"/>
                <a:ea typeface="華康古印體" pitchFamily="65" charset="-120"/>
              </a:rPr>
              <a:t>)</a:t>
            </a:r>
            <a:endParaRPr lang="zh-TW" altLang="en-US" sz="3600" dirty="0" smtClean="0">
              <a:latin typeface="華康古印體" pitchFamily="65" charset="-120"/>
              <a:ea typeface="華康古印體" pitchFamily="65" charset="-120"/>
            </a:endParaRPr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1188" y="1773238"/>
            <a:ext cx="3505200" cy="4564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4341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96826268"/>
              </p:ext>
            </p:extLst>
          </p:nvPr>
        </p:nvGraphicFramePr>
        <p:xfrm>
          <a:off x="1692275" y="333375"/>
          <a:ext cx="5607050" cy="574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5" name="方程式" r:id="rId4" imgW="1917360" imgH="203040" progId="Equation.3">
                  <p:embed/>
                </p:oleObj>
              </mc:Choice>
              <mc:Fallback>
                <p:oleObj name="方程式" r:id="rId4" imgW="1917360" imgH="20304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2275" y="333375"/>
                        <a:ext cx="5607050" cy="5746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2" name="Object 6"/>
          <p:cNvGraphicFramePr>
            <a:graphicFrameLocks noChangeAspect="1"/>
          </p:cNvGraphicFramePr>
          <p:nvPr/>
        </p:nvGraphicFramePr>
        <p:xfrm>
          <a:off x="3516313" y="2149475"/>
          <a:ext cx="5135562" cy="1063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6" name="方程式" r:id="rId6" imgW="2450880" imgH="507960" progId="Equation.3">
                  <p:embed/>
                </p:oleObj>
              </mc:Choice>
              <mc:Fallback>
                <p:oleObj name="方程式" r:id="rId6" imgW="2450880" imgH="50796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16313" y="2149475"/>
                        <a:ext cx="5135562" cy="1063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標題 1"/>
          <p:cNvSpPr>
            <a:spLocks noGrp="1"/>
          </p:cNvSpPr>
          <p:nvPr>
            <p:ph type="title"/>
          </p:nvPr>
        </p:nvSpPr>
        <p:spPr>
          <a:xfrm>
            <a:off x="468313" y="981075"/>
            <a:ext cx="8229600" cy="1143000"/>
          </a:xfrm>
        </p:spPr>
        <p:txBody>
          <a:bodyPr/>
          <a:lstStyle/>
          <a:p>
            <a:r>
              <a:rPr lang="zh-TW" altLang="en-US" sz="3600" dirty="0" smtClean="0">
                <a:latin typeface="華康古印體" pitchFamily="65" charset="-120"/>
                <a:ea typeface="華康古印體" pitchFamily="65" charset="-120"/>
              </a:rPr>
              <a:t>正三角形</a:t>
            </a:r>
            <a:r>
              <a:rPr lang="en-US" altLang="zh-TW" sz="3600" dirty="0" smtClean="0">
                <a:latin typeface="華康古印體" pitchFamily="65" charset="-120"/>
                <a:ea typeface="華康古印體" pitchFamily="65" charset="-120"/>
              </a:rPr>
              <a:t>(</a:t>
            </a:r>
            <a:r>
              <a:rPr lang="zh-TW" altLang="en-US" sz="3600" dirty="0" smtClean="0">
                <a:solidFill>
                  <a:srgbClr val="7030A0"/>
                </a:solidFill>
                <a:latin typeface="華康古印體" pitchFamily="65" charset="-120"/>
                <a:ea typeface="華康古印體" pitchFamily="65" charset="-120"/>
              </a:rPr>
              <a:t>外部</a:t>
            </a:r>
            <a:r>
              <a:rPr lang="en-US" altLang="zh-TW" sz="3600" dirty="0" smtClean="0">
                <a:latin typeface="華康古印體" pitchFamily="65" charset="-120"/>
                <a:ea typeface="華康古印體" pitchFamily="65" charset="-120"/>
              </a:rPr>
              <a:t>)</a:t>
            </a:r>
            <a:endParaRPr lang="zh-TW" altLang="en-US" sz="3600" dirty="0" smtClean="0">
              <a:latin typeface="華康古印體" pitchFamily="65" charset="-120"/>
              <a:ea typeface="華康古印體" pitchFamily="65" charset="-120"/>
            </a:endParaRPr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" y="1571625"/>
            <a:ext cx="3533775" cy="475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5364" name="Object 4"/>
          <p:cNvGraphicFramePr>
            <a:graphicFrameLocks noChangeAspect="1"/>
          </p:cNvGraphicFramePr>
          <p:nvPr/>
        </p:nvGraphicFramePr>
        <p:xfrm>
          <a:off x="1692275" y="333375"/>
          <a:ext cx="5607050" cy="574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9" name="方程式" r:id="rId4" imgW="1917360" imgH="203040" progId="Equation.3">
                  <p:embed/>
                </p:oleObj>
              </mc:Choice>
              <mc:Fallback>
                <p:oleObj name="方程式" r:id="rId4" imgW="1917360" imgH="2030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2275" y="333375"/>
                        <a:ext cx="5607050" cy="574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6" name="Object 6"/>
          <p:cNvGraphicFramePr>
            <a:graphicFrameLocks noChangeAspect="1"/>
          </p:cNvGraphicFramePr>
          <p:nvPr/>
        </p:nvGraphicFramePr>
        <p:xfrm>
          <a:off x="3516313" y="2149475"/>
          <a:ext cx="5135562" cy="1063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0" name="方程式" r:id="rId6" imgW="2450880" imgH="507960" progId="Equation.3">
                  <p:embed/>
                </p:oleObj>
              </mc:Choice>
              <mc:Fallback>
                <p:oleObj name="方程式" r:id="rId6" imgW="2450880" imgH="50796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16313" y="2149475"/>
                        <a:ext cx="5135562" cy="1063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標題 1"/>
          <p:cNvSpPr>
            <a:spLocks noGrp="1"/>
          </p:cNvSpPr>
          <p:nvPr>
            <p:ph type="title"/>
          </p:nvPr>
        </p:nvSpPr>
        <p:spPr>
          <a:xfrm>
            <a:off x="395288" y="908050"/>
            <a:ext cx="8229600" cy="1143000"/>
          </a:xfrm>
        </p:spPr>
        <p:txBody>
          <a:bodyPr/>
          <a:lstStyle/>
          <a:p>
            <a:r>
              <a:rPr lang="zh-TW" altLang="en-US" sz="3600" dirty="0" smtClean="0">
                <a:latin typeface="華康古印體" pitchFamily="65" charset="-120"/>
                <a:ea typeface="華康古印體" pitchFamily="65" charset="-120"/>
              </a:rPr>
              <a:t>正三角形</a:t>
            </a:r>
            <a:r>
              <a:rPr lang="en-US" altLang="zh-TW" sz="3600" dirty="0" smtClean="0">
                <a:latin typeface="華康古印體" pitchFamily="65" charset="-120"/>
                <a:ea typeface="華康古印體" pitchFamily="65" charset="-120"/>
              </a:rPr>
              <a:t>(</a:t>
            </a:r>
            <a:r>
              <a:rPr lang="zh-TW" altLang="en-US" sz="3600" dirty="0" smtClean="0">
                <a:solidFill>
                  <a:srgbClr val="7030A0"/>
                </a:solidFill>
                <a:latin typeface="華康古印體" pitchFamily="65" charset="-120"/>
                <a:ea typeface="華康古印體" pitchFamily="65" charset="-120"/>
              </a:rPr>
              <a:t>內部</a:t>
            </a:r>
            <a:r>
              <a:rPr lang="en-US" altLang="zh-TW" sz="3600" dirty="0" smtClean="0">
                <a:latin typeface="華康古印體" pitchFamily="65" charset="-120"/>
                <a:ea typeface="華康古印體" pitchFamily="65" charset="-120"/>
              </a:rPr>
              <a:t>)</a:t>
            </a:r>
            <a:endParaRPr lang="zh-TW" altLang="en-US" sz="3600" dirty="0" smtClean="0">
              <a:latin typeface="華康古印體" pitchFamily="65" charset="-120"/>
              <a:ea typeface="華康古印體" pitchFamily="65" charset="-120"/>
            </a:endParaRPr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8463" y="1357313"/>
            <a:ext cx="3694112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6388" name="Object 4"/>
          <p:cNvGraphicFramePr>
            <a:graphicFrameLocks noChangeAspect="1"/>
          </p:cNvGraphicFramePr>
          <p:nvPr/>
        </p:nvGraphicFramePr>
        <p:xfrm>
          <a:off x="1692275" y="333375"/>
          <a:ext cx="5607050" cy="574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3" name="方程式" r:id="rId4" imgW="1917360" imgH="203040" progId="Equation.3">
                  <p:embed/>
                </p:oleObj>
              </mc:Choice>
              <mc:Fallback>
                <p:oleObj name="方程式" r:id="rId4" imgW="1917360" imgH="2030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2275" y="333375"/>
                        <a:ext cx="5607050" cy="574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90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25815402"/>
              </p:ext>
            </p:extLst>
          </p:nvPr>
        </p:nvGraphicFramePr>
        <p:xfrm>
          <a:off x="3491880" y="2132856"/>
          <a:ext cx="5135562" cy="1063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4" name="方程式" r:id="rId6" imgW="2450880" imgH="507960" progId="Equation.3">
                  <p:embed/>
                </p:oleObj>
              </mc:Choice>
              <mc:Fallback>
                <p:oleObj name="方程式" r:id="rId6" imgW="2450880" imgH="50796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1880" y="2132856"/>
                        <a:ext cx="5135562" cy="1063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標題 1"/>
          <p:cNvSpPr>
            <a:spLocks noGrp="1"/>
          </p:cNvSpPr>
          <p:nvPr>
            <p:ph type="title"/>
          </p:nvPr>
        </p:nvSpPr>
        <p:spPr>
          <a:xfrm>
            <a:off x="611188" y="1061864"/>
            <a:ext cx="8229600" cy="1143000"/>
          </a:xfrm>
        </p:spPr>
        <p:txBody>
          <a:bodyPr/>
          <a:lstStyle/>
          <a:p>
            <a:r>
              <a:rPr lang="zh-TW" altLang="en-US" sz="3600" dirty="0" smtClean="0">
                <a:latin typeface="華康古印體" pitchFamily="65" charset="-120"/>
                <a:ea typeface="華康古印體" pitchFamily="65" charset="-120"/>
              </a:rPr>
              <a:t>正方形</a:t>
            </a:r>
            <a:r>
              <a:rPr lang="en-US" altLang="zh-TW" sz="3600" dirty="0" smtClean="0">
                <a:latin typeface="華康古印體" pitchFamily="65" charset="-120"/>
                <a:ea typeface="華康古印體" pitchFamily="65" charset="-120"/>
              </a:rPr>
              <a:t>(</a:t>
            </a:r>
            <a:r>
              <a:rPr lang="zh-TW" altLang="en-US" sz="3600" dirty="0" smtClean="0">
                <a:solidFill>
                  <a:srgbClr val="7030A0"/>
                </a:solidFill>
                <a:latin typeface="華康古印體" pitchFamily="65" charset="-120"/>
                <a:ea typeface="華康古印體" pitchFamily="65" charset="-120"/>
              </a:rPr>
              <a:t>邊上</a:t>
            </a:r>
            <a:r>
              <a:rPr lang="en-US" altLang="zh-TW" sz="3600" dirty="0" smtClean="0">
                <a:latin typeface="華康古印體" pitchFamily="65" charset="-120"/>
                <a:ea typeface="華康古印體" pitchFamily="65" charset="-120"/>
              </a:rPr>
              <a:t>)</a:t>
            </a:r>
            <a:endParaRPr lang="zh-TW" altLang="en-US" sz="3600" dirty="0" smtClean="0">
              <a:latin typeface="華康古印體" pitchFamily="65" charset="-120"/>
              <a:ea typeface="華康古印體" pitchFamily="65" charset="-120"/>
            </a:endParaRPr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9512" y="2312243"/>
            <a:ext cx="3221038" cy="442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7412" name="Object 4"/>
          <p:cNvGraphicFramePr>
            <a:graphicFrameLocks noChangeAspect="1"/>
          </p:cNvGraphicFramePr>
          <p:nvPr/>
        </p:nvGraphicFramePr>
        <p:xfrm>
          <a:off x="1763713" y="549275"/>
          <a:ext cx="5740400" cy="49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6" name="方程式" r:id="rId4" imgW="2336760" imgH="203040" progId="Equation.3">
                  <p:embed/>
                </p:oleObj>
              </mc:Choice>
              <mc:Fallback>
                <p:oleObj name="方程式" r:id="rId4" imgW="2336760" imgH="2030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3713" y="549275"/>
                        <a:ext cx="5740400" cy="498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3" name="Object 5"/>
          <p:cNvGraphicFramePr>
            <a:graphicFrameLocks noChangeAspect="1"/>
          </p:cNvGraphicFramePr>
          <p:nvPr/>
        </p:nvGraphicFramePr>
        <p:xfrm>
          <a:off x="3954463" y="2149475"/>
          <a:ext cx="4256087" cy="1063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7" name="方程式" r:id="rId6" imgW="2031840" imgH="507960" progId="Equation.3">
                  <p:embed/>
                </p:oleObj>
              </mc:Choice>
              <mc:Fallback>
                <p:oleObj name="方程式" r:id="rId6" imgW="2031840" imgH="50796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4463" y="2149475"/>
                        <a:ext cx="4256087" cy="1063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標題 1"/>
          <p:cNvSpPr>
            <a:spLocks noGrp="1"/>
          </p:cNvSpPr>
          <p:nvPr>
            <p:ph type="title"/>
          </p:nvPr>
        </p:nvSpPr>
        <p:spPr>
          <a:xfrm>
            <a:off x="971600" y="989856"/>
            <a:ext cx="8229600" cy="1143000"/>
          </a:xfrm>
        </p:spPr>
        <p:txBody>
          <a:bodyPr/>
          <a:lstStyle/>
          <a:p>
            <a:r>
              <a:rPr lang="zh-TW" altLang="en-US" sz="3600" dirty="0" smtClean="0">
                <a:latin typeface="華康古印體" pitchFamily="65" charset="-120"/>
                <a:ea typeface="華康古印體" pitchFamily="65" charset="-120"/>
              </a:rPr>
              <a:t>正方形</a:t>
            </a:r>
            <a:r>
              <a:rPr lang="en-US" altLang="zh-TW" sz="3600" dirty="0" smtClean="0">
                <a:latin typeface="華康古印體" pitchFamily="65" charset="-120"/>
                <a:ea typeface="華康古印體" pitchFamily="65" charset="-120"/>
              </a:rPr>
              <a:t>(</a:t>
            </a:r>
            <a:r>
              <a:rPr lang="zh-TW" altLang="en-US" sz="3600" dirty="0" smtClean="0">
                <a:solidFill>
                  <a:srgbClr val="7030A0"/>
                </a:solidFill>
                <a:latin typeface="華康古印體" pitchFamily="65" charset="-120"/>
                <a:ea typeface="華康古印體" pitchFamily="65" charset="-120"/>
              </a:rPr>
              <a:t>外部</a:t>
            </a:r>
            <a:r>
              <a:rPr lang="en-US" altLang="zh-TW" sz="3600" dirty="0" smtClean="0">
                <a:latin typeface="華康古印體" pitchFamily="65" charset="-120"/>
                <a:ea typeface="華康古印體" pitchFamily="65" charset="-120"/>
              </a:rPr>
              <a:t>)</a:t>
            </a:r>
            <a:endParaRPr lang="zh-TW" altLang="en-US" sz="3600" dirty="0" smtClean="0">
              <a:latin typeface="華康古印體" pitchFamily="65" charset="-120"/>
              <a:ea typeface="華康古印體" pitchFamily="65" charset="-120"/>
            </a:endParaRPr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496" y="1881906"/>
            <a:ext cx="3971925" cy="4643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8436" name="Object 4"/>
          <p:cNvGraphicFramePr>
            <a:graphicFrameLocks noChangeAspect="1"/>
          </p:cNvGraphicFramePr>
          <p:nvPr/>
        </p:nvGraphicFramePr>
        <p:xfrm>
          <a:off x="1763713" y="549275"/>
          <a:ext cx="5740400" cy="49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2" name="方程式" r:id="rId4" imgW="2336760" imgH="203040" progId="Equation.3">
                  <p:embed/>
                </p:oleObj>
              </mc:Choice>
              <mc:Fallback>
                <p:oleObj name="方程式" r:id="rId4" imgW="2336760" imgH="2030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3713" y="549275"/>
                        <a:ext cx="5740400" cy="498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9" name="Object 7"/>
          <p:cNvGraphicFramePr>
            <a:graphicFrameLocks noChangeAspect="1"/>
          </p:cNvGraphicFramePr>
          <p:nvPr/>
        </p:nvGraphicFramePr>
        <p:xfrm>
          <a:off x="3954463" y="2149475"/>
          <a:ext cx="4256087" cy="1063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3" name="方程式" r:id="rId6" imgW="2031840" imgH="507960" progId="Equation.3">
                  <p:embed/>
                </p:oleObj>
              </mc:Choice>
              <mc:Fallback>
                <p:oleObj name="方程式" r:id="rId6" imgW="2031840" imgH="50796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4463" y="2149475"/>
                        <a:ext cx="4256087" cy="1063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標題 1"/>
          <p:cNvSpPr>
            <a:spLocks noGrp="1"/>
          </p:cNvSpPr>
          <p:nvPr>
            <p:ph type="title"/>
          </p:nvPr>
        </p:nvSpPr>
        <p:spPr>
          <a:xfrm>
            <a:off x="1116013" y="1061864"/>
            <a:ext cx="8229600" cy="1143000"/>
          </a:xfrm>
        </p:spPr>
        <p:txBody>
          <a:bodyPr/>
          <a:lstStyle/>
          <a:p>
            <a:r>
              <a:rPr lang="zh-TW" altLang="en-US" sz="3600" dirty="0" smtClean="0">
                <a:latin typeface="華康古印體" pitchFamily="65" charset="-120"/>
                <a:ea typeface="華康古印體" pitchFamily="65" charset="-120"/>
              </a:rPr>
              <a:t>正方形</a:t>
            </a:r>
            <a:r>
              <a:rPr lang="en-US" altLang="zh-TW" sz="3600" dirty="0" smtClean="0">
                <a:latin typeface="華康古印體" pitchFamily="65" charset="-120"/>
                <a:ea typeface="華康古印體" pitchFamily="65" charset="-120"/>
              </a:rPr>
              <a:t>(</a:t>
            </a:r>
            <a:r>
              <a:rPr lang="zh-TW" altLang="en-US" sz="3600" dirty="0" smtClean="0">
                <a:solidFill>
                  <a:srgbClr val="7030A0"/>
                </a:solidFill>
                <a:latin typeface="華康古印體" pitchFamily="65" charset="-120"/>
                <a:ea typeface="華康古印體" pitchFamily="65" charset="-120"/>
              </a:rPr>
              <a:t>內部</a:t>
            </a:r>
            <a:r>
              <a:rPr lang="en-US" altLang="zh-TW" sz="3600" dirty="0" smtClean="0">
                <a:latin typeface="華康古印體" pitchFamily="65" charset="-120"/>
                <a:ea typeface="華康古印體" pitchFamily="65" charset="-120"/>
              </a:rPr>
              <a:t>)</a:t>
            </a:r>
            <a:endParaRPr lang="zh-TW" altLang="en-US" sz="3600" dirty="0" smtClean="0">
              <a:latin typeface="華康古印體" pitchFamily="65" charset="-120"/>
              <a:ea typeface="華康古印體" pitchFamily="65" charset="-120"/>
            </a:endParaRPr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1520" y="2167086"/>
            <a:ext cx="3571875" cy="428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9460" name="Object 4"/>
          <p:cNvGraphicFramePr>
            <a:graphicFrameLocks noChangeAspect="1"/>
          </p:cNvGraphicFramePr>
          <p:nvPr/>
        </p:nvGraphicFramePr>
        <p:xfrm>
          <a:off x="1763713" y="549275"/>
          <a:ext cx="5740400" cy="49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5" name="方程式" r:id="rId4" imgW="2336760" imgH="203040" progId="Equation.3">
                  <p:embed/>
                </p:oleObj>
              </mc:Choice>
              <mc:Fallback>
                <p:oleObj name="方程式" r:id="rId4" imgW="2336760" imgH="2030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3713" y="549275"/>
                        <a:ext cx="5740400" cy="498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2" name="Object 6"/>
          <p:cNvGraphicFramePr>
            <a:graphicFrameLocks noChangeAspect="1"/>
          </p:cNvGraphicFramePr>
          <p:nvPr/>
        </p:nvGraphicFramePr>
        <p:xfrm>
          <a:off x="3954463" y="2149475"/>
          <a:ext cx="4256087" cy="1063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6" name="方程式" r:id="rId6" imgW="2031840" imgH="507960" progId="Equation.3">
                  <p:embed/>
                </p:oleObj>
              </mc:Choice>
              <mc:Fallback>
                <p:oleObj name="方程式" r:id="rId6" imgW="2031840" imgH="50796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4463" y="2149475"/>
                        <a:ext cx="4256087" cy="1063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標題 1"/>
          <p:cNvSpPr>
            <a:spLocks noGrp="1"/>
          </p:cNvSpPr>
          <p:nvPr>
            <p:ph type="title"/>
          </p:nvPr>
        </p:nvSpPr>
        <p:spPr>
          <a:xfrm>
            <a:off x="914400" y="1052513"/>
            <a:ext cx="8229600" cy="1143000"/>
          </a:xfrm>
        </p:spPr>
        <p:txBody>
          <a:bodyPr/>
          <a:lstStyle/>
          <a:p>
            <a:r>
              <a:rPr lang="zh-TW" altLang="en-US" sz="3600" dirty="0" smtClean="0">
                <a:latin typeface="華康古印體" pitchFamily="65" charset="-120"/>
                <a:ea typeface="華康古印體" pitchFamily="65" charset="-120"/>
              </a:rPr>
              <a:t>正五邊形</a:t>
            </a:r>
            <a:r>
              <a:rPr lang="en-US" altLang="zh-TW" sz="3600" dirty="0" smtClean="0">
                <a:latin typeface="華康古印體" pitchFamily="65" charset="-120"/>
                <a:ea typeface="華康古印體" pitchFamily="65" charset="-120"/>
              </a:rPr>
              <a:t>(</a:t>
            </a:r>
            <a:r>
              <a:rPr lang="zh-TW" altLang="en-US" sz="3600" dirty="0" smtClean="0">
                <a:solidFill>
                  <a:srgbClr val="7030A0"/>
                </a:solidFill>
                <a:latin typeface="華康古印體" pitchFamily="65" charset="-120"/>
                <a:ea typeface="華康古印體" pitchFamily="65" charset="-120"/>
              </a:rPr>
              <a:t>邊上</a:t>
            </a:r>
            <a:r>
              <a:rPr lang="en-US" altLang="zh-TW" sz="3600" dirty="0" smtClean="0">
                <a:latin typeface="華康古印體" pitchFamily="65" charset="-120"/>
                <a:ea typeface="華康古印體" pitchFamily="65" charset="-120"/>
              </a:rPr>
              <a:t>)</a:t>
            </a:r>
            <a:endParaRPr lang="zh-TW" altLang="en-US" sz="3600" dirty="0" smtClean="0">
              <a:latin typeface="華康古印體" pitchFamily="65" charset="-120"/>
              <a:ea typeface="華康古印體" pitchFamily="65" charset="-120"/>
            </a:endParaRPr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7363" y="1357313"/>
            <a:ext cx="3584575" cy="4954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0484" name="Object 4"/>
          <p:cNvGraphicFramePr>
            <a:graphicFrameLocks noChangeAspect="1"/>
          </p:cNvGraphicFramePr>
          <p:nvPr/>
        </p:nvGraphicFramePr>
        <p:xfrm>
          <a:off x="1295400" y="549275"/>
          <a:ext cx="6677025" cy="49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8" name="方程式" r:id="rId4" imgW="2717640" imgH="203040" progId="Equation.3">
                  <p:embed/>
                </p:oleObj>
              </mc:Choice>
              <mc:Fallback>
                <p:oleObj name="方程式" r:id="rId4" imgW="2717640" imgH="2030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549275"/>
                        <a:ext cx="6677025" cy="498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5" name="Object 5"/>
          <p:cNvGraphicFramePr>
            <a:graphicFrameLocks noChangeAspect="1"/>
          </p:cNvGraphicFramePr>
          <p:nvPr/>
        </p:nvGraphicFramePr>
        <p:xfrm>
          <a:off x="3529013" y="2149475"/>
          <a:ext cx="5108575" cy="1063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9" name="方程式" r:id="rId6" imgW="2438280" imgH="507960" progId="Equation.3">
                  <p:embed/>
                </p:oleObj>
              </mc:Choice>
              <mc:Fallback>
                <p:oleObj name="方程式" r:id="rId6" imgW="2438280" imgH="50796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29013" y="2149475"/>
                        <a:ext cx="5108575" cy="1063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標題 1"/>
          <p:cNvSpPr>
            <a:spLocks noGrp="1"/>
          </p:cNvSpPr>
          <p:nvPr>
            <p:ph type="title"/>
          </p:nvPr>
        </p:nvSpPr>
        <p:spPr>
          <a:xfrm>
            <a:off x="899592" y="980728"/>
            <a:ext cx="8229600" cy="1143000"/>
          </a:xfrm>
        </p:spPr>
        <p:txBody>
          <a:bodyPr/>
          <a:lstStyle/>
          <a:p>
            <a:r>
              <a:rPr lang="zh-TW" altLang="en-US" sz="3600" dirty="0" smtClean="0">
                <a:latin typeface="華康古印體" pitchFamily="65" charset="-120"/>
                <a:ea typeface="華康古印體" pitchFamily="65" charset="-120"/>
              </a:rPr>
              <a:t>正五邊形</a:t>
            </a:r>
            <a:r>
              <a:rPr lang="en-US" altLang="zh-TW" sz="3600" dirty="0" smtClean="0">
                <a:latin typeface="華康古印體" pitchFamily="65" charset="-120"/>
                <a:ea typeface="華康古印體" pitchFamily="65" charset="-120"/>
              </a:rPr>
              <a:t>(</a:t>
            </a:r>
            <a:r>
              <a:rPr lang="zh-TW" altLang="en-US" sz="3600" dirty="0" smtClean="0">
                <a:solidFill>
                  <a:srgbClr val="7030A0"/>
                </a:solidFill>
                <a:latin typeface="華康古印體" pitchFamily="65" charset="-120"/>
                <a:ea typeface="華康古印體" pitchFamily="65" charset="-120"/>
              </a:rPr>
              <a:t>外部</a:t>
            </a:r>
            <a:r>
              <a:rPr lang="en-US" altLang="zh-TW" sz="3600" dirty="0" smtClean="0">
                <a:latin typeface="華康古印體" pitchFamily="65" charset="-120"/>
                <a:ea typeface="華康古印體" pitchFamily="65" charset="-120"/>
              </a:rPr>
              <a:t>)</a:t>
            </a:r>
            <a:endParaRPr lang="zh-TW" altLang="en-US" sz="3600" dirty="0" smtClean="0">
              <a:latin typeface="華康古印體" pitchFamily="65" charset="-120"/>
              <a:ea typeface="華康古印體" pitchFamily="65" charset="-120"/>
            </a:endParaRPr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496" y="1797893"/>
            <a:ext cx="4000500" cy="4943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1508" name="Object 4"/>
          <p:cNvGraphicFramePr>
            <a:graphicFrameLocks noChangeAspect="1"/>
          </p:cNvGraphicFramePr>
          <p:nvPr/>
        </p:nvGraphicFramePr>
        <p:xfrm>
          <a:off x="1295400" y="549275"/>
          <a:ext cx="6677025" cy="49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2" name="方程式" r:id="rId4" imgW="2717640" imgH="203040" progId="Equation.3">
                  <p:embed/>
                </p:oleObj>
              </mc:Choice>
              <mc:Fallback>
                <p:oleObj name="方程式" r:id="rId4" imgW="2717640" imgH="2030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549275"/>
                        <a:ext cx="6677025" cy="498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09" name="Object 5"/>
          <p:cNvGraphicFramePr>
            <a:graphicFrameLocks noChangeAspect="1"/>
          </p:cNvGraphicFramePr>
          <p:nvPr/>
        </p:nvGraphicFramePr>
        <p:xfrm>
          <a:off x="3529013" y="2149475"/>
          <a:ext cx="5108575" cy="1063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3" name="方程式" r:id="rId6" imgW="2438280" imgH="507960" progId="Equation.3">
                  <p:embed/>
                </p:oleObj>
              </mc:Choice>
              <mc:Fallback>
                <p:oleObj name="方程式" r:id="rId6" imgW="2438280" imgH="50796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29013" y="2149475"/>
                        <a:ext cx="5108575" cy="1063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54</Words>
  <Application>Microsoft Office PowerPoint</Application>
  <PresentationFormat>如螢幕大小 (4:3)</PresentationFormat>
  <Paragraphs>11</Paragraphs>
  <Slides>10</Slides>
  <Notes>0</Notes>
  <HiddenSlides>0</HiddenSlides>
  <MMClips>0</MMClips>
  <ScaleCrop>false</ScaleCrop>
  <HeadingPairs>
    <vt:vector size="6" baseType="variant">
      <vt:variant>
        <vt:lpstr>佈景主題</vt:lpstr>
      </vt:variant>
      <vt:variant>
        <vt:i4>1</vt:i4>
      </vt:variant>
      <vt:variant>
        <vt:lpstr>內嵌 OLE 伺服程式</vt:lpstr>
      </vt:variant>
      <vt:variant>
        <vt:i4>2</vt:i4>
      </vt:variant>
      <vt:variant>
        <vt:lpstr>投影片標題</vt:lpstr>
      </vt:variant>
      <vt:variant>
        <vt:i4>10</vt:i4>
      </vt:variant>
    </vt:vector>
  </HeadingPairs>
  <TitlesOfParts>
    <vt:vector size="13" baseType="lpstr">
      <vt:lpstr>Office 佈景主題</vt:lpstr>
      <vt:lpstr>Microsoft 方程式編輯器 3.0</vt:lpstr>
      <vt:lpstr>方程式</vt:lpstr>
      <vt:lpstr>兩相似正多邊形以一頂點旋轉所得結論及性質</vt:lpstr>
      <vt:lpstr>正三角形  (邊上)</vt:lpstr>
      <vt:lpstr>正三角形(外部)</vt:lpstr>
      <vt:lpstr>正三角形(內部)</vt:lpstr>
      <vt:lpstr>正方形(邊上)</vt:lpstr>
      <vt:lpstr>正方形(外部)</vt:lpstr>
      <vt:lpstr>正方形(內部)</vt:lpstr>
      <vt:lpstr>正五邊形(邊上)</vt:lpstr>
      <vt:lpstr>正五邊形(外部)</vt:lpstr>
      <vt:lpstr>正五邊形(內部)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兩相似正多邊形以一頂點旋轉所得結論及性質</dc:title>
  <cp:lastModifiedBy>user</cp:lastModifiedBy>
  <cp:revision>12</cp:revision>
  <dcterms:modified xsi:type="dcterms:W3CDTF">2012-07-24T02:23:47Z</dcterms:modified>
</cp:coreProperties>
</file>