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3"/>
  </p:notesMasterIdLst>
  <p:sldIdLst>
    <p:sldId id="256" r:id="rId2"/>
    <p:sldId id="258" r:id="rId3"/>
    <p:sldId id="262" r:id="rId4"/>
    <p:sldId id="266" r:id="rId5"/>
    <p:sldId id="267" r:id="rId6"/>
    <p:sldId id="268" r:id="rId7"/>
    <p:sldId id="269" r:id="rId8"/>
    <p:sldId id="270" r:id="rId9"/>
    <p:sldId id="273" r:id="rId10"/>
    <p:sldId id="271" r:id="rId11"/>
    <p:sldId id="315" r:id="rId12"/>
    <p:sldId id="316" r:id="rId13"/>
    <p:sldId id="272" r:id="rId14"/>
    <p:sldId id="275" r:id="rId15"/>
    <p:sldId id="274" r:id="rId16"/>
    <p:sldId id="358" r:id="rId17"/>
    <p:sldId id="277" r:id="rId18"/>
    <p:sldId id="278" r:id="rId19"/>
    <p:sldId id="335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336" r:id="rId28"/>
    <p:sldId id="287" r:id="rId29"/>
    <p:sldId id="318" r:id="rId30"/>
    <p:sldId id="319" r:id="rId31"/>
    <p:sldId id="320" r:id="rId32"/>
    <p:sldId id="321" r:id="rId33"/>
    <p:sldId id="337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3" r:id="rId45"/>
    <p:sldId id="332" r:id="rId46"/>
    <p:sldId id="338" r:id="rId47"/>
    <p:sldId id="317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47" r:id="rId61"/>
    <p:sldId id="339" r:id="rId62"/>
    <p:sldId id="355" r:id="rId63"/>
    <p:sldId id="302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40" r:id="rId72"/>
    <p:sldId id="356" r:id="rId73"/>
    <p:sldId id="357" r:id="rId74"/>
    <p:sldId id="341" r:id="rId75"/>
    <p:sldId id="303" r:id="rId76"/>
    <p:sldId id="304" r:id="rId77"/>
    <p:sldId id="305" r:id="rId78"/>
    <p:sldId id="306" r:id="rId79"/>
    <p:sldId id="307" r:id="rId80"/>
    <p:sldId id="342" r:id="rId81"/>
    <p:sldId id="343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44" r:id="rId90"/>
    <p:sldId id="345" r:id="rId91"/>
    <p:sldId id="261" r:id="rId92"/>
  </p:sldIdLst>
  <p:sldSz cx="12192000" cy="6858000"/>
  <p:notesSz cx="6858000" cy="9144000"/>
  <p:custDataLst>
    <p:tags r:id="rId9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F66"/>
    <a:srgbClr val="004900"/>
    <a:srgbClr val="11B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>
      <p:cViewPr varScale="1">
        <p:scale>
          <a:sx n="62" d="100"/>
          <a:sy n="62" d="100"/>
        </p:scale>
        <p:origin x="48" y="97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gs" Target="tags/tag1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1DD2-9A69-4A30-A20B-8ED9F9F614F2}" type="datetimeFigureOut">
              <a:rPr lang="zh-CN" altLang="en-US" smtClean="0"/>
              <a:t>2018/7/27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2EF1F-5AB9-4920-AF5B-E1DBE17087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0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Liberation Sans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F27678A-B0FA-4EC7-BB42-0C5425B0B7EB}" type="slidenum">
              <a:rPr lang="de-DE" altLang="zh-TW" sz="1400" smtClean="0">
                <a:solidFill>
                  <a:srgbClr val="FFFFFF"/>
                </a:solidFill>
                <a:latin typeface="FreeSans"/>
              </a:rPr>
              <a:pPr>
                <a:spcBef>
                  <a:spcPct val="0"/>
                </a:spcBef>
              </a:pPr>
              <a:t>16</a:t>
            </a:fld>
            <a:endParaRPr lang="de-DE" altLang="zh-TW" sz="1400" smtClean="0">
              <a:solidFill>
                <a:srgbClr val="FFFFFF"/>
              </a:solidFill>
              <a:latin typeface="FreeSans"/>
            </a:endParaRPr>
          </a:p>
        </p:txBody>
      </p:sp>
      <p:sp>
        <p:nvSpPr>
          <p:cNvPr id="2969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miter lim="800000"/>
            <a:headEnd/>
            <a:tailEnd/>
          </a:ln>
        </p:spPr>
      </p:sp>
      <p:sp>
        <p:nvSpPr>
          <p:cNvPr id="29700" name="備忘稿版面配置區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855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AE36C8B-C4B2-43FC-8BAD-33A06C3B5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b="469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451002" y="2492896"/>
            <a:ext cx="5069486" cy="399287"/>
          </a:xfrm>
        </p:spPr>
        <p:txBody>
          <a:bodyPr anchor="t">
            <a:norm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effectLst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smtClean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451002" y="1672982"/>
            <a:ext cx="5069486" cy="68741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8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8" name="文本占位符 13">
            <a:extLst>
              <a:ext uri="{FF2B5EF4-FFF2-40B4-BE49-F238E27FC236}">
                <a16:creationId xmlns:a16="http://schemas.microsoft.com/office/drawing/2014/main" id="{89E4BC41-1711-4A51-A76C-C53781E48E6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7093" y="5400675"/>
            <a:ext cx="5069487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 smtClean="0"/>
              <a:t>Signature</a:t>
            </a:r>
            <a:endParaRPr lang="en-US" altLang="zh-CN" dirty="0"/>
          </a:p>
        </p:txBody>
      </p:sp>
      <p:sp>
        <p:nvSpPr>
          <p:cNvPr id="9" name="文本占位符 13">
            <a:extLst>
              <a:ext uri="{FF2B5EF4-FFF2-40B4-BE49-F238E27FC236}">
                <a16:creationId xmlns:a16="http://schemas.microsoft.com/office/drawing/2014/main" id="{F9135DB9-36A4-401A-B718-F06D2DCCAB2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7093" y="5772150"/>
            <a:ext cx="5069487" cy="371475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 smtClean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E4DC351-19FF-43C2-8037-957B8122B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2" b="37812"/>
          <a:stretch/>
        </p:blipFill>
        <p:spPr>
          <a:xfrm>
            <a:off x="0" y="1943100"/>
            <a:ext cx="12192000" cy="2971800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669925" y="2606713"/>
            <a:ext cx="6432600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25" y="3392869"/>
            <a:ext cx="6432600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  <a:endParaRPr lang="en-US" altLang="zh-CN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81EE537-BE9A-44E6-A833-ECCCEA69BF38}"/>
              </a:ext>
            </a:extLst>
          </p:cNvPr>
          <p:cNvCxnSpPr/>
          <p:nvPr userDrawn="1"/>
        </p:nvCxnSpPr>
        <p:spPr>
          <a:xfrm>
            <a:off x="0" y="19431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25C70F2-6374-4793-8EAC-9380F6774E46}"/>
              </a:ext>
            </a:extLst>
          </p:cNvPr>
          <p:cNvCxnSpPr/>
          <p:nvPr userDrawn="1"/>
        </p:nvCxnSpPr>
        <p:spPr>
          <a:xfrm>
            <a:off x="0" y="49149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 smtClean="0"/>
              <a:t>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B8E45AA-1ED1-4A3D-8B6B-850B04DF772A}"/>
              </a:ext>
            </a:extLst>
          </p:cNvPr>
          <p:cNvCxnSpPr/>
          <p:nvPr userDrawn="1"/>
        </p:nvCxnSpPr>
        <p:spPr>
          <a:xfrm>
            <a:off x="669924" y="6240463"/>
            <a:ext cx="108505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1F3C-1533-4ADE-ADA4-C66B5AA4B42B}" type="datetime1">
              <a:rPr lang="zh-CN" altLang="en-US" smtClean="0"/>
              <a:pPr/>
              <a:t>2018/7/27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A3C0E35-6900-4E5C-84EA-F5B3F9616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b="469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669925" y="1992532"/>
            <a:ext cx="4489971" cy="655784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669925" y="2834493"/>
            <a:ext cx="448997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  <a:effectLst/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 smtClean="0"/>
              <a:t>Signature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669925" y="3150127"/>
            <a:ext cx="448997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  <a:effectLst/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 smtClean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  <p:sp>
        <p:nvSpPr>
          <p:cNvPr id="14" name="平行四边形 13"/>
          <p:cNvSpPr/>
          <p:nvPr/>
        </p:nvSpPr>
        <p:spPr>
          <a:xfrm flipH="1">
            <a:off x="669923" y="1006281"/>
            <a:ext cx="10850562" cy="1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7" name="日期占位符 3">
            <a:extLst>
              <a:ext uri="{FF2B5EF4-FFF2-40B4-BE49-F238E27FC236}">
                <a16:creationId xmlns:a16="http://schemas.microsoft.com/office/drawing/2014/main" id="{B15FB670-1CB8-408A-866E-C402D6C61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38875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D31F3C-1533-4ADE-ADA4-C66B5AA4B42B}" type="datetime1">
              <a:rPr lang="zh-CN" altLang="en-US" smtClean="0"/>
              <a:pPr/>
              <a:t>2018/7/27</a:t>
            </a:fld>
            <a:endParaRPr lang="zh-CN" altLang="en-US"/>
          </a:p>
        </p:txBody>
      </p:sp>
      <p:sp>
        <p:nvSpPr>
          <p:cNvPr id="18" name="页脚占位符 4">
            <a:extLst>
              <a:ext uri="{FF2B5EF4-FFF2-40B4-BE49-F238E27FC236}">
                <a16:creationId xmlns:a16="http://schemas.microsoft.com/office/drawing/2014/main" id="{6B548A66-92E4-46DB-AED4-419A1AE91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38875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 smtClean="0"/>
              <a:t>www.islide.cc</a:t>
            </a:r>
            <a:endParaRPr lang="zh-CN" altLang="en-US" dirty="0"/>
          </a:p>
        </p:txBody>
      </p:sp>
      <p:sp>
        <p:nvSpPr>
          <p:cNvPr id="19" name="灯片编号占位符 5">
            <a:extLst>
              <a:ext uri="{FF2B5EF4-FFF2-40B4-BE49-F238E27FC236}">
                <a16:creationId xmlns:a16="http://schemas.microsoft.com/office/drawing/2014/main" id="{D280CA3A-9277-4146-B34B-1CE445EEE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8875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s://zh.wikipedia.org/wiki/&#25976;&#21644;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zh.wikipedia.org/wiki/&#25976;&#21644;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g.gg/html5_graph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://gg.gg/html5_graph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gg.gg/cstt2-1-7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gg.gg/cstt2-3-2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38"/>
          <p:cNvSpPr>
            <a:spLocks noGrp="1"/>
          </p:cNvSpPr>
          <p:nvPr>
            <p:ph type="subTitle" idx="1"/>
          </p:nvPr>
        </p:nvSpPr>
        <p:spPr>
          <a:xfrm>
            <a:off x="7372672" y="2565026"/>
            <a:ext cx="4128344" cy="399287"/>
          </a:xfrm>
        </p:spPr>
        <p:txBody>
          <a:bodyPr>
            <a:noAutofit/>
          </a:bodyPr>
          <a:lstStyle/>
          <a:p>
            <a:r>
              <a:rPr lang="zh-TW" altLang="en-US" sz="2400" dirty="0" smtClean="0"/>
              <a:t>運算思維</a:t>
            </a:r>
            <a:r>
              <a:rPr lang="zh-TW" altLang="en-US" sz="2400" dirty="0" smtClean="0"/>
              <a:t>培養</a:t>
            </a:r>
            <a:r>
              <a:rPr lang="zh-TW" altLang="en-US" sz="2400" dirty="0" smtClean="0"/>
              <a:t>的</a:t>
            </a:r>
            <a:r>
              <a:rPr lang="zh-TW" altLang="en-US" sz="2400" dirty="0" smtClean="0"/>
              <a:t>下</a:t>
            </a:r>
            <a:r>
              <a:rPr lang="zh-TW" altLang="en-US" sz="2400" dirty="0" smtClean="0"/>
              <a:t>一步</a:t>
            </a:r>
            <a:endParaRPr lang="en-US" altLang="zh-CN" sz="2400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07768" y="1672982"/>
            <a:ext cx="7512720" cy="819914"/>
          </a:xfrm>
        </p:spPr>
        <p:txBody>
          <a:bodyPr>
            <a:noAutofit/>
          </a:bodyPr>
          <a:lstStyle/>
          <a:p>
            <a:r>
              <a:rPr lang="zh-TW" altLang="en-US" sz="4800" dirty="0" smtClean="0"/>
              <a:t>偷插電的</a:t>
            </a:r>
            <a:r>
              <a:rPr lang="zh-TW" altLang="en-US" sz="4800" dirty="0" smtClean="0"/>
              <a:t>資訊科學</a:t>
            </a:r>
            <a:r>
              <a:rPr lang="en-US" altLang="zh-TW" sz="4800" dirty="0" smtClean="0"/>
              <a:t>2.0</a:t>
            </a:r>
            <a:endParaRPr lang="zh-CN" altLang="en-US" sz="480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74699B-9979-488F-9451-9BF3DE2DE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093" y="4293097"/>
            <a:ext cx="5069487" cy="147905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謝</a:t>
            </a:r>
            <a:r>
              <a:rPr lang="en-US" altLang="zh-TW" dirty="0" smtClean="0"/>
              <a:t>KK</a:t>
            </a:r>
          </a:p>
          <a:p>
            <a:r>
              <a:rPr lang="zh-TW" altLang="en-US" dirty="0" smtClean="0"/>
              <a:t>南投縣埔里國中</a:t>
            </a:r>
            <a:endParaRPr lang="en-US" altLang="zh-TW" dirty="0" smtClean="0"/>
          </a:p>
          <a:p>
            <a:r>
              <a:rPr lang="zh-TW" altLang="en-US" dirty="0" smtClean="0"/>
              <a:t>教育部中央輔導團科技領域</a:t>
            </a:r>
            <a:endParaRPr lang="en-US" altLang="zh-TW" dirty="0" smtClean="0"/>
          </a:p>
          <a:p>
            <a:r>
              <a:rPr lang="en-US" altLang="zh-CN" dirty="0" smtClean="0"/>
              <a:t>TPET</a:t>
            </a:r>
            <a:r>
              <a:rPr lang="zh-TW" altLang="en-US" dirty="0" smtClean="0"/>
              <a:t>教育噗浪客</a:t>
            </a:r>
            <a:endParaRPr lang="en-US" altLang="zh-CN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3B2872B-F186-4E69-BCD4-D47311DFBF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en-US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222852C-31F2-4F5C-B989-B3AC8F42A4AA}"/>
              </a:ext>
            </a:extLst>
          </p:cNvPr>
          <p:cNvCxnSpPr>
            <a:cxnSpLocks/>
          </p:cNvCxnSpPr>
          <p:nvPr/>
        </p:nvCxnSpPr>
        <p:spPr>
          <a:xfrm>
            <a:off x="11520488" y="1720482"/>
            <a:ext cx="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1D353E-31DF-457F-A617-2A1F03F8DBC3}"/>
              </a:ext>
            </a:extLst>
          </p:cNvPr>
          <p:cNvGrpSpPr/>
          <p:nvPr/>
        </p:nvGrpSpPr>
        <p:grpSpPr>
          <a:xfrm>
            <a:off x="671512" y="1123950"/>
            <a:ext cx="3001287" cy="2403457"/>
            <a:chOff x="922942" y="1675658"/>
            <a:chExt cx="2161609" cy="1747471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B6AC508-FF16-4D82-9D39-B7DB9EF31750}"/>
                </a:ext>
              </a:extLst>
            </p:cNvPr>
            <p:cNvSpPr txBox="1"/>
            <p:nvPr/>
          </p:nvSpPr>
          <p:spPr>
            <a:xfrm>
              <a:off x="922942" y="2168860"/>
              <a:ext cx="1512168" cy="328723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16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REPORT</a:t>
              </a:r>
              <a:endParaRPr lang="zh-CN" altLang="en-US" sz="16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D830E67-E050-4F47-9127-0EC904E1078A}"/>
                </a:ext>
              </a:extLst>
            </p:cNvPr>
            <p:cNvSpPr txBox="1"/>
            <p:nvPr/>
          </p:nvSpPr>
          <p:spPr>
            <a:xfrm>
              <a:off x="926965" y="1675658"/>
              <a:ext cx="2157585" cy="423043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TPET10</a:t>
              </a:r>
              <a:endParaRPr lang="zh-CN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B334B5A-7EC4-4A92-80C6-6A0B5229B2AF}"/>
                </a:ext>
              </a:extLst>
            </p:cNvPr>
            <p:cNvSpPr txBox="1"/>
            <p:nvPr/>
          </p:nvSpPr>
          <p:spPr>
            <a:xfrm>
              <a:off x="922943" y="2567742"/>
              <a:ext cx="2161608" cy="855387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9600" b="1" dirty="0" smtClean="0">
                  <a:solidFill>
                    <a:srgbClr val="9B6F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endParaRPr lang="zh-CN" altLang="en-US" sz="9600" b="1" dirty="0">
                <a:solidFill>
                  <a:srgbClr val="9B6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南投縣</a:t>
            </a:r>
            <a:r>
              <a:rPr lang="en-US" altLang="zh-TW" dirty="0" smtClean="0"/>
              <a:t>SUPER</a:t>
            </a:r>
            <a:r>
              <a:rPr lang="zh-TW" altLang="en-US" dirty="0" smtClean="0"/>
              <a:t>教師國中組首獎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8194" name="Picture 2" descr="ååè£¡å¯è½æ2 åäººãåæ¬è¬å®ç¿ãå¾®ç¬çäººãå¤§å®¶ç«è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340768"/>
            <a:ext cx="9383688" cy="469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smtClean="0"/>
              <a:t>www.islide.cc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4" y="897979"/>
            <a:ext cx="11123399" cy="508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42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20047" t="10340" r="14815" b="9453"/>
          <a:stretch/>
        </p:blipFill>
        <p:spPr>
          <a:xfrm>
            <a:off x="4013538" y="789032"/>
            <a:ext cx="3563168" cy="292494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36051" r="72172" b="31233"/>
          <a:stretch/>
        </p:blipFill>
        <p:spPr bwMode="auto">
          <a:xfrm flipH="1">
            <a:off x="509987" y="1628801"/>
            <a:ext cx="553665" cy="8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t="36051" r="57454" b="31233"/>
          <a:stretch/>
        </p:blipFill>
        <p:spPr bwMode="auto">
          <a:xfrm flipH="1">
            <a:off x="1302075" y="1628801"/>
            <a:ext cx="555253" cy="8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2" t="36051" r="42746" b="31233"/>
          <a:stretch/>
        </p:blipFill>
        <p:spPr bwMode="auto">
          <a:xfrm flipH="1">
            <a:off x="2110223" y="1628800"/>
            <a:ext cx="553479" cy="8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5" t="36051" r="28091" b="31233"/>
          <a:stretch/>
        </p:blipFill>
        <p:spPr bwMode="auto">
          <a:xfrm flipH="1">
            <a:off x="2916597" y="1628800"/>
            <a:ext cx="557027" cy="8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1" t="36051" r="13571" b="31233"/>
          <a:stretch/>
        </p:blipFill>
        <p:spPr bwMode="auto">
          <a:xfrm flipH="1">
            <a:off x="3822355" y="1628800"/>
            <a:ext cx="549931" cy="8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0887" r="11774" b="7750"/>
          <a:stretch>
            <a:fillRect/>
          </a:stretch>
        </p:blipFill>
        <p:spPr bwMode="auto">
          <a:xfrm>
            <a:off x="786819" y="4386024"/>
            <a:ext cx="2917791" cy="205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t="31618" r="3987" b="23456"/>
          <a:stretch>
            <a:fillRect/>
          </a:stretch>
        </p:blipFill>
        <p:spPr bwMode="auto">
          <a:xfrm>
            <a:off x="8616280" y="4437112"/>
            <a:ext cx="3268895" cy="147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17998" r="14294" b="6154"/>
          <a:stretch>
            <a:fillRect/>
          </a:stretch>
        </p:blipFill>
        <p:spPr bwMode="auto">
          <a:xfrm>
            <a:off x="4439816" y="4049688"/>
            <a:ext cx="3528392" cy="25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9" t="30414" r="35779" b="31558"/>
          <a:stretch>
            <a:fillRect/>
          </a:stretch>
        </p:blipFill>
        <p:spPr bwMode="auto">
          <a:xfrm>
            <a:off x="7767889" y="980728"/>
            <a:ext cx="4314754" cy="20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偷插電的</a:t>
            </a:r>
            <a:r>
              <a:rPr lang="zh-TW" altLang="en-US" sz="4000" dirty="0" smtClean="0"/>
              <a:t>資訊科學</a:t>
            </a:r>
            <a:r>
              <a:rPr lang="en-US" altLang="zh-TW" sz="4000" dirty="0" smtClean="0"/>
              <a:t>2</a:t>
            </a:r>
            <a:r>
              <a:rPr lang="en-US" altLang="zh-TW" sz="4000" dirty="0" smtClean="0"/>
              <a:t>.0</a:t>
            </a:r>
            <a:endParaRPr lang="zh-CN" altLang="en-US" sz="4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zh-TW" altLang="en-US" sz="1800" dirty="0" smtClean="0"/>
              <a:t>我們的下</a:t>
            </a:r>
            <a:r>
              <a:rPr lang="zh-TW" altLang="en-US" sz="1800" dirty="0" smtClean="0"/>
              <a:t>一段</a:t>
            </a:r>
            <a:r>
              <a:rPr lang="zh-TW" altLang="en-US" sz="1800" dirty="0" smtClean="0"/>
              <a:t>旅程</a:t>
            </a:r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10473337" y="40428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pc="100" dirty="0">
              <a:solidFill>
                <a:schemeClr val="tx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Robot City</a:t>
            </a:r>
            <a:r>
              <a:rPr lang="zh-TW" altLang="en-US" dirty="0" smtClean="0"/>
              <a:t>機器人蓋城市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t="18695" r="24182" b="10580"/>
          <a:stretch/>
        </p:blipFill>
        <p:spPr>
          <a:xfrm>
            <a:off x="558212" y="1625408"/>
            <a:ext cx="2958771" cy="4149080"/>
          </a:xfrm>
          <a:prstGeom prst="rect">
            <a:avLst/>
          </a:prstGeom>
        </p:spPr>
      </p:pic>
      <p:pic>
        <p:nvPicPr>
          <p:cNvPr id="13" name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45" y="1348423"/>
            <a:ext cx="1669706" cy="146431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59" y="1348423"/>
            <a:ext cx="1676144" cy="244061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41" y="3508623"/>
            <a:ext cx="1776153" cy="183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6386734" y="2181105"/>
            <a:ext cx="3033090" cy="2329378"/>
            <a:chOff x="990600" y="1128394"/>
            <a:chExt cx="4648200" cy="3596006"/>
          </a:xfrm>
        </p:grpSpPr>
        <p:pic>
          <p:nvPicPr>
            <p:cNvPr id="20" name="圖片 1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285" y="1128394"/>
              <a:ext cx="2365515" cy="3596006"/>
            </a:xfrm>
            <a:prstGeom prst="rect">
              <a:avLst/>
            </a:prstGeom>
          </p:spPr>
        </p:pic>
        <p:pic>
          <p:nvPicPr>
            <p:cNvPr id="21" name="圖片 20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128394"/>
              <a:ext cx="2285998" cy="3596006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8473732" y="2845462"/>
            <a:ext cx="2058531" cy="2603159"/>
            <a:chOff x="6248400" y="1014942"/>
            <a:chExt cx="3154692" cy="4018659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014942"/>
              <a:ext cx="3154692" cy="401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圖片 23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2057399"/>
              <a:ext cx="2057400" cy="2976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全台灣第一本給小學生看的資訊科學科普書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669924" y="1988840"/>
            <a:ext cx="5027921" cy="52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為什麼老師講話你總是沒在聽？</a:t>
            </a:r>
            <a:endParaRPr lang="zh-TW" altLang="en-US" dirty="0"/>
          </a:p>
        </p:txBody>
      </p:sp>
      <p:pic>
        <p:nvPicPr>
          <p:cNvPr id="7" name="圖片 6" descr="「上課梳頭髮」的圖片搜尋結果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78" y="1412776"/>
            <a:ext cx="2232248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3630252" y="3237162"/>
            <a:ext cx="7890235" cy="729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/>
              <a:t>為什麼重複的事不能簡單做？</a:t>
            </a:r>
            <a:endParaRPr lang="zh-TW" altLang="en-US" sz="3600" dirty="0"/>
          </a:p>
        </p:txBody>
      </p:sp>
      <p:pic>
        <p:nvPicPr>
          <p:cNvPr id="9" name="圖片 8" descr="「芭比」的圖片搜尋結果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906748"/>
            <a:ext cx="2232247" cy="1390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703512" y="4380479"/>
            <a:ext cx="11331615" cy="1193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為什麼是紅燈、黃燈、綠燈？</a:t>
            </a:r>
            <a:endParaRPr lang="zh-TW" altLang="en-US" sz="3200" dirty="0"/>
          </a:p>
        </p:txBody>
      </p:sp>
      <p:pic>
        <p:nvPicPr>
          <p:cNvPr id="11" name="圖片 10" descr="红绿灯, 信号, 交通, 街, 路, 迹象, 安全, 交通信号灯, 城市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296985"/>
            <a:ext cx="2876193" cy="1534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5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406" y="748629"/>
            <a:ext cx="6058048" cy="656792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accent1"/>
                </a:solidFill>
                <a:latin typeface="+mj-ea"/>
              </a:rPr>
              <a:t>偷插電的</a:t>
            </a:r>
            <a:r>
              <a:rPr lang="zh-TW" altLang="en-US" sz="4400" dirty="0" smtClean="0">
                <a:solidFill>
                  <a:schemeClr val="accent1"/>
                </a:solidFill>
                <a:latin typeface="+mj-ea"/>
              </a:rPr>
              <a:t>資訊科學</a:t>
            </a:r>
            <a:r>
              <a:rPr lang="en-US" altLang="zh-TW" sz="4400" dirty="0" smtClean="0">
                <a:solidFill>
                  <a:schemeClr val="accent1"/>
                </a:solidFill>
                <a:latin typeface="+mj-ea"/>
              </a:rPr>
              <a:t>2</a:t>
            </a:r>
            <a:r>
              <a:rPr lang="en-US" altLang="zh-TW" sz="4000" dirty="0" smtClean="0">
                <a:solidFill>
                  <a:schemeClr val="accent1"/>
                </a:solidFill>
                <a:latin typeface="+mj-ea"/>
              </a:rPr>
              <a:t>.0</a:t>
            </a:r>
            <a:endParaRPr lang="zh-TW" altLang="en-US" sz="4400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32771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386406" y="2060848"/>
            <a:ext cx="11500794" cy="3744416"/>
          </a:xfrm>
        </p:spPr>
        <p:txBody>
          <a:bodyPr>
            <a:noAutofit/>
          </a:bodyPr>
          <a:lstStyle/>
          <a:p>
            <a:pPr marL="0" lvl="1">
              <a:spcBef>
                <a:spcPts val="0"/>
              </a:spcBef>
              <a:spcAft>
                <a:spcPts val="1281"/>
              </a:spcAft>
              <a:buClr>
                <a:srgbClr val="FFFFFF"/>
              </a:buClr>
              <a:buSzPct val="75000"/>
              <a:buFont typeface="StarSymbol"/>
              <a:buChar char="–"/>
              <a:defRPr/>
            </a:pPr>
            <a:r>
              <a:rPr lang="zh-CN" altLang="en-US" sz="2400" dirty="0">
                <a:solidFill>
                  <a:schemeClr val="tx1"/>
                </a:solidFill>
                <a:latin typeface="+mj-ea"/>
              </a:rPr>
              <a:t>國中</a:t>
            </a:r>
            <a:r>
              <a:rPr lang="zh-CN" altLang="en-US" sz="3600" dirty="0">
                <a:solidFill>
                  <a:schemeClr val="tx1"/>
                </a:solidFill>
                <a:latin typeface="+mj-ea"/>
              </a:rPr>
              <a:t>八年級</a:t>
            </a:r>
            <a:r>
              <a:rPr lang="zh-CN" altLang="en-US" sz="2400" dirty="0">
                <a:solidFill>
                  <a:schemeClr val="tx1"/>
                </a:solidFill>
                <a:latin typeface="+mj-ea"/>
              </a:rPr>
              <a:t>的教學</a:t>
            </a:r>
            <a:r>
              <a:rPr lang="zh-TW" altLang="en-US" sz="2400" dirty="0">
                <a:solidFill>
                  <a:schemeClr val="tx1"/>
                </a:solidFill>
                <a:latin typeface="+mj-ea"/>
              </a:rPr>
              <a:t>内</a:t>
            </a:r>
            <a:r>
              <a:rPr lang="zh-TW" altLang="en-US" sz="2400" dirty="0" smtClean="0">
                <a:solidFill>
                  <a:schemeClr val="tx1"/>
                </a:solidFill>
                <a:latin typeface="+mj-ea"/>
              </a:rPr>
              <a:t>容</a:t>
            </a:r>
            <a:r>
              <a:rPr lang="de-DE" altLang="zh-TW" sz="2400" dirty="0">
                <a:solidFill>
                  <a:schemeClr val="tx1"/>
                </a:solidFill>
                <a:latin typeface="+mj-ea"/>
              </a:rPr>
              <a:t> </a:t>
            </a:r>
            <a:r>
              <a:rPr lang="de-DE" altLang="zh-TW" sz="2400" dirty="0" smtClean="0">
                <a:solidFill>
                  <a:schemeClr val="tx1"/>
                </a:solidFill>
                <a:latin typeface="+mj-ea"/>
              </a:rPr>
              <a:t> </a:t>
            </a:r>
            <a:r>
              <a:rPr lang="zh-CN" altLang="en-US" sz="2400" b="1" dirty="0" smtClean="0">
                <a:solidFill>
                  <a:schemeClr val="tx1"/>
                </a:solidFill>
                <a:latin typeface="+mj-ea"/>
              </a:rPr>
              <a:t>演算法</a:t>
            </a:r>
            <a:r>
              <a:rPr lang="zh-TW" altLang="en-US" sz="2400" b="1" dirty="0">
                <a:solidFill>
                  <a:schemeClr val="tx1"/>
                </a:solidFill>
                <a:latin typeface="+mj-ea"/>
              </a:rPr>
              <a:t>、資料結構</a:t>
            </a:r>
            <a:r>
              <a:rPr lang="zh-CN" altLang="en-US" sz="2400" b="1" dirty="0">
                <a:solidFill>
                  <a:schemeClr val="tx1"/>
                </a:solidFill>
                <a:latin typeface="+mj-ea"/>
              </a:rPr>
              <a:t>與運算思維</a:t>
            </a:r>
          </a:p>
          <a:p>
            <a:pPr marL="0" lvl="1">
              <a:spcBef>
                <a:spcPts val="0"/>
              </a:spcBef>
              <a:spcAft>
                <a:spcPts val="1281"/>
              </a:spcAft>
              <a:buClr>
                <a:srgbClr val="FFFFFF"/>
              </a:buClr>
              <a:buSzPct val="75000"/>
              <a:buFont typeface="StarSymbol"/>
              <a:buChar char="–"/>
              <a:defRPr/>
            </a:pPr>
            <a:r>
              <a:rPr lang="zh-CN" altLang="en-US" sz="2400" dirty="0">
                <a:solidFill>
                  <a:schemeClr val="tx1"/>
                </a:solidFill>
                <a:latin typeface="+mj-ea"/>
              </a:rPr>
              <a:t>修改自</a:t>
            </a:r>
            <a:r>
              <a:rPr lang="de-DE" altLang="zh-TW" sz="3200" dirty="0">
                <a:solidFill>
                  <a:schemeClr val="tx1"/>
                </a:solidFill>
                <a:latin typeface="+mj-ea"/>
              </a:rPr>
              <a:t>teachinglondon</a:t>
            </a:r>
            <a:r>
              <a:rPr lang="zh-CN" altLang="en-US" sz="2400" dirty="0">
                <a:solidFill>
                  <a:schemeClr val="tx1"/>
                </a:solidFill>
                <a:latin typeface="+mj-ea"/>
              </a:rPr>
              <a:t>，</a:t>
            </a:r>
            <a:r>
              <a:rPr lang="en-US" altLang="zh-CN" sz="2400" dirty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CN" sz="2400" dirty="0">
                <a:solidFill>
                  <a:schemeClr val="tx1"/>
                </a:solidFill>
                <a:latin typeface="+mj-ea"/>
              </a:rPr>
            </a:br>
            <a:r>
              <a:rPr lang="en-US" altLang="zh-CN" sz="2400" dirty="0">
                <a:solidFill>
                  <a:schemeClr val="tx1"/>
                </a:solidFill>
                <a:latin typeface="+mj-ea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latin typeface="+mj-ea"/>
              </a:rPr>
              <a:t>全台第一個與該組織</a:t>
            </a:r>
            <a:r>
              <a:rPr lang="zh-TW" altLang="en-US" sz="2400" dirty="0">
                <a:solidFill>
                  <a:schemeClr val="tx1"/>
                </a:solidFill>
                <a:latin typeface="+mj-ea"/>
              </a:rPr>
              <a:t>接洽</a:t>
            </a:r>
            <a:r>
              <a:rPr lang="zh-CN" altLang="en-US" sz="2400" dirty="0">
                <a:solidFill>
                  <a:schemeClr val="tx1"/>
                </a:solidFill>
                <a:latin typeface="+mj-ea"/>
              </a:rPr>
              <a:t>的</a:t>
            </a:r>
            <a:r>
              <a:rPr lang="zh-CN" altLang="en-US" sz="4400" i="1" dirty="0">
                <a:solidFill>
                  <a:schemeClr val="tx1"/>
                </a:solidFill>
                <a:latin typeface="+mj-ea"/>
              </a:rPr>
              <a:t>團隊</a:t>
            </a:r>
            <a:endParaRPr lang="en-US" altLang="zh-CN" sz="4400" i="1" dirty="0">
              <a:solidFill>
                <a:schemeClr val="tx1"/>
              </a:solidFill>
              <a:latin typeface="+mj-ea"/>
            </a:endParaRPr>
          </a:p>
          <a:p>
            <a:pPr marL="0" lvl="1">
              <a:spcBef>
                <a:spcPts val="0"/>
              </a:spcBef>
              <a:spcAft>
                <a:spcPts val="1281"/>
              </a:spcAft>
              <a:buClr>
                <a:srgbClr val="FFFFFF"/>
              </a:buClr>
              <a:buSzPct val="75000"/>
              <a:buFont typeface="StarSymbol"/>
              <a:buChar char="–"/>
              <a:defRPr/>
            </a:pPr>
            <a:r>
              <a:rPr lang="zh-TW" altLang="en-US" dirty="0">
                <a:solidFill>
                  <a:schemeClr val="tx1"/>
                </a:solidFill>
                <a:latin typeface="+mj-ea"/>
              </a:rPr>
              <a:t>與交大紙飛機計劃，由該計劃翻譯未選録部份，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+mj-ea"/>
              </a:rPr>
            </a:br>
            <a:r>
              <a:rPr lang="en-US" altLang="zh-TW" dirty="0">
                <a:solidFill>
                  <a:schemeClr val="tx1"/>
                </a:solidFill>
                <a:latin typeface="+mj-ea"/>
              </a:rPr>
              <a:t>  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集結成</a:t>
            </a: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「不用電腦學程式」</a:t>
            </a:r>
            <a:r>
              <a:rPr lang="zh-TW" altLang="en-US" sz="1800" dirty="0">
                <a:solidFill>
                  <a:schemeClr val="tx1"/>
                </a:solidFill>
                <a:latin typeface="+mj-ea"/>
              </a:rPr>
              <a:t>一書</a:t>
            </a:r>
            <a:endParaRPr lang="zh-CN" altLang="en-US" sz="24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28674" name="投影片編號版面配置區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77"/>
              </a:spcAft>
              <a:defRPr sz="2848">
                <a:solidFill>
                  <a:srgbClr val="FFFFFF"/>
                </a:solidFill>
                <a:latin typeface="Liberation Sans" panose="020B0604020202020204" pitchFamily="34" charset="0"/>
              </a:defRPr>
            </a:lvl1pPr>
            <a:lvl2pPr marL="729577" indent="-280607">
              <a:lnSpc>
                <a:spcPct val="90000"/>
              </a:lnSpc>
              <a:spcBef>
                <a:spcPts val="491"/>
              </a:spcBef>
              <a:buFont typeface="Arial" panose="020B0604020202020204" pitchFamily="34" charset="0"/>
              <a:buChar char="•"/>
              <a:defRPr sz="2357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22426" indent="-224485">
              <a:lnSpc>
                <a:spcPct val="90000"/>
              </a:lnSpc>
              <a:spcBef>
                <a:spcPts val="491"/>
              </a:spcBef>
              <a:buFont typeface="Arial" panose="020B0604020202020204" pitchFamily="34" charset="0"/>
              <a:buChar char="•"/>
              <a:defRPr sz="1964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71396" indent="-224485">
              <a:lnSpc>
                <a:spcPct val="90000"/>
              </a:lnSpc>
              <a:spcBef>
                <a:spcPts val="491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20367" indent="-224485">
              <a:lnSpc>
                <a:spcPct val="90000"/>
              </a:lnSpc>
              <a:spcBef>
                <a:spcPts val="491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469337" indent="-224485" eaLnBrk="0" fontAlgn="base" hangingPunct="0">
              <a:lnSpc>
                <a:spcPct val="90000"/>
              </a:lnSpc>
              <a:spcBef>
                <a:spcPts val="49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18308" indent="-224485" eaLnBrk="0" fontAlgn="base" hangingPunct="0">
              <a:lnSpc>
                <a:spcPct val="90000"/>
              </a:lnSpc>
              <a:spcBef>
                <a:spcPts val="49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367278" indent="-224485" eaLnBrk="0" fontAlgn="base" hangingPunct="0">
              <a:lnSpc>
                <a:spcPct val="90000"/>
              </a:lnSpc>
              <a:spcBef>
                <a:spcPts val="49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16248" indent="-224485" eaLnBrk="0" fontAlgn="base" hangingPunct="0">
              <a:lnSpc>
                <a:spcPct val="90000"/>
              </a:lnSpc>
              <a:spcBef>
                <a:spcPts val="49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Aft>
                <a:spcPct val="0"/>
              </a:spcAft>
            </a:pPr>
            <a:fld id="{ED519795-79C0-4D21-ADA7-3F5992E9F9AC}" type="slidenum">
              <a:rPr lang="de-DE" altLang="zh-TW" sz="1375">
                <a:latin typeface="FreeSans"/>
              </a:rPr>
              <a:pPr>
                <a:spcAft>
                  <a:spcPct val="0"/>
                </a:spcAft>
              </a:pPr>
              <a:t>16</a:t>
            </a:fld>
            <a:endParaRPr lang="de-DE" altLang="zh-TW" sz="1375">
              <a:latin typeface="FreeSans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8472264" y="1639299"/>
            <a:ext cx="3589638" cy="351859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801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偷插電的</a:t>
            </a:r>
            <a:r>
              <a:rPr lang="zh-TW" altLang="en-US" sz="4000" dirty="0" smtClean="0"/>
              <a:t>資訊科學</a:t>
            </a:r>
            <a:r>
              <a:rPr lang="en-US" altLang="zh-TW" sz="4000" dirty="0" smtClean="0"/>
              <a:t>2.0</a:t>
            </a:r>
            <a:endParaRPr lang="zh-CN" altLang="en-US" sz="4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zh-TW" altLang="en-US" sz="1800" dirty="0" smtClean="0"/>
              <a:t>二點零的，體驗活動</a:t>
            </a:r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10473337" y="40428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pc="1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tx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數和 </a:t>
            </a:r>
            <a:r>
              <a:rPr lang="en-US" altLang="zh-TW" sz="6000" dirty="0" err="1"/>
              <a:t>Bakuro</a:t>
            </a:r>
            <a:endParaRPr lang="zh-TW" altLang="en-US" sz="60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9218" name="Picture 2" descr="https://lh5.googleusercontent.com/NCFFvOj7aoHzTNSCciFUWHO5iW62TrJr3ygNdLaxVcSKbQ9SWqP3kzzFdECxd9lI0XIFSCmiwKb-mRhkSLa4BbI-cFaZiXV_94RdAUaWdH35RPQ5PA=w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934841"/>
            <a:ext cx="5573853" cy="309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 – </a:t>
            </a:r>
            <a:r>
              <a:rPr lang="zh-TW" altLang="en-US" dirty="0" smtClean="0"/>
              <a:t>數和 </a:t>
            </a:r>
            <a:r>
              <a:rPr lang="en-US" altLang="zh-TW" dirty="0" err="1" smtClean="0"/>
              <a:t>Bakuro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9218" name="Picture 2" descr="https://lh5.googleusercontent.com/NCFFvOj7aoHzTNSCciFUWHO5iW62TrJr3ygNdLaxVcSKbQ9SWqP3kzzFdECxd9lI0XIFSCmiwKb-mRhkSLa4BbI-cFaZiXV_94RdAUaWdH35RPQ5PA=w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021973"/>
            <a:ext cx="9343204" cy="5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偷插電的</a:t>
            </a:r>
            <a:r>
              <a:rPr lang="zh-TW" altLang="en-US" sz="4000" dirty="0" smtClean="0"/>
              <a:t>資訊科學</a:t>
            </a:r>
            <a:r>
              <a:rPr lang="en-US" altLang="zh-TW" sz="4000" dirty="0" smtClean="0"/>
              <a:t>1.0</a:t>
            </a:r>
            <a:endParaRPr lang="zh-CN" altLang="en-US" sz="4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zh-TW" altLang="en-US" sz="1800" dirty="0" smtClean="0"/>
              <a:t>兩年來，我們改變了什麼？</a:t>
            </a:r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10473337" y="404283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tx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tx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8AB80-4014-4910-B750-BCFDC88F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什麼是數和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Kakuro</a:t>
            </a:r>
            <a:r>
              <a:rPr lang="en-US" altLang="zh-TW" dirty="0" smtClean="0"/>
              <a:t>)</a:t>
            </a:r>
            <a:r>
              <a:rPr lang="zh-TW" altLang="en-US" dirty="0" smtClean="0"/>
              <a:t>？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371FCF-95A9-4464-A894-F66C33F9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6FF9BD-179D-4AF9-BB41-127ECB6F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37236" y="1445894"/>
            <a:ext cx="5417819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數</a:t>
            </a:r>
            <a:r>
              <a:rPr lang="zh-TW" altLang="en-US" dirty="0"/>
              <a:t>和（英：</a:t>
            </a:r>
            <a:r>
              <a:rPr lang="en-US" altLang="zh-TW" dirty="0"/>
              <a:t>Cross Sums</a:t>
            </a:r>
            <a:r>
              <a:rPr lang="zh-TW" altLang="en-US" dirty="0"/>
              <a:t>；日：</a:t>
            </a:r>
            <a:r>
              <a:rPr lang="ja-JP" altLang="en-US" dirty="0"/>
              <a:t>カックロ）</a:t>
            </a:r>
            <a:r>
              <a:rPr lang="zh-TW" altLang="en-US" dirty="0"/>
              <a:t>是一種數學智力遊戲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數</a:t>
            </a:r>
            <a:r>
              <a:rPr lang="zh-TW" altLang="en-US" dirty="0"/>
              <a:t>和把填字遊戲和數獨巧妙地結合在一起，採用填字遊戲式的棋盤，解題時在空格中填上</a:t>
            </a:r>
            <a:r>
              <a:rPr lang="en-US" altLang="zh-TW" dirty="0"/>
              <a:t>1-9</a:t>
            </a:r>
            <a:r>
              <a:rPr lang="zh-TW" altLang="en-US" dirty="0"/>
              <a:t>的數字。這種遊戲不僅需要邏輯思維能力，還需要一點加法運算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100" b="1" dirty="0">
                <a:hlinkClick r:id="rId2"/>
              </a:rPr>
              <a:t>https://</a:t>
            </a:r>
            <a:r>
              <a:rPr lang="en-US" altLang="zh-TW" sz="1100" b="1" dirty="0" smtClean="0">
                <a:hlinkClick r:id="rId2"/>
              </a:rPr>
              <a:t>zh.wikipedia.org/wiki/</a:t>
            </a:r>
            <a:r>
              <a:rPr lang="zh-TW" altLang="en-US" sz="1100" b="1" dirty="0" smtClean="0">
                <a:hlinkClick r:id="rId2"/>
              </a:rPr>
              <a:t>數和</a:t>
            </a:r>
            <a:endParaRPr lang="en-US" altLang="zh-TW" sz="1100" b="1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1196181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8AB80-4014-4910-B750-BCFDC88F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什麼是數和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Bakuro</a:t>
            </a:r>
            <a:r>
              <a:rPr lang="en-US" altLang="zh-TW" dirty="0" smtClean="0"/>
              <a:t>)</a:t>
            </a:r>
            <a:r>
              <a:rPr lang="zh-TW" altLang="en-US" dirty="0" smtClean="0"/>
              <a:t>？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371FCF-95A9-4464-A894-F66C33F9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6FF9BD-179D-4AF9-BB41-127ECB6F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37236" y="1445894"/>
            <a:ext cx="5417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    </a:t>
            </a:r>
            <a:r>
              <a:rPr lang="zh-TW" altLang="en-US" dirty="0"/>
              <a:t>方形空格中填入</a:t>
            </a:r>
            <a:r>
              <a:rPr lang="en-US" altLang="zh-TW" dirty="0"/>
              <a:t>1</a:t>
            </a:r>
            <a:r>
              <a:rPr lang="zh-TW" altLang="en-US" dirty="0"/>
              <a:t>～</a:t>
            </a:r>
            <a:r>
              <a:rPr lang="en-US" altLang="zh-TW" dirty="0"/>
              <a:t>9</a:t>
            </a:r>
            <a:r>
              <a:rPr lang="zh-TW" altLang="en-US" dirty="0"/>
              <a:t>的整數。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    被斜線分開的方格</a:t>
            </a:r>
            <a:r>
              <a:rPr lang="zh-TW" altLang="en-US" dirty="0" smtClean="0"/>
              <a:t>中</a:t>
            </a:r>
            <a:endParaRPr lang="en-US" altLang="zh-TW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FF0000"/>
                </a:solidFill>
              </a:rPr>
              <a:t>右上</a:t>
            </a:r>
            <a:r>
              <a:rPr lang="zh-TW" altLang="en-US" sz="1400" dirty="0">
                <a:solidFill>
                  <a:srgbClr val="FF0000"/>
                </a:solidFill>
              </a:rPr>
              <a:t>角的數字等於</a:t>
            </a:r>
            <a:r>
              <a:rPr lang="zh-TW" altLang="en-US" sz="1400" dirty="0" smtClean="0">
                <a:solidFill>
                  <a:srgbClr val="FF0000"/>
                </a:solidFill>
              </a:rPr>
              <a:t>其右側</a:t>
            </a:r>
            <a:r>
              <a:rPr lang="zh-TW" altLang="en-US" sz="1400" dirty="0">
                <a:solidFill>
                  <a:srgbClr val="FF0000"/>
                </a:solidFill>
              </a:rPr>
              <a:t>鄰接之連續方格中數字之</a:t>
            </a:r>
            <a:r>
              <a:rPr lang="zh-TW" altLang="en-US" sz="1400" dirty="0" smtClean="0">
                <a:solidFill>
                  <a:srgbClr val="FF0000"/>
                </a:solidFill>
              </a:rPr>
              <a:t>和</a:t>
            </a:r>
            <a:endParaRPr lang="en-US" altLang="zh-TW" sz="1400" dirty="0" smtClean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FF0000"/>
                </a:solidFill>
              </a:rPr>
              <a:t>左下角</a:t>
            </a:r>
            <a:r>
              <a:rPr lang="zh-TW" altLang="en-US" sz="1400" dirty="0">
                <a:solidFill>
                  <a:srgbClr val="FF0000"/>
                </a:solidFill>
              </a:rPr>
              <a:t>的數字等於其下方鄰接之連續方格中數字之和。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    無論是</a:t>
            </a:r>
            <a:r>
              <a:rPr lang="zh-TW" altLang="en-US" dirty="0" smtClean="0"/>
              <a:t>橫或縱向</a:t>
            </a:r>
            <a:r>
              <a:rPr lang="zh-TW" altLang="en-US" dirty="0"/>
              <a:t>，連續方格中的數字不能重複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b="1" dirty="0">
                <a:hlinkClick r:id="rId2"/>
              </a:rPr>
              <a:t>https://zh.wikipedia.org/wiki/</a:t>
            </a:r>
            <a:r>
              <a:rPr lang="zh-TW" altLang="en-US" sz="1200" b="1" dirty="0">
                <a:hlinkClick r:id="rId2"/>
              </a:rPr>
              <a:t>數</a:t>
            </a:r>
            <a:r>
              <a:rPr lang="zh-TW" altLang="en-US" sz="1200" b="1" dirty="0" smtClean="0">
                <a:hlinkClick r:id="rId2"/>
              </a:rPr>
              <a:t>和</a:t>
            </a:r>
            <a:endParaRPr lang="en-US" altLang="zh-TW" sz="1200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85" y="1293495"/>
            <a:ext cx="4876800" cy="48768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223760" y="1445894"/>
            <a:ext cx="554355" cy="2286001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511188" y="3731895"/>
            <a:ext cx="1130142" cy="565785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333421" y="3154679"/>
            <a:ext cx="554355" cy="2863216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7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8AB80-4014-4910-B750-BCFDC88F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什麼是二進位數和</a:t>
            </a:r>
            <a:r>
              <a:rPr lang="en-US" altLang="zh-TW" dirty="0" smtClean="0"/>
              <a:t>(</a:t>
            </a:r>
            <a:r>
              <a:rPr lang="en-US" altLang="zh-TW" dirty="0" err="1"/>
              <a:t>B</a:t>
            </a:r>
            <a:r>
              <a:rPr lang="en-US" altLang="zh-TW" dirty="0" err="1" smtClean="0"/>
              <a:t>akuro</a:t>
            </a:r>
            <a:r>
              <a:rPr lang="en-US" altLang="zh-TW" dirty="0" smtClean="0"/>
              <a:t>)</a:t>
            </a:r>
            <a:r>
              <a:rPr lang="zh-TW" altLang="en-US" dirty="0" smtClean="0"/>
              <a:t>？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371FCF-95A9-4464-A894-F66C33F9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6FF9BD-179D-4AF9-BB41-127ECB6F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37236" y="1445894"/>
            <a:ext cx="541781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是</a:t>
            </a:r>
            <a:r>
              <a:rPr lang="zh-TW" altLang="en-US" dirty="0"/>
              <a:t>數謎</a:t>
            </a:r>
            <a:r>
              <a:rPr lang="en-US" altLang="zh-TW" dirty="0"/>
              <a:t>(</a:t>
            </a:r>
            <a:r>
              <a:rPr lang="en-US" altLang="zh-TW" dirty="0" err="1"/>
              <a:t>Kakuro</a:t>
            </a:r>
            <a:r>
              <a:rPr lang="en-US" altLang="zh-TW" dirty="0"/>
              <a:t>)</a:t>
            </a:r>
            <a:r>
              <a:rPr lang="zh-TW" altLang="en-US" dirty="0"/>
              <a:t>的二進位版本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空白</a:t>
            </a:r>
            <a:r>
              <a:rPr lang="zh-TW" altLang="en-US" dirty="0"/>
              <a:t>的格子</a:t>
            </a:r>
            <a:r>
              <a:rPr lang="en-US" altLang="zh-TW" dirty="0"/>
              <a:t>(cells)</a:t>
            </a:r>
            <a:r>
              <a:rPr lang="zh-TW" altLang="en-US" dirty="0"/>
              <a:t>內要填入的數字只能是</a:t>
            </a:r>
            <a:r>
              <a:rPr lang="en-US" altLang="zh-TW" dirty="0"/>
              <a:t>1</a:t>
            </a:r>
            <a:r>
              <a:rPr lang="zh-TW" altLang="en-US" dirty="0"/>
              <a:t>、</a:t>
            </a:r>
            <a:r>
              <a:rPr lang="en-US" altLang="zh-TW" dirty="0"/>
              <a:t>2</a:t>
            </a:r>
            <a:r>
              <a:rPr lang="zh-TW" altLang="en-US" dirty="0"/>
              <a:t>、</a:t>
            </a:r>
            <a:r>
              <a:rPr lang="en-US" altLang="zh-TW" dirty="0"/>
              <a:t>4</a:t>
            </a:r>
            <a:r>
              <a:rPr lang="zh-TW" altLang="en-US" dirty="0"/>
              <a:t>、</a:t>
            </a:r>
            <a:r>
              <a:rPr lang="en-US" altLang="zh-TW" dirty="0"/>
              <a:t>8</a:t>
            </a:r>
            <a:r>
              <a:rPr lang="zh-TW" altLang="en-US" dirty="0"/>
              <a:t>等數字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F0000"/>
                </a:solidFill>
              </a:rPr>
              <a:t>每</a:t>
            </a:r>
            <a:r>
              <a:rPr lang="zh-TW" altLang="en-US" sz="1600" dirty="0">
                <a:solidFill>
                  <a:srgbClr val="FF0000"/>
                </a:solidFill>
              </a:rPr>
              <a:t>一個直排數字與橫排數字的總合，都必須符合那一排上方</a:t>
            </a:r>
            <a:r>
              <a:rPr lang="en-US" altLang="zh-TW" sz="1600" dirty="0">
                <a:solidFill>
                  <a:srgbClr val="FF0000"/>
                </a:solidFill>
              </a:rPr>
              <a:t>(</a:t>
            </a:r>
            <a:r>
              <a:rPr lang="zh-TW" altLang="en-US" sz="1600" dirty="0">
                <a:solidFill>
                  <a:srgbClr val="FF0000"/>
                </a:solidFill>
              </a:rPr>
              <a:t>或左方</a:t>
            </a:r>
            <a:r>
              <a:rPr lang="en-US" altLang="zh-TW" sz="1600" dirty="0">
                <a:solidFill>
                  <a:srgbClr val="FF0000"/>
                </a:solidFill>
              </a:rPr>
              <a:t>)</a:t>
            </a:r>
            <a:r>
              <a:rPr lang="zh-TW" altLang="en-US" sz="1600" dirty="0">
                <a:solidFill>
                  <a:srgbClr val="FF0000"/>
                </a:solidFill>
              </a:rPr>
              <a:t>所寫的</a:t>
            </a:r>
            <a:r>
              <a:rPr lang="zh-TW" altLang="en-US" sz="1600" dirty="0" smtClean="0">
                <a:solidFill>
                  <a:srgbClr val="FF0000"/>
                </a:solidFill>
              </a:rPr>
              <a:t>數目</a:t>
            </a:r>
            <a:endParaRPr lang="en-US" altLang="zh-TW" sz="1600" dirty="0" smtClean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F0000"/>
                </a:solidFill>
              </a:rPr>
              <a:t>同一</a:t>
            </a:r>
            <a:r>
              <a:rPr lang="zh-TW" altLang="en-US" sz="1600" dirty="0">
                <a:solidFill>
                  <a:srgbClr val="FF0000"/>
                </a:solidFill>
              </a:rPr>
              <a:t>排裡面所使用的數字不能重覆出現</a:t>
            </a:r>
            <a:r>
              <a:rPr lang="zh-TW" altLang="en-US" sz="1600" dirty="0" smtClean="0">
                <a:solidFill>
                  <a:srgbClr val="FF0000"/>
                </a:solidFill>
              </a:rPr>
              <a:t>。</a:t>
            </a:r>
            <a:endParaRPr lang="en-US" altLang="zh-TW" sz="1600" dirty="0" smtClean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F0000"/>
                </a:solidFill>
              </a:rPr>
              <a:t>接下來</a:t>
            </a:r>
            <a:r>
              <a:rPr lang="zh-TW" altLang="en-US" sz="1600" dirty="0">
                <a:solidFill>
                  <a:srgbClr val="FF0000"/>
                </a:solidFill>
              </a:rPr>
              <a:t>的</a:t>
            </a:r>
            <a:r>
              <a:rPr lang="zh-TW" altLang="en-US" sz="1600" dirty="0" smtClean="0">
                <a:solidFill>
                  <a:srgbClr val="FF0000"/>
                </a:solidFill>
              </a:rPr>
              <a:t>範例將</a:t>
            </a:r>
            <a:r>
              <a:rPr lang="zh-TW" altLang="en-US" sz="1600" dirty="0">
                <a:solidFill>
                  <a:srgbClr val="FF0000"/>
                </a:solidFill>
              </a:rPr>
              <a:t>會同時使用一般的十進位數字，以及二進位數字。</a:t>
            </a:r>
            <a:endParaRPr lang="en-US" altLang="zh-TW" sz="1050" b="1" dirty="0" smtClean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16930" r="53728" b="16592"/>
          <a:stretch/>
        </p:blipFill>
        <p:spPr>
          <a:xfrm>
            <a:off x="6439983" y="1445894"/>
            <a:ext cx="4778561" cy="47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8AB80-4014-4910-B750-BCFDC88F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什麼是二進位數和</a:t>
            </a:r>
            <a:r>
              <a:rPr lang="en-US" altLang="zh-TW" dirty="0" smtClean="0"/>
              <a:t>(</a:t>
            </a:r>
            <a:r>
              <a:rPr lang="en-US" altLang="zh-TW" dirty="0" err="1"/>
              <a:t>B</a:t>
            </a:r>
            <a:r>
              <a:rPr lang="en-US" altLang="zh-TW" dirty="0" err="1" smtClean="0"/>
              <a:t>akuro</a:t>
            </a:r>
            <a:r>
              <a:rPr lang="en-US" altLang="zh-TW" dirty="0" smtClean="0"/>
              <a:t>)</a:t>
            </a:r>
            <a:r>
              <a:rPr lang="zh-TW" altLang="en-US" dirty="0" smtClean="0"/>
              <a:t>？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371FCF-95A9-4464-A894-F66C33F9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6FF9BD-179D-4AF9-BB41-127ECB6F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37236" y="1445894"/>
            <a:ext cx="541781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寫完十進位數字後，再把目光放到二進位數字的寫法上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當</a:t>
            </a:r>
            <a:r>
              <a:rPr lang="zh-TW" altLang="en-US" dirty="0"/>
              <a:t>填完左上方空格的十進位數字</a:t>
            </a:r>
            <a:r>
              <a:rPr lang="en-US" altLang="zh-TW" dirty="0"/>
              <a:t>1</a:t>
            </a:r>
            <a:r>
              <a:rPr lang="zh-TW" altLang="en-US" dirty="0"/>
              <a:t>之後，順手在下方寫下二進位的表示法</a:t>
            </a:r>
            <a:r>
              <a:rPr lang="en-US" altLang="zh-TW" dirty="0"/>
              <a:t>0001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srgbClr val="FF0000"/>
                </a:solidFill>
              </a:rPr>
              <a:t>第</a:t>
            </a:r>
            <a:r>
              <a:rPr lang="zh-TW" altLang="en-US" b="1" dirty="0">
                <a:solidFill>
                  <a:srgbClr val="FF0000"/>
                </a:solidFill>
              </a:rPr>
              <a:t>一個橫排的總和必須為</a:t>
            </a:r>
            <a:r>
              <a:rPr lang="en-US" altLang="zh-TW" b="1" dirty="0">
                <a:solidFill>
                  <a:srgbClr val="FF0000"/>
                </a:solidFill>
              </a:rPr>
              <a:t>0011</a:t>
            </a:r>
            <a:r>
              <a:rPr lang="zh-TW" altLang="en-US" b="1" dirty="0">
                <a:solidFill>
                  <a:srgbClr val="FF0000"/>
                </a:solidFill>
              </a:rPr>
              <a:t>，因此扣掉左上方空格數字後，就能知道右上方空格應該填入</a:t>
            </a:r>
            <a:r>
              <a:rPr lang="en-US" altLang="zh-TW" b="1" dirty="0">
                <a:solidFill>
                  <a:srgbClr val="FF0000"/>
                </a:solidFill>
              </a:rPr>
              <a:t>0010</a:t>
            </a:r>
            <a:r>
              <a:rPr lang="zh-TW" altLang="en-US" b="1" dirty="0">
                <a:solidFill>
                  <a:srgbClr val="FF0000"/>
                </a:solidFill>
              </a:rPr>
              <a:t>這個二進位數字</a:t>
            </a:r>
            <a:r>
              <a:rPr lang="zh-TW" altLang="en-US" b="1" dirty="0" smtClean="0">
                <a:solidFill>
                  <a:srgbClr val="FF0000"/>
                </a:solidFill>
              </a:rPr>
              <a:t>。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繼續</a:t>
            </a:r>
            <a:r>
              <a:rPr lang="zh-TW" altLang="en-US" dirty="0"/>
              <a:t>用這個邏輯推演，就可以得到所有空格中二進位數字的寫法。</a:t>
            </a:r>
            <a:endParaRPr lang="en-US" altLang="zh-TW" sz="1050" b="1" dirty="0" smtClean="0">
              <a:solidFill>
                <a:srgbClr val="FF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16992" r="8511" b="16572"/>
          <a:stretch/>
        </p:blipFill>
        <p:spPr>
          <a:xfrm>
            <a:off x="6245413" y="1445894"/>
            <a:ext cx="4966446" cy="47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8AB80-4014-4910-B750-BCFDC88F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什麼是二進位數和</a:t>
            </a:r>
            <a:r>
              <a:rPr lang="en-US" altLang="zh-TW" dirty="0" smtClean="0"/>
              <a:t>(</a:t>
            </a:r>
            <a:r>
              <a:rPr lang="en-US" altLang="zh-TW" dirty="0" err="1"/>
              <a:t>B</a:t>
            </a:r>
            <a:r>
              <a:rPr lang="en-US" altLang="zh-TW" dirty="0" err="1" smtClean="0"/>
              <a:t>akuro</a:t>
            </a:r>
            <a:r>
              <a:rPr lang="en-US" altLang="zh-TW" dirty="0" smtClean="0"/>
              <a:t>)</a:t>
            </a:r>
            <a:r>
              <a:rPr lang="zh-TW" altLang="en-US" dirty="0" smtClean="0"/>
              <a:t>？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371FCF-95A9-4464-A894-F66C33F9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6FF9BD-179D-4AF9-BB41-127ECB6F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37236" y="1445894"/>
            <a:ext cx="5417819" cy="170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把所有二進位數字的答案</a:t>
            </a:r>
            <a:r>
              <a:rPr lang="zh-TW" altLang="en-US" dirty="0" smtClean="0"/>
              <a:t>對齊</a:t>
            </a:r>
            <a:endParaRPr lang="en-US" altLang="zh-TW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每</a:t>
            </a:r>
            <a:r>
              <a:rPr lang="zh-TW" altLang="en-US" dirty="0"/>
              <a:t>個位數的「</a:t>
            </a:r>
            <a:r>
              <a:rPr lang="en-US" altLang="zh-TW" dirty="0"/>
              <a:t>1</a:t>
            </a:r>
            <a:r>
              <a:rPr lang="zh-TW" altLang="en-US" dirty="0"/>
              <a:t>」在橫排與直列中都只會出現</a:t>
            </a:r>
            <a:r>
              <a:rPr lang="zh-TW" altLang="en-US" dirty="0" smtClean="0"/>
              <a:t>一次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可以</a:t>
            </a:r>
            <a:r>
              <a:rPr lang="zh-TW" altLang="en-US" dirty="0"/>
              <a:t>反過來先寫出二進位的解答，再反推出十進位的數字。</a:t>
            </a:r>
            <a:endParaRPr lang="en-US" altLang="zh-TW" sz="1050" b="1" dirty="0" smtClean="0">
              <a:solidFill>
                <a:srgbClr val="FF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16992" r="8511" b="16572"/>
          <a:stretch/>
        </p:blipFill>
        <p:spPr>
          <a:xfrm>
            <a:off x="6245413" y="1445894"/>
            <a:ext cx="4966446" cy="47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8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4294967295"/>
          </p:nvPr>
        </p:nvSpPr>
        <p:spPr>
          <a:xfrm>
            <a:off x="8982636" y="6284914"/>
            <a:ext cx="2850776" cy="161924"/>
          </a:xfrm>
        </p:spPr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smtClean="0"/>
              <a:t>sites.google.com/ntjh.ntct.edu.tw/cstt2/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t>25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6700" t="18099" r="26691" b="12105"/>
          <a:stretch/>
        </p:blipFill>
        <p:spPr>
          <a:xfrm>
            <a:off x="1392518" y="83670"/>
            <a:ext cx="6735482" cy="67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3113" t="10006" r="11710" b="5967"/>
          <a:stretch/>
        </p:blipFill>
        <p:spPr>
          <a:xfrm>
            <a:off x="911424" y="1772816"/>
            <a:ext cx="5084078" cy="378839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584181" y="1064930"/>
            <a:ext cx="3432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/>
              <a:t>HTML5</a:t>
            </a:r>
            <a:r>
              <a:rPr lang="zh-TW" altLang="en-US" sz="4000" b="1" dirty="0" smtClean="0"/>
              <a:t>版數和</a:t>
            </a:r>
            <a:endParaRPr lang="zh-TW" altLang="en-US" sz="4000" b="1" dirty="0"/>
          </a:p>
        </p:txBody>
      </p:sp>
      <p:pic>
        <p:nvPicPr>
          <p:cNvPr id="13316" name="Picture 4" descr="http://s01.calm9.com/qrcode/2018-06/IUH1H541B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916832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2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en-US" sz="6000" dirty="0" smtClean="0"/>
              <a:t>像素謎題 </a:t>
            </a:r>
            <a:r>
              <a:rPr lang="en-US" altLang="zh-TW" sz="6000" dirty="0" smtClean="0"/>
              <a:t>Pixel Puzzles</a:t>
            </a:r>
            <a:endParaRPr lang="zh-TW" altLang="en-US" sz="60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916832"/>
            <a:ext cx="2952328" cy="30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 smtClean="0"/>
              <a:t>像素謎題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37236" y="1445894"/>
            <a:ext cx="5417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電腦螢幕被分割成許許多多的小格子，稱為像素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</a:rPr>
              <a:t>(pixel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在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黑色的畫面下，每個像素不是黑色就是白色。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1" y="1582370"/>
            <a:ext cx="4867489" cy="41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 smtClean="0"/>
              <a:t>像素謎題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364665"/>
            <a:ext cx="541781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第一行由１個白色像素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，３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個黑色像素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，再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加１個白色像素所組成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。因此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，第一行被表示為１，３，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１</a:t>
            </a:r>
            <a:endParaRPr lang="en-US" altLang="zh-TW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第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一個號碼必須是白色像素的數目。如果第一個像素是黑的，那該行會從０開始。</a:t>
            </a:r>
            <a:endParaRPr lang="zh-TW" altLang="en-US" sz="2800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01" y="1445895"/>
            <a:ext cx="5490926" cy="428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偷插電的資訊科學教師手冊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1026" name="Picture 2" descr="https://scontent.ftpe8-1.fna.fbcdn.net/v/t45.5328-0/c0.100.552.552/p552x414/19677895_1290426947745128_8147188111630139392_n.jpg?_nc_cat=0&amp;oh=6d56548460dcfd91bc719afbc9861a87&amp;oe=5BBAB7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331008"/>
            <a:ext cx="4605558" cy="46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 smtClean="0"/>
              <a:t>像素謎題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37236" y="1445894"/>
            <a:ext cx="54178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先試著解讀已知圖形的編碼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方式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dirty="0"/>
              <a:t>每一橫排顯示的數字，代表黑色格子連續出現的格數。例如當你看到</a:t>
            </a:r>
            <a:r>
              <a:rPr lang="en-US" altLang="zh-TW" dirty="0"/>
              <a:t>2, 4, 5</a:t>
            </a:r>
            <a:r>
              <a:rPr lang="zh-TW" altLang="en-US" dirty="0"/>
              <a:t>這三個數字的話，代表這一橫排會依序、且連續出現</a:t>
            </a:r>
            <a:r>
              <a:rPr lang="en-US" altLang="zh-TW" dirty="0"/>
              <a:t>2</a:t>
            </a:r>
            <a:r>
              <a:rPr lang="zh-TW" altLang="en-US" dirty="0"/>
              <a:t>格、</a:t>
            </a:r>
            <a:r>
              <a:rPr lang="en-US" altLang="zh-TW" dirty="0"/>
              <a:t>4</a:t>
            </a:r>
            <a:r>
              <a:rPr lang="zh-TW" altLang="en-US" dirty="0"/>
              <a:t>格及</a:t>
            </a:r>
            <a:r>
              <a:rPr lang="en-US" altLang="zh-TW" dirty="0"/>
              <a:t>5</a:t>
            </a:r>
            <a:r>
              <a:rPr lang="zh-TW" altLang="en-US" dirty="0"/>
              <a:t>格，總共三組的黑色格子。</a:t>
            </a:r>
          </a:p>
          <a:p>
            <a:pPr>
              <a:lnSpc>
                <a:spcPct val="150000"/>
              </a:lnSpc>
            </a:pPr>
            <a:endParaRPr lang="zh-TW" altLang="en-US" dirty="0"/>
          </a:p>
          <a:p>
            <a:pPr>
              <a:lnSpc>
                <a:spcPct val="150000"/>
              </a:lnSpc>
            </a:pPr>
            <a:r>
              <a:rPr lang="zh-TW" altLang="en-US" dirty="0"/>
              <a:t>每組黑色格子中間至少要有一個白色格子做為間隔，當然白色格子也可以不只一個（白色格子也可以單純放在最前面或最後面，不作為間隔之用）。</a:t>
            </a:r>
          </a:p>
          <a:p>
            <a:pPr>
              <a:lnSpc>
                <a:spcPct val="150000"/>
              </a:lnSpc>
            </a:pPr>
            <a:endParaRPr lang="zh-TW" altLang="en-US" dirty="0"/>
          </a:p>
          <a:p>
            <a:pPr>
              <a:lnSpc>
                <a:spcPct val="150000"/>
              </a:lnSpc>
            </a:pPr>
            <a:r>
              <a:rPr lang="zh-TW" altLang="en-US" dirty="0"/>
              <a:t>直欄的編號方式亦同。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55" y="1142643"/>
            <a:ext cx="4986693" cy="511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575" t="28330" r="54096" b="30779"/>
          <a:stretch/>
        </p:blipFill>
        <p:spPr>
          <a:xfrm>
            <a:off x="2947916" y="409432"/>
            <a:ext cx="6346209" cy="61067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643348" y="4449170"/>
            <a:ext cx="3398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x    </a:t>
            </a:r>
            <a:r>
              <a:rPr lang="en-US" altLang="zh-TW" sz="3200" b="1" dirty="0" err="1" smtClean="0">
                <a:solidFill>
                  <a:srgbClr val="FF0000"/>
                </a:solidFill>
              </a:rPr>
              <a:t>x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     </a:t>
            </a:r>
            <a:r>
              <a:rPr lang="en-US" altLang="zh-TW" sz="3200" b="1" dirty="0" err="1" smtClean="0">
                <a:solidFill>
                  <a:srgbClr val="FF0000"/>
                </a:solidFill>
              </a:rPr>
              <a:t>x</a:t>
            </a:r>
            <a:r>
              <a:rPr lang="en-US" altLang="zh-TW" sz="3200" b="1" dirty="0">
                <a:solidFill>
                  <a:srgbClr val="FF0000"/>
                </a:solidFill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   </a:t>
            </a:r>
            <a:r>
              <a:rPr lang="en-US" altLang="zh-TW" sz="3200" b="1" dirty="0" err="1" smtClean="0">
                <a:solidFill>
                  <a:srgbClr val="FF0000"/>
                </a:solidFill>
              </a:rPr>
              <a:t>x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    </a:t>
            </a:r>
            <a:r>
              <a:rPr lang="en-US" altLang="zh-TW" sz="3200" b="1" dirty="0" err="1">
                <a:solidFill>
                  <a:srgbClr val="FF0000"/>
                </a:solidFill>
              </a:rPr>
              <a:t>x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05767" y="5711588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984241" y="3232918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984241" y="3864395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984241" y="5080379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8" name="矩形 7"/>
          <p:cNvSpPr/>
          <p:nvPr/>
        </p:nvSpPr>
        <p:spPr>
          <a:xfrm>
            <a:off x="6202907" y="3253151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202907" y="3863356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575109" y="3251550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575108" y="3856771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2" name="矩形 11"/>
          <p:cNvSpPr/>
          <p:nvPr/>
        </p:nvSpPr>
        <p:spPr>
          <a:xfrm>
            <a:off x="7608626" y="3251550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22274" y="3853064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8389961" y="3244325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389960" y="3849546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6" name="矩形 15"/>
          <p:cNvSpPr/>
          <p:nvPr/>
        </p:nvSpPr>
        <p:spPr>
          <a:xfrm>
            <a:off x="5496633" y="5079339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199493" y="5711588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338781" y="5078300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608626" y="5708149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20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363" t="33268" r="54047" b="25146"/>
          <a:stretch/>
        </p:blipFill>
        <p:spPr>
          <a:xfrm>
            <a:off x="2886502" y="293427"/>
            <a:ext cx="6585045" cy="63854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81933" y="3962835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81933" y="4599730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581933" y="5236625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18913" y="4599730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044518" y="4599730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763299" y="4599730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318913" y="3962835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055893" y="3912162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529851" y="4601809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397387" y="5200667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397387" y="5814419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397386" y="3275936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5660407" y="3275935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21" name="矩形 20"/>
          <p:cNvSpPr/>
          <p:nvPr/>
        </p:nvSpPr>
        <p:spPr>
          <a:xfrm>
            <a:off x="5587050" y="5847866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042245" y="5227565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021773" y="5867163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055892" y="3327387"/>
            <a:ext cx="545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</a:rPr>
              <a:t>x </a:t>
            </a:r>
          </a:p>
        </p:txBody>
      </p:sp>
      <p:sp>
        <p:nvSpPr>
          <p:cNvPr id="26" name="矩形 25"/>
          <p:cNvSpPr/>
          <p:nvPr/>
        </p:nvSpPr>
        <p:spPr>
          <a:xfrm>
            <a:off x="7745105" y="3327387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8481514" y="3325308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7745105" y="3962835"/>
            <a:ext cx="702860" cy="5868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5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5" grpId="0"/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sz="6000" dirty="0" smtClean="0"/>
              <a:t>旅遊嚮導 </a:t>
            </a:r>
            <a:r>
              <a:rPr lang="en-US" altLang="zh-TW" sz="6000" dirty="0" smtClean="0"/>
              <a:t>The Tour Guide</a:t>
            </a:r>
            <a:endParaRPr lang="zh-TW" altLang="en-US" sz="60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1961205"/>
            <a:ext cx="3888432" cy="294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 smtClean="0"/>
              <a:t>旅遊嚮導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69924" y="1565910"/>
            <a:ext cx="108505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這個活動是一個演算法</a:t>
            </a:r>
            <a:r>
              <a:rPr lang="zh-TW" altLang="en-US" b="1" dirty="0">
                <a:solidFill>
                  <a:srgbClr val="FF0000"/>
                </a:solidFill>
              </a:rPr>
              <a:t>（</a:t>
            </a:r>
            <a:r>
              <a:rPr lang="en-US" altLang="zh-TW" b="1" dirty="0">
                <a:solidFill>
                  <a:srgbClr val="FF0000"/>
                </a:solidFill>
              </a:rPr>
              <a:t>algorithm</a:t>
            </a:r>
            <a:r>
              <a:rPr lang="zh-TW" altLang="en-US" b="1" dirty="0">
                <a:solidFill>
                  <a:srgbClr val="FF0000"/>
                </a:solidFill>
              </a:rPr>
              <a:t>）</a:t>
            </a:r>
            <a:r>
              <a:rPr lang="zh-TW" altLang="en-US" dirty="0"/>
              <a:t>的例子，示範一種簡單的循序指令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如果</a:t>
            </a:r>
            <a:r>
              <a:rPr lang="zh-TW" altLang="en-US" dirty="0"/>
              <a:t>我們只要依照一種特定的思考方式，將一個問題的解法寫下來，接下來我們只要照著解法一步一步地執行，就能夠順利解決我們的問題</a:t>
            </a:r>
            <a:r>
              <a:rPr lang="zh-TW" altLang="en-US" dirty="0" smtClean="0"/>
              <a:t>。</a:t>
            </a:r>
            <a:r>
              <a:rPr lang="zh-TW" altLang="en-US" b="1" dirty="0" smtClean="0">
                <a:solidFill>
                  <a:srgbClr val="FF0000"/>
                </a:solidFill>
              </a:rPr>
              <a:t>（循序指令）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寫下來</a:t>
            </a:r>
            <a:r>
              <a:rPr lang="zh-TW" altLang="en-US" dirty="0"/>
              <a:t>的好處是我們可以隨時檢查是不是還能有更好的方式來解決問題，只要用紙筆就能做好這件事（在電腦上編寫程式也是這樣的）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這個</a:t>
            </a:r>
            <a:r>
              <a:rPr lang="zh-TW" altLang="en-US" dirty="0"/>
              <a:t>活動也同時介紹了</a:t>
            </a:r>
            <a:r>
              <a:rPr lang="zh-TW" altLang="en-US" dirty="0" smtClean="0"/>
              <a:t>圖形</a:t>
            </a:r>
            <a:r>
              <a:rPr lang="zh-TW" altLang="en-US" b="1" dirty="0" smtClean="0">
                <a:solidFill>
                  <a:srgbClr val="FF0000"/>
                </a:solidFill>
              </a:rPr>
              <a:t>（</a:t>
            </a:r>
            <a:r>
              <a:rPr lang="en-US" altLang="zh-TW" b="1" dirty="0" smtClean="0">
                <a:solidFill>
                  <a:srgbClr val="FF0000"/>
                </a:solidFill>
              </a:rPr>
              <a:t>Graph</a:t>
            </a:r>
            <a:r>
              <a:rPr lang="zh-TW" altLang="en-US" b="1" dirty="0" smtClean="0">
                <a:solidFill>
                  <a:srgbClr val="FF0000"/>
                </a:solidFill>
              </a:rPr>
              <a:t>）</a:t>
            </a:r>
            <a:r>
              <a:rPr lang="zh-TW" altLang="en-US" dirty="0" smtClean="0"/>
              <a:t>的</a:t>
            </a:r>
            <a:r>
              <a:rPr lang="zh-TW" altLang="en-US" dirty="0"/>
              <a:t>表示法，以及電腦在解決問題上的思維是如何進行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藉</a:t>
            </a:r>
            <a:r>
              <a:rPr lang="zh-TW" altLang="en-US" dirty="0"/>
              <a:t>由移除一些不需要的細節的方式 </a:t>
            </a:r>
            <a:r>
              <a:rPr lang="zh-TW" altLang="en-US" b="1" dirty="0">
                <a:solidFill>
                  <a:srgbClr val="FF0000"/>
                </a:solidFill>
              </a:rPr>
              <a:t>（抽象化）</a:t>
            </a:r>
            <a:r>
              <a:rPr lang="zh-TW" altLang="en-US" dirty="0"/>
              <a:t>，可以有效地簡化問題。</a:t>
            </a:r>
          </a:p>
          <a:p>
            <a:pPr>
              <a:lnSpc>
                <a:spcPct val="2000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42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活動說明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4" y="1565910"/>
            <a:ext cx="837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1. </a:t>
            </a:r>
            <a:r>
              <a:rPr lang="zh-TW" altLang="en-US" dirty="0"/>
              <a:t>每個人需要一張</a:t>
            </a:r>
            <a:r>
              <a:rPr lang="zh-TW" altLang="en-US" b="1" dirty="0">
                <a:solidFill>
                  <a:schemeClr val="accent1"/>
                </a:solidFill>
              </a:rPr>
              <a:t>紙本地圖</a:t>
            </a:r>
            <a:r>
              <a:rPr lang="zh-TW" altLang="en-US" dirty="0"/>
              <a:t>、一個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「微笑卡片」</a:t>
            </a:r>
            <a:r>
              <a:rPr lang="zh-TW" altLang="en-US" dirty="0"/>
              <a:t>、一張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</a:rPr>
              <a:t>路線記錄表</a:t>
            </a:r>
            <a:r>
              <a:rPr lang="zh-TW" altLang="en-US" dirty="0"/>
              <a:t>以及一支筆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2429411"/>
            <a:ext cx="5006975" cy="37947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24986" t="19020" r="26620" b="13465"/>
          <a:stretch/>
        </p:blipFill>
        <p:spPr>
          <a:xfrm>
            <a:off x="6223635" y="2283011"/>
            <a:ext cx="4617720" cy="42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活動說明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4" y="1565910"/>
            <a:ext cx="5359401" cy="253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/>
              <a:t>2</a:t>
            </a:r>
            <a:r>
              <a:rPr lang="en-US" altLang="zh-TW" dirty="0"/>
              <a:t>. </a:t>
            </a:r>
            <a:r>
              <a:rPr lang="zh-TW" altLang="en-US" dirty="0"/>
              <a:t>旅店</a:t>
            </a:r>
            <a:r>
              <a:rPr lang="en-US" altLang="zh-TW" dirty="0"/>
              <a:t>(hotel)</a:t>
            </a:r>
            <a:r>
              <a:rPr lang="zh-TW" altLang="en-US" dirty="0"/>
              <a:t>為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起點</a:t>
            </a:r>
            <a:r>
              <a:rPr lang="zh-TW" altLang="en-US" dirty="0"/>
              <a:t>，你設計的路線必須經過城市中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</a:rPr>
              <a:t>所有的景點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endParaRPr lang="zh-TW" altLang="en-US" dirty="0"/>
          </a:p>
          <a:p>
            <a:pPr>
              <a:lnSpc>
                <a:spcPct val="150000"/>
              </a:lnSpc>
            </a:pPr>
            <a:r>
              <a:rPr lang="en-US" altLang="zh-TW" dirty="0"/>
              <a:t>3. </a:t>
            </a:r>
            <a:r>
              <a:rPr lang="zh-TW" altLang="en-US" dirty="0"/>
              <a:t>第一次在測試你設計出來的路線時，不要寫下來，使用手上的</a:t>
            </a:r>
            <a:r>
              <a:rPr lang="zh-TW" altLang="en-US" b="1" dirty="0"/>
              <a:t>「微笑卡片」</a:t>
            </a:r>
            <a:r>
              <a:rPr lang="zh-TW" altLang="en-US" dirty="0"/>
              <a:t>來代表這位旅客，在地圖上移動並測試這樣的設計是否符合效率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20" y="1819751"/>
            <a:ext cx="5006975" cy="3794760"/>
          </a:xfrm>
          <a:prstGeom prst="rect">
            <a:avLst/>
          </a:prstGeom>
        </p:spPr>
      </p:pic>
      <p:sp>
        <p:nvSpPr>
          <p:cNvPr id="7" name="smile-emoticon_31373"/>
          <p:cNvSpPr>
            <a:spLocks noChangeAspect="1"/>
          </p:cNvSpPr>
          <p:nvPr/>
        </p:nvSpPr>
        <p:spPr bwMode="auto">
          <a:xfrm>
            <a:off x="7551378" y="2036463"/>
            <a:ext cx="609685" cy="608827"/>
          </a:xfrm>
          <a:custGeom>
            <a:avLst/>
            <a:gdLst>
              <a:gd name="connsiteX0" fmla="*/ 239435 w 601711"/>
              <a:gd name="connsiteY0" fmla="*/ 420376 h 600865"/>
              <a:gd name="connsiteX1" fmla="*/ 236520 w 601711"/>
              <a:gd name="connsiteY1" fmla="*/ 421208 h 600865"/>
              <a:gd name="connsiteX2" fmla="*/ 236104 w 601711"/>
              <a:gd name="connsiteY2" fmla="*/ 423286 h 600865"/>
              <a:gd name="connsiteX3" fmla="*/ 301060 w 601711"/>
              <a:gd name="connsiteY3" fmla="*/ 450722 h 600865"/>
              <a:gd name="connsiteX4" fmla="*/ 365184 w 601711"/>
              <a:gd name="connsiteY4" fmla="*/ 423286 h 600865"/>
              <a:gd name="connsiteX5" fmla="*/ 365184 w 601711"/>
              <a:gd name="connsiteY5" fmla="*/ 421208 h 600865"/>
              <a:gd name="connsiteX6" fmla="*/ 361853 w 601711"/>
              <a:gd name="connsiteY6" fmla="*/ 420376 h 600865"/>
              <a:gd name="connsiteX7" fmla="*/ 189468 w 601711"/>
              <a:gd name="connsiteY7" fmla="*/ 390862 h 600865"/>
              <a:gd name="connsiteX8" fmla="*/ 411820 w 601711"/>
              <a:gd name="connsiteY8" fmla="*/ 391278 h 600865"/>
              <a:gd name="connsiteX9" fmla="*/ 301060 w 601711"/>
              <a:gd name="connsiteY9" fmla="*/ 459452 h 600865"/>
              <a:gd name="connsiteX10" fmla="*/ 189468 w 601711"/>
              <a:gd name="connsiteY10" fmla="*/ 390862 h 600865"/>
              <a:gd name="connsiteX11" fmla="*/ 165731 w 601711"/>
              <a:gd name="connsiteY11" fmla="*/ 368835 h 600865"/>
              <a:gd name="connsiteX12" fmla="*/ 159068 w 601711"/>
              <a:gd name="connsiteY12" fmla="*/ 372162 h 600865"/>
              <a:gd name="connsiteX13" fmla="*/ 158652 w 601711"/>
              <a:gd name="connsiteY13" fmla="*/ 379647 h 600865"/>
              <a:gd name="connsiteX14" fmla="*/ 301064 w 601711"/>
              <a:gd name="connsiteY14" fmla="*/ 481524 h 600865"/>
              <a:gd name="connsiteX15" fmla="*/ 443059 w 601711"/>
              <a:gd name="connsiteY15" fmla="*/ 380063 h 600865"/>
              <a:gd name="connsiteX16" fmla="*/ 442643 w 601711"/>
              <a:gd name="connsiteY16" fmla="*/ 372578 h 600865"/>
              <a:gd name="connsiteX17" fmla="*/ 435980 w 601711"/>
              <a:gd name="connsiteY17" fmla="*/ 369251 h 600865"/>
              <a:gd name="connsiteX18" fmla="*/ 381431 w 601711"/>
              <a:gd name="connsiteY18" fmla="*/ 186289 h 600865"/>
              <a:gd name="connsiteX19" fmla="*/ 346869 w 601711"/>
              <a:gd name="connsiteY19" fmla="*/ 220802 h 600865"/>
              <a:gd name="connsiteX20" fmla="*/ 381431 w 601711"/>
              <a:gd name="connsiteY20" fmla="*/ 255316 h 600865"/>
              <a:gd name="connsiteX21" fmla="*/ 415993 w 601711"/>
              <a:gd name="connsiteY21" fmla="*/ 220802 h 600865"/>
              <a:gd name="connsiteX22" fmla="*/ 381431 w 601711"/>
              <a:gd name="connsiteY22" fmla="*/ 186289 h 600865"/>
              <a:gd name="connsiteX23" fmla="*/ 225277 w 601711"/>
              <a:gd name="connsiteY23" fmla="*/ 186289 h 600865"/>
              <a:gd name="connsiteX24" fmla="*/ 191132 w 601711"/>
              <a:gd name="connsiteY24" fmla="*/ 220802 h 600865"/>
              <a:gd name="connsiteX25" fmla="*/ 225277 w 601711"/>
              <a:gd name="connsiteY25" fmla="*/ 255316 h 600865"/>
              <a:gd name="connsiteX26" fmla="*/ 259839 w 601711"/>
              <a:gd name="connsiteY26" fmla="*/ 220802 h 600865"/>
              <a:gd name="connsiteX27" fmla="*/ 225277 w 601711"/>
              <a:gd name="connsiteY27" fmla="*/ 186289 h 600865"/>
              <a:gd name="connsiteX28" fmla="*/ 300647 w 601711"/>
              <a:gd name="connsiteY28" fmla="*/ 0 h 600865"/>
              <a:gd name="connsiteX29" fmla="*/ 601711 w 601711"/>
              <a:gd name="connsiteY29" fmla="*/ 300225 h 600865"/>
              <a:gd name="connsiteX30" fmla="*/ 300647 w 601711"/>
              <a:gd name="connsiteY30" fmla="*/ 600865 h 600865"/>
              <a:gd name="connsiteX31" fmla="*/ 0 w 601711"/>
              <a:gd name="connsiteY31" fmla="*/ 300225 h 600865"/>
              <a:gd name="connsiteX32" fmla="*/ 300647 w 601711"/>
              <a:gd name="connsiteY32" fmla="*/ 0 h 6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1711" h="600865">
                <a:moveTo>
                  <a:pt x="239435" y="420376"/>
                </a:moveTo>
                <a:cubicBezTo>
                  <a:pt x="238602" y="420376"/>
                  <a:pt x="237353" y="420792"/>
                  <a:pt x="236520" y="421208"/>
                </a:cubicBezTo>
                <a:cubicBezTo>
                  <a:pt x="236104" y="421624"/>
                  <a:pt x="235687" y="422455"/>
                  <a:pt x="236104" y="423286"/>
                </a:cubicBezTo>
                <a:cubicBezTo>
                  <a:pt x="246513" y="438251"/>
                  <a:pt x="271913" y="450722"/>
                  <a:pt x="301060" y="450722"/>
                </a:cubicBezTo>
                <a:cubicBezTo>
                  <a:pt x="329375" y="450722"/>
                  <a:pt x="354358" y="438251"/>
                  <a:pt x="365184" y="423286"/>
                </a:cubicBezTo>
                <a:cubicBezTo>
                  <a:pt x="365601" y="422871"/>
                  <a:pt x="365601" y="422039"/>
                  <a:pt x="365184" y="421208"/>
                </a:cubicBezTo>
                <a:cubicBezTo>
                  <a:pt x="364352" y="420792"/>
                  <a:pt x="363102" y="420376"/>
                  <a:pt x="361853" y="420376"/>
                </a:cubicBezTo>
                <a:close/>
                <a:moveTo>
                  <a:pt x="189468" y="390862"/>
                </a:moveTo>
                <a:lnTo>
                  <a:pt x="411820" y="391278"/>
                </a:lnTo>
                <a:cubicBezTo>
                  <a:pt x="388086" y="426612"/>
                  <a:pt x="346863" y="459452"/>
                  <a:pt x="301060" y="459452"/>
                </a:cubicBezTo>
                <a:cubicBezTo>
                  <a:pt x="254425" y="459452"/>
                  <a:pt x="212786" y="426612"/>
                  <a:pt x="189468" y="390862"/>
                </a:cubicBezTo>
                <a:close/>
                <a:moveTo>
                  <a:pt x="165731" y="368835"/>
                </a:moveTo>
                <a:cubicBezTo>
                  <a:pt x="163232" y="368835"/>
                  <a:pt x="160734" y="370083"/>
                  <a:pt x="159068" y="372162"/>
                </a:cubicBezTo>
                <a:cubicBezTo>
                  <a:pt x="157819" y="374657"/>
                  <a:pt x="157403" y="377152"/>
                  <a:pt x="158652" y="379647"/>
                </a:cubicBezTo>
                <a:cubicBezTo>
                  <a:pt x="181554" y="434951"/>
                  <a:pt x="237353" y="481524"/>
                  <a:pt x="301064" y="481524"/>
                </a:cubicBezTo>
                <a:cubicBezTo>
                  <a:pt x="363525" y="481524"/>
                  <a:pt x="419324" y="434951"/>
                  <a:pt x="443059" y="380063"/>
                </a:cubicBezTo>
                <a:cubicBezTo>
                  <a:pt x="444308" y="377568"/>
                  <a:pt x="443892" y="375073"/>
                  <a:pt x="442643" y="372578"/>
                </a:cubicBezTo>
                <a:cubicBezTo>
                  <a:pt x="440977" y="370499"/>
                  <a:pt x="438479" y="369251"/>
                  <a:pt x="435980" y="369251"/>
                </a:cubicBezTo>
                <a:close/>
                <a:moveTo>
                  <a:pt x="381431" y="186289"/>
                </a:moveTo>
                <a:cubicBezTo>
                  <a:pt x="362692" y="186289"/>
                  <a:pt x="346869" y="201674"/>
                  <a:pt x="346869" y="220802"/>
                </a:cubicBezTo>
                <a:cubicBezTo>
                  <a:pt x="346869" y="239930"/>
                  <a:pt x="362692" y="255316"/>
                  <a:pt x="381431" y="255316"/>
                </a:cubicBezTo>
                <a:cubicBezTo>
                  <a:pt x="400585" y="255316"/>
                  <a:pt x="415993" y="239930"/>
                  <a:pt x="415993" y="220802"/>
                </a:cubicBezTo>
                <a:cubicBezTo>
                  <a:pt x="415993" y="201674"/>
                  <a:pt x="400585" y="186289"/>
                  <a:pt x="381431" y="186289"/>
                </a:cubicBezTo>
                <a:close/>
                <a:moveTo>
                  <a:pt x="225277" y="186289"/>
                </a:moveTo>
                <a:cubicBezTo>
                  <a:pt x="206539" y="186289"/>
                  <a:pt x="191132" y="201674"/>
                  <a:pt x="191132" y="220802"/>
                </a:cubicBezTo>
                <a:cubicBezTo>
                  <a:pt x="191132" y="239930"/>
                  <a:pt x="206539" y="255316"/>
                  <a:pt x="225277" y="255316"/>
                </a:cubicBezTo>
                <a:cubicBezTo>
                  <a:pt x="244432" y="255316"/>
                  <a:pt x="259839" y="239930"/>
                  <a:pt x="259839" y="220802"/>
                </a:cubicBezTo>
                <a:cubicBezTo>
                  <a:pt x="259839" y="201674"/>
                  <a:pt x="244432" y="186289"/>
                  <a:pt x="225277" y="186289"/>
                </a:cubicBezTo>
                <a:close/>
                <a:moveTo>
                  <a:pt x="300647" y="0"/>
                </a:moveTo>
                <a:cubicBezTo>
                  <a:pt x="466795" y="0"/>
                  <a:pt x="601711" y="134311"/>
                  <a:pt x="601711" y="300225"/>
                </a:cubicBezTo>
                <a:cubicBezTo>
                  <a:pt x="601711" y="466138"/>
                  <a:pt x="466795" y="600865"/>
                  <a:pt x="300647" y="600865"/>
                </a:cubicBezTo>
                <a:cubicBezTo>
                  <a:pt x="134500" y="600865"/>
                  <a:pt x="0" y="466138"/>
                  <a:pt x="0" y="300225"/>
                </a:cubicBezTo>
                <a:cubicBezTo>
                  <a:pt x="0" y="134311"/>
                  <a:pt x="134500" y="0"/>
                  <a:pt x="300647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smile-emoticon_31373"/>
          <p:cNvSpPr>
            <a:spLocks noChangeAspect="1"/>
          </p:cNvSpPr>
          <p:nvPr/>
        </p:nvSpPr>
        <p:spPr bwMode="auto">
          <a:xfrm>
            <a:off x="7551377" y="2803891"/>
            <a:ext cx="609685" cy="608827"/>
          </a:xfrm>
          <a:custGeom>
            <a:avLst/>
            <a:gdLst>
              <a:gd name="connsiteX0" fmla="*/ 239435 w 601711"/>
              <a:gd name="connsiteY0" fmla="*/ 420376 h 600865"/>
              <a:gd name="connsiteX1" fmla="*/ 236520 w 601711"/>
              <a:gd name="connsiteY1" fmla="*/ 421208 h 600865"/>
              <a:gd name="connsiteX2" fmla="*/ 236104 w 601711"/>
              <a:gd name="connsiteY2" fmla="*/ 423286 h 600865"/>
              <a:gd name="connsiteX3" fmla="*/ 301060 w 601711"/>
              <a:gd name="connsiteY3" fmla="*/ 450722 h 600865"/>
              <a:gd name="connsiteX4" fmla="*/ 365184 w 601711"/>
              <a:gd name="connsiteY4" fmla="*/ 423286 h 600865"/>
              <a:gd name="connsiteX5" fmla="*/ 365184 w 601711"/>
              <a:gd name="connsiteY5" fmla="*/ 421208 h 600865"/>
              <a:gd name="connsiteX6" fmla="*/ 361853 w 601711"/>
              <a:gd name="connsiteY6" fmla="*/ 420376 h 600865"/>
              <a:gd name="connsiteX7" fmla="*/ 189468 w 601711"/>
              <a:gd name="connsiteY7" fmla="*/ 390862 h 600865"/>
              <a:gd name="connsiteX8" fmla="*/ 411820 w 601711"/>
              <a:gd name="connsiteY8" fmla="*/ 391278 h 600865"/>
              <a:gd name="connsiteX9" fmla="*/ 301060 w 601711"/>
              <a:gd name="connsiteY9" fmla="*/ 459452 h 600865"/>
              <a:gd name="connsiteX10" fmla="*/ 189468 w 601711"/>
              <a:gd name="connsiteY10" fmla="*/ 390862 h 600865"/>
              <a:gd name="connsiteX11" fmla="*/ 165731 w 601711"/>
              <a:gd name="connsiteY11" fmla="*/ 368835 h 600865"/>
              <a:gd name="connsiteX12" fmla="*/ 159068 w 601711"/>
              <a:gd name="connsiteY12" fmla="*/ 372162 h 600865"/>
              <a:gd name="connsiteX13" fmla="*/ 158652 w 601711"/>
              <a:gd name="connsiteY13" fmla="*/ 379647 h 600865"/>
              <a:gd name="connsiteX14" fmla="*/ 301064 w 601711"/>
              <a:gd name="connsiteY14" fmla="*/ 481524 h 600865"/>
              <a:gd name="connsiteX15" fmla="*/ 443059 w 601711"/>
              <a:gd name="connsiteY15" fmla="*/ 380063 h 600865"/>
              <a:gd name="connsiteX16" fmla="*/ 442643 w 601711"/>
              <a:gd name="connsiteY16" fmla="*/ 372578 h 600865"/>
              <a:gd name="connsiteX17" fmla="*/ 435980 w 601711"/>
              <a:gd name="connsiteY17" fmla="*/ 369251 h 600865"/>
              <a:gd name="connsiteX18" fmla="*/ 381431 w 601711"/>
              <a:gd name="connsiteY18" fmla="*/ 186289 h 600865"/>
              <a:gd name="connsiteX19" fmla="*/ 346869 w 601711"/>
              <a:gd name="connsiteY19" fmla="*/ 220802 h 600865"/>
              <a:gd name="connsiteX20" fmla="*/ 381431 w 601711"/>
              <a:gd name="connsiteY20" fmla="*/ 255316 h 600865"/>
              <a:gd name="connsiteX21" fmla="*/ 415993 w 601711"/>
              <a:gd name="connsiteY21" fmla="*/ 220802 h 600865"/>
              <a:gd name="connsiteX22" fmla="*/ 381431 w 601711"/>
              <a:gd name="connsiteY22" fmla="*/ 186289 h 600865"/>
              <a:gd name="connsiteX23" fmla="*/ 225277 w 601711"/>
              <a:gd name="connsiteY23" fmla="*/ 186289 h 600865"/>
              <a:gd name="connsiteX24" fmla="*/ 191132 w 601711"/>
              <a:gd name="connsiteY24" fmla="*/ 220802 h 600865"/>
              <a:gd name="connsiteX25" fmla="*/ 225277 w 601711"/>
              <a:gd name="connsiteY25" fmla="*/ 255316 h 600865"/>
              <a:gd name="connsiteX26" fmla="*/ 259839 w 601711"/>
              <a:gd name="connsiteY26" fmla="*/ 220802 h 600865"/>
              <a:gd name="connsiteX27" fmla="*/ 225277 w 601711"/>
              <a:gd name="connsiteY27" fmla="*/ 186289 h 600865"/>
              <a:gd name="connsiteX28" fmla="*/ 300647 w 601711"/>
              <a:gd name="connsiteY28" fmla="*/ 0 h 600865"/>
              <a:gd name="connsiteX29" fmla="*/ 601711 w 601711"/>
              <a:gd name="connsiteY29" fmla="*/ 300225 h 600865"/>
              <a:gd name="connsiteX30" fmla="*/ 300647 w 601711"/>
              <a:gd name="connsiteY30" fmla="*/ 600865 h 600865"/>
              <a:gd name="connsiteX31" fmla="*/ 0 w 601711"/>
              <a:gd name="connsiteY31" fmla="*/ 300225 h 600865"/>
              <a:gd name="connsiteX32" fmla="*/ 300647 w 601711"/>
              <a:gd name="connsiteY32" fmla="*/ 0 h 6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1711" h="600865">
                <a:moveTo>
                  <a:pt x="239435" y="420376"/>
                </a:moveTo>
                <a:cubicBezTo>
                  <a:pt x="238602" y="420376"/>
                  <a:pt x="237353" y="420792"/>
                  <a:pt x="236520" y="421208"/>
                </a:cubicBezTo>
                <a:cubicBezTo>
                  <a:pt x="236104" y="421624"/>
                  <a:pt x="235687" y="422455"/>
                  <a:pt x="236104" y="423286"/>
                </a:cubicBezTo>
                <a:cubicBezTo>
                  <a:pt x="246513" y="438251"/>
                  <a:pt x="271913" y="450722"/>
                  <a:pt x="301060" y="450722"/>
                </a:cubicBezTo>
                <a:cubicBezTo>
                  <a:pt x="329375" y="450722"/>
                  <a:pt x="354358" y="438251"/>
                  <a:pt x="365184" y="423286"/>
                </a:cubicBezTo>
                <a:cubicBezTo>
                  <a:pt x="365601" y="422871"/>
                  <a:pt x="365601" y="422039"/>
                  <a:pt x="365184" y="421208"/>
                </a:cubicBezTo>
                <a:cubicBezTo>
                  <a:pt x="364352" y="420792"/>
                  <a:pt x="363102" y="420376"/>
                  <a:pt x="361853" y="420376"/>
                </a:cubicBezTo>
                <a:close/>
                <a:moveTo>
                  <a:pt x="189468" y="390862"/>
                </a:moveTo>
                <a:lnTo>
                  <a:pt x="411820" y="391278"/>
                </a:lnTo>
                <a:cubicBezTo>
                  <a:pt x="388086" y="426612"/>
                  <a:pt x="346863" y="459452"/>
                  <a:pt x="301060" y="459452"/>
                </a:cubicBezTo>
                <a:cubicBezTo>
                  <a:pt x="254425" y="459452"/>
                  <a:pt x="212786" y="426612"/>
                  <a:pt x="189468" y="390862"/>
                </a:cubicBezTo>
                <a:close/>
                <a:moveTo>
                  <a:pt x="165731" y="368835"/>
                </a:moveTo>
                <a:cubicBezTo>
                  <a:pt x="163232" y="368835"/>
                  <a:pt x="160734" y="370083"/>
                  <a:pt x="159068" y="372162"/>
                </a:cubicBezTo>
                <a:cubicBezTo>
                  <a:pt x="157819" y="374657"/>
                  <a:pt x="157403" y="377152"/>
                  <a:pt x="158652" y="379647"/>
                </a:cubicBezTo>
                <a:cubicBezTo>
                  <a:pt x="181554" y="434951"/>
                  <a:pt x="237353" y="481524"/>
                  <a:pt x="301064" y="481524"/>
                </a:cubicBezTo>
                <a:cubicBezTo>
                  <a:pt x="363525" y="481524"/>
                  <a:pt x="419324" y="434951"/>
                  <a:pt x="443059" y="380063"/>
                </a:cubicBezTo>
                <a:cubicBezTo>
                  <a:pt x="444308" y="377568"/>
                  <a:pt x="443892" y="375073"/>
                  <a:pt x="442643" y="372578"/>
                </a:cubicBezTo>
                <a:cubicBezTo>
                  <a:pt x="440977" y="370499"/>
                  <a:pt x="438479" y="369251"/>
                  <a:pt x="435980" y="369251"/>
                </a:cubicBezTo>
                <a:close/>
                <a:moveTo>
                  <a:pt x="381431" y="186289"/>
                </a:moveTo>
                <a:cubicBezTo>
                  <a:pt x="362692" y="186289"/>
                  <a:pt x="346869" y="201674"/>
                  <a:pt x="346869" y="220802"/>
                </a:cubicBezTo>
                <a:cubicBezTo>
                  <a:pt x="346869" y="239930"/>
                  <a:pt x="362692" y="255316"/>
                  <a:pt x="381431" y="255316"/>
                </a:cubicBezTo>
                <a:cubicBezTo>
                  <a:pt x="400585" y="255316"/>
                  <a:pt x="415993" y="239930"/>
                  <a:pt x="415993" y="220802"/>
                </a:cubicBezTo>
                <a:cubicBezTo>
                  <a:pt x="415993" y="201674"/>
                  <a:pt x="400585" y="186289"/>
                  <a:pt x="381431" y="186289"/>
                </a:cubicBezTo>
                <a:close/>
                <a:moveTo>
                  <a:pt x="225277" y="186289"/>
                </a:moveTo>
                <a:cubicBezTo>
                  <a:pt x="206539" y="186289"/>
                  <a:pt x="191132" y="201674"/>
                  <a:pt x="191132" y="220802"/>
                </a:cubicBezTo>
                <a:cubicBezTo>
                  <a:pt x="191132" y="239930"/>
                  <a:pt x="206539" y="255316"/>
                  <a:pt x="225277" y="255316"/>
                </a:cubicBezTo>
                <a:cubicBezTo>
                  <a:pt x="244432" y="255316"/>
                  <a:pt x="259839" y="239930"/>
                  <a:pt x="259839" y="220802"/>
                </a:cubicBezTo>
                <a:cubicBezTo>
                  <a:pt x="259839" y="201674"/>
                  <a:pt x="244432" y="186289"/>
                  <a:pt x="225277" y="186289"/>
                </a:cubicBezTo>
                <a:close/>
                <a:moveTo>
                  <a:pt x="300647" y="0"/>
                </a:moveTo>
                <a:cubicBezTo>
                  <a:pt x="466795" y="0"/>
                  <a:pt x="601711" y="134311"/>
                  <a:pt x="601711" y="300225"/>
                </a:cubicBezTo>
                <a:cubicBezTo>
                  <a:pt x="601711" y="466138"/>
                  <a:pt x="466795" y="600865"/>
                  <a:pt x="300647" y="600865"/>
                </a:cubicBezTo>
                <a:cubicBezTo>
                  <a:pt x="134500" y="600865"/>
                  <a:pt x="0" y="466138"/>
                  <a:pt x="0" y="300225"/>
                </a:cubicBezTo>
                <a:cubicBezTo>
                  <a:pt x="0" y="134311"/>
                  <a:pt x="134500" y="0"/>
                  <a:pt x="300647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0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078 0.112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28 -0.002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活動說明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4" y="1565910"/>
            <a:ext cx="53594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4. </a:t>
            </a:r>
            <a:r>
              <a:rPr lang="zh-TW" altLang="en-US" dirty="0"/>
              <a:t>接下來在路線記錄表上，一個步驟、一個步驟寫下你設計的路線。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5. </a:t>
            </a:r>
            <a:r>
              <a:rPr lang="zh-TW" altLang="en-US" dirty="0"/>
              <a:t>設計路線時要注意，不要漏掉任何一個景點，已經造訪過的景點也</a:t>
            </a:r>
            <a:r>
              <a:rPr lang="zh-TW" altLang="en-US" b="1" dirty="0">
                <a:solidFill>
                  <a:srgbClr val="C00000"/>
                </a:solidFill>
              </a:rPr>
              <a:t>不要再經過一次</a:t>
            </a:r>
            <a:r>
              <a:rPr lang="zh-TW" altLang="en-US" dirty="0"/>
              <a:t>（浪費時間），最後記得要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</a:rPr>
              <a:t>回到旅店</a:t>
            </a:r>
            <a:r>
              <a:rPr lang="zh-TW" altLang="en-US" dirty="0"/>
              <a:t>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4986" t="19020" r="26620" b="13465"/>
          <a:stretch/>
        </p:blipFill>
        <p:spPr>
          <a:xfrm>
            <a:off x="6355080" y="1637216"/>
            <a:ext cx="4617720" cy="42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1329690"/>
            <a:ext cx="7179945" cy="50209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參考解答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4" y="1565910"/>
            <a:ext cx="424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C00000"/>
                </a:solidFill>
              </a:rPr>
              <a:t>注意：答案可能不只一種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參考解答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4" y="1565910"/>
            <a:ext cx="424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C00000"/>
                </a:solidFill>
              </a:rPr>
              <a:t>注意：答案可能不只一種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8498" t="22893" r="29293" b="12812"/>
          <a:stretch/>
        </p:blipFill>
        <p:spPr>
          <a:xfrm>
            <a:off x="5743576" y="1400375"/>
            <a:ext cx="5132070" cy="52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親子天下 教育創新</a:t>
            </a:r>
            <a:r>
              <a:rPr lang="en-US" altLang="zh-TW" dirty="0" smtClean="0"/>
              <a:t>100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3074" name="Picture 2" descr="è³æ·±é»ç©ç©å®¶ãåä¸­èå¸«èªç·¨ãå·æé»ãæææ¯ä»éº¼ï¼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4" y="2204864"/>
            <a:ext cx="4705996" cy="26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è¦ªå­å¤©ä¸ å·æé»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204864"/>
            <a:ext cx="4675673" cy="26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97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3" y="1565910"/>
            <a:ext cx="10850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你設計出的旅遊方式，是一種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循序式的指令（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</a:rPr>
              <a:t>sequence of instructions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）</a:t>
            </a:r>
            <a:r>
              <a:rPr lang="zh-TW" altLang="en-US" sz="2000" dirty="0"/>
              <a:t>，也是為了解決上述旅遊問題的一種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</a:rPr>
              <a:t>演算法（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</a:rPr>
              <a:t>algorithm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）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如果</a:t>
            </a:r>
            <a:r>
              <a:rPr lang="zh-TW" altLang="en-US" sz="2000" dirty="0"/>
              <a:t>我們不寫下來，也許在你思考完之後馬上就跟著忘了，然後還要再重新想一次。寫下來的另一個好處是，別人拿到你的設計時也可以照著做，不會犯下任何的錯誤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將</a:t>
            </a:r>
            <a:r>
              <a:rPr lang="zh-TW" altLang="en-US" sz="2000" dirty="0"/>
              <a:t>指令寫下來之後，最重要的是一定要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</a:rPr>
              <a:t>執行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（</a:t>
            </a: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</a:rPr>
              <a:t>evaluate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</a:rPr>
              <a:t>）</a:t>
            </a:r>
            <a:r>
              <a:rPr lang="zh-TW" altLang="en-US" sz="2000" dirty="0"/>
              <a:t>一次，也就是說一定要測試看看是否犯了什麼設計上的錯誤，以及是否有達成所有問題解決的</a:t>
            </a:r>
            <a:r>
              <a:rPr lang="zh-TW" altLang="en-US" sz="2000" b="1" dirty="0"/>
              <a:t>需求（</a:t>
            </a:r>
            <a:r>
              <a:rPr lang="en-US" altLang="zh-TW" sz="2000" b="1" dirty="0" smtClean="0"/>
              <a:t>requirements</a:t>
            </a:r>
            <a:r>
              <a:rPr lang="zh-TW" altLang="en-US" sz="2000" b="1" dirty="0" smtClean="0"/>
              <a:t>）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702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3" y="1565910"/>
            <a:ext cx="523938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這個</a:t>
            </a:r>
            <a:r>
              <a:rPr lang="zh-TW" altLang="en-US" dirty="0"/>
              <a:t>問題如果可以用一張</a:t>
            </a:r>
            <a:r>
              <a:rPr lang="zh-TW" altLang="en-US" b="1" dirty="0">
                <a:solidFill>
                  <a:srgbClr val="C00000"/>
                </a:solidFill>
              </a:rPr>
              <a:t>圖形（</a:t>
            </a:r>
            <a:r>
              <a:rPr lang="en-US" altLang="zh-TW" b="1" dirty="0">
                <a:solidFill>
                  <a:srgbClr val="C00000"/>
                </a:solidFill>
              </a:rPr>
              <a:t>graph</a:t>
            </a:r>
            <a:r>
              <a:rPr lang="zh-TW" altLang="en-US" b="1" dirty="0">
                <a:solidFill>
                  <a:srgbClr val="C00000"/>
                </a:solidFill>
              </a:rPr>
              <a:t>）</a:t>
            </a:r>
            <a:r>
              <a:rPr lang="zh-TW" altLang="en-US" dirty="0"/>
              <a:t>來表示景點之間的道路連接情形，會比光是坐著空想來得容易多了。電腦科學家通常只用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</a:rPr>
              <a:t>「節點」與「線段」</a:t>
            </a:r>
            <a:r>
              <a:rPr lang="zh-TW" altLang="en-US" dirty="0"/>
              <a:t>就能表示一張圖形（節點指的是</a:t>
            </a:r>
            <a:r>
              <a:rPr lang="zh-TW" altLang="en-US" b="1" dirty="0"/>
              <a:t>重要的資料</a:t>
            </a:r>
            <a:r>
              <a:rPr lang="zh-TW" altLang="en-US" dirty="0"/>
              <a:t>，線段指的是資料之間的</a:t>
            </a:r>
            <a:r>
              <a:rPr lang="zh-TW" altLang="en-US" b="1" dirty="0"/>
              <a:t>連結關係</a:t>
            </a:r>
            <a:r>
              <a:rPr lang="zh-TW" altLang="en-US" dirty="0"/>
              <a:t>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在這張圖裡面</a:t>
            </a:r>
            <a:r>
              <a:rPr lang="zh-TW" altLang="en-US" dirty="0"/>
              <a:t>，我們只關心城市中的重要景點，以及前往景點之間的交通路線，其他不重要的景點，以及景點之間實際的距離有多遠其實並不重要，所以我們在繪製圖形的時候就會將這些資訊給去除，這個動作稱為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</a:rPr>
              <a:t>抽象化（</a:t>
            </a: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</a:rPr>
              <a:t>abstraction</a:t>
            </a:r>
            <a:r>
              <a:rPr lang="zh-TW" altLang="en-US" b="1" dirty="0" smtClean="0">
                <a:solidFill>
                  <a:schemeClr val="accent3">
                    <a:lumMod val="50000"/>
                  </a:schemeClr>
                </a:solidFill>
              </a:rPr>
              <a:t>）</a:t>
            </a:r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</a:rPr>
              <a:t>。</a:t>
            </a:r>
            <a:endParaRPr lang="en-US" altLang="zh-TW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57" y="1937742"/>
            <a:ext cx="568218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4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3" y="1565910"/>
            <a:ext cx="523938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這</a:t>
            </a:r>
            <a:r>
              <a:rPr lang="zh-TW" altLang="en-US" dirty="0"/>
              <a:t>類的表示方式，我們可以在大眾運輸的路線圖之中看到，像是公車路線圖或是捷運店的分佈圖等。對於表示這類的路線來說，它是一種比較正確且有效率的表示法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注意</a:t>
            </a:r>
            <a:r>
              <a:rPr lang="zh-TW" altLang="en-US" dirty="0"/>
              <a:t>，像是每一站之間的距離有多遠，以及公車不會經過的景點，在這張圖上當然是看不到</a:t>
            </a:r>
            <a:r>
              <a:rPr lang="zh-TW" altLang="en-US" dirty="0" smtClean="0"/>
              <a:t>的。 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57" y="1937742"/>
            <a:ext cx="568218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圖形繪製輔助程式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「點一下」、「長按」以及「拖曳」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221088"/>
            <a:ext cx="2804213" cy="190234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13525" y="2708920"/>
            <a:ext cx="101633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b="1" dirty="0"/>
              <a:t>http://gg.gg/html5_graph</a:t>
            </a:r>
            <a:endParaRPr lang="zh-TW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3707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圖形繪製輔助程式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「點一下」、「長按」以及「拖曳」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3" y="1565910"/>
            <a:ext cx="5239387" cy="212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/>
              <a:t>「按一下」</a:t>
            </a:r>
            <a:r>
              <a:rPr lang="zh-TW" altLang="en-US" dirty="0"/>
              <a:t>呼叫環形選單，對節點或線段進行編輯或</a:t>
            </a:r>
            <a:r>
              <a:rPr lang="zh-TW" altLang="en-US" dirty="0" smtClean="0"/>
              <a:t>清除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 smtClean="0"/>
              <a:t>「</a:t>
            </a:r>
            <a:r>
              <a:rPr lang="zh-TW" altLang="en-US" b="1" dirty="0"/>
              <a:t>長按」</a:t>
            </a:r>
            <a:r>
              <a:rPr lang="zh-TW" altLang="en-US" dirty="0"/>
              <a:t>節點會出現光環，待光環放到最大後即可用</a:t>
            </a:r>
            <a:r>
              <a:rPr lang="zh-TW" altLang="en-US" b="1" dirty="0"/>
              <a:t>「拖曳」</a:t>
            </a:r>
            <a:r>
              <a:rPr lang="zh-TW" altLang="en-US" dirty="0"/>
              <a:t>的方式移動節點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已經</a:t>
            </a:r>
            <a:r>
              <a:rPr lang="zh-TW" altLang="en-US" dirty="0"/>
              <a:t>連結的線段會跟著移動，不需重新</a:t>
            </a:r>
            <a:r>
              <a:rPr lang="zh-TW" altLang="en-US" dirty="0" smtClean="0"/>
              <a:t>繪製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10" y="2028825"/>
            <a:ext cx="5717358" cy="387858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380192" y="597181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3"/>
              </a:rPr>
              <a:t>http://gg.gg/html5_graph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84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圖形繪製輔助程式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「點一下」、「長按」以及「拖曳」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3" y="1565910"/>
            <a:ext cx="5239387" cy="295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1.</a:t>
            </a:r>
            <a:r>
              <a:rPr lang="zh-TW" altLang="en-US" dirty="0"/>
              <a:t>節點可自選單圈或雙圈，可自訂顏色</a:t>
            </a:r>
            <a:br>
              <a:rPr lang="zh-TW" altLang="en-US" dirty="0"/>
            </a:br>
            <a:r>
              <a:rPr lang="en-US" altLang="zh-TW" dirty="0"/>
              <a:t>2.</a:t>
            </a:r>
            <a:r>
              <a:rPr lang="zh-TW" altLang="en-US" dirty="0"/>
              <a:t>線段可自選線段或箭號，可自訂顏色</a:t>
            </a:r>
            <a:br>
              <a:rPr lang="zh-TW" altLang="en-US" dirty="0"/>
            </a:br>
            <a:r>
              <a:rPr lang="en-US" altLang="zh-TW" dirty="0"/>
              <a:t>3.</a:t>
            </a:r>
            <a:r>
              <a:rPr lang="zh-TW" altLang="en-US" dirty="0"/>
              <a:t>節點與線段都能加註文字，同樣可自訂顏色</a:t>
            </a:r>
            <a:br>
              <a:rPr lang="zh-TW" altLang="en-US" dirty="0"/>
            </a:br>
            <a:r>
              <a:rPr lang="en-US" altLang="zh-TW" dirty="0"/>
              <a:t>4.</a:t>
            </a:r>
            <a:r>
              <a:rPr lang="zh-TW" altLang="en-US" dirty="0"/>
              <a:t>可將結果輸出為</a:t>
            </a:r>
            <a:r>
              <a:rPr lang="en-US" altLang="zh-TW" dirty="0"/>
              <a:t>PNG</a:t>
            </a:r>
            <a:r>
              <a:rPr lang="zh-TW" altLang="en-US" dirty="0"/>
              <a:t>圖片檔</a:t>
            </a:r>
            <a:br>
              <a:rPr lang="zh-TW" altLang="en-US" dirty="0"/>
            </a:br>
            <a:r>
              <a:rPr lang="en-US" altLang="zh-TW" dirty="0"/>
              <a:t>5.</a:t>
            </a:r>
            <a:r>
              <a:rPr lang="zh-TW" altLang="en-US" dirty="0"/>
              <a:t>可將未完成結果輸出成檔案，再讀取該檔就能繼續編輯（讀檔功能限電腦端使用，輸出則無限制平台）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380192" y="597181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2"/>
              </a:rPr>
              <a:t>http://gg.gg/html5_graph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10" y="1740694"/>
            <a:ext cx="41148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/>
              <a:t>有智慧的紙片 </a:t>
            </a:r>
            <a:r>
              <a:rPr lang="en-US" altLang="zh-TW" sz="3600" dirty="0" smtClean="0"/>
              <a:t>Intelligent Paper</a:t>
            </a:r>
            <a:endParaRPr lang="zh-TW" altLang="en-US" sz="36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46</a:t>
            </a:fld>
            <a:endParaRPr lang="zh-CN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002647"/>
            <a:ext cx="2952328" cy="29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 smtClean="0"/>
              <a:t>有智慧的紙片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222165"/>
            <a:ext cx="9458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 smtClean="0"/>
              <a:t>我們</a:t>
            </a:r>
            <a:r>
              <a:rPr lang="zh-TW" altLang="en-US" b="1" dirty="0"/>
              <a:t>手上的紙片是</a:t>
            </a:r>
            <a:r>
              <a:rPr lang="zh-TW" altLang="en-US" b="1" i="1" dirty="0"/>
              <a:t>擁有智慧</a:t>
            </a:r>
            <a:r>
              <a:rPr lang="zh-TW" altLang="en-US" b="1" i="1" dirty="0" smtClean="0"/>
              <a:t>的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我們要跟這</a:t>
            </a:r>
            <a:r>
              <a:rPr lang="zh-TW" altLang="en-US" b="1" dirty="0"/>
              <a:t>份紙片玩</a:t>
            </a:r>
            <a:r>
              <a:rPr lang="zh-TW" altLang="en-US" b="1" dirty="0">
                <a:solidFill>
                  <a:srgbClr val="C00000"/>
                </a:solidFill>
              </a:rPr>
              <a:t>井字遊戲（或稱為○</a:t>
            </a:r>
            <a:r>
              <a:rPr lang="en-US" altLang="zh-TW" b="1" dirty="0">
                <a:solidFill>
                  <a:srgbClr val="C00000"/>
                </a:solidFill>
              </a:rPr>
              <a:t>×</a:t>
            </a:r>
            <a:r>
              <a:rPr lang="zh-TW" altLang="en-US" b="1" dirty="0" smtClean="0">
                <a:solidFill>
                  <a:srgbClr val="C00000"/>
                </a:solidFill>
              </a:rPr>
              <a:t>遊戲、</a:t>
            </a:r>
            <a:r>
              <a:rPr lang="en-US" altLang="zh-TW" b="1" dirty="0" smtClean="0">
                <a:solidFill>
                  <a:srgbClr val="C00000"/>
                </a:solidFill>
              </a:rPr>
              <a:t>Tic Tac Toe</a:t>
            </a:r>
            <a:r>
              <a:rPr lang="zh-TW" altLang="en-US" b="1" dirty="0" smtClean="0">
                <a:solidFill>
                  <a:srgbClr val="C00000"/>
                </a:solidFill>
              </a:rPr>
              <a:t>）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dirty="0" smtClean="0"/>
              <a:t>  </a:t>
            </a:r>
            <a:r>
              <a:rPr lang="zh-TW" altLang="en-US" dirty="0" smtClean="0"/>
              <a:t>除非</a:t>
            </a:r>
            <a:r>
              <a:rPr lang="zh-TW" altLang="en-US" dirty="0"/>
              <a:t>是紙片輸了</a:t>
            </a:r>
            <a:r>
              <a:rPr lang="zh-TW" altLang="en-US" dirty="0" smtClean="0"/>
              <a:t>，否則只要是平手</a:t>
            </a:r>
            <a:r>
              <a:rPr lang="zh-TW" altLang="en-US" dirty="0"/>
              <a:t>、甚至紙片贏</a:t>
            </a:r>
            <a:r>
              <a:rPr lang="zh-TW" altLang="en-US" dirty="0" smtClean="0"/>
              <a:t>了這句遊戲，都</a:t>
            </a:r>
            <a:r>
              <a:rPr lang="zh-TW" altLang="en-US" dirty="0"/>
              <a:t>算是它擁有智慧的象徵。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217461"/>
            <a:ext cx="2789159" cy="27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/>
              <a:t>有智慧的紙片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83679" y="2276872"/>
            <a:ext cx="10850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4400" b="1" dirty="0" smtClean="0">
                <a:solidFill>
                  <a:srgbClr val="C00000"/>
                </a:solidFill>
              </a:rPr>
              <a:t>由紙片</a:t>
            </a:r>
            <a:r>
              <a:rPr lang="zh-TW" altLang="en-US" sz="4400" b="1" dirty="0">
                <a:solidFill>
                  <a:srgbClr val="C00000"/>
                </a:solidFill>
              </a:rPr>
              <a:t>先下第一步</a:t>
            </a:r>
            <a:r>
              <a:rPr lang="en-US" altLang="zh-TW" sz="4400" dirty="0">
                <a:solidFill>
                  <a:srgbClr val="C00000"/>
                </a:solidFill>
              </a:rPr>
              <a:t>… </a:t>
            </a:r>
            <a:endParaRPr lang="en-US" altLang="zh-TW" sz="3600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zh-TW" altLang="en-US" sz="2000" dirty="0" smtClean="0"/>
              <a:t>注意</a:t>
            </a:r>
            <a:r>
              <a:rPr lang="zh-TW" altLang="en-US" sz="2000" dirty="0"/>
              <a:t>！這不算是不公平的，因為就算紙片沒有先下，只要達成平局也算是它贏了啊</a:t>
            </a:r>
            <a:r>
              <a:rPr lang="zh-TW" altLang="en-US" sz="2000" dirty="0" smtClean="0"/>
              <a:t>！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763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98499" y="2987367"/>
            <a:ext cx="3867786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我們來看看這張紙片的內容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80660" y="305297"/>
            <a:ext cx="5509842" cy="64017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400" b="1" dirty="0"/>
              <a:t>我是一張有智慧的紙片。</a:t>
            </a:r>
          </a:p>
          <a:p>
            <a:r>
              <a:rPr lang="zh-TW" altLang="en-US" sz="1200" dirty="0"/>
              <a:t>我要用井字遊戲的方式來證明這件事。</a:t>
            </a:r>
          </a:p>
          <a:p>
            <a:r>
              <a:rPr lang="zh-TW" altLang="en-US" sz="1200" b="1" dirty="0">
                <a:solidFill>
                  <a:srgbClr val="C00000"/>
                </a:solidFill>
              </a:rPr>
              <a:t>我要用</a:t>
            </a:r>
            <a:r>
              <a:rPr lang="en-US" altLang="zh-TW" sz="1200" b="1" dirty="0">
                <a:solidFill>
                  <a:srgbClr val="C00000"/>
                </a:solidFill>
              </a:rPr>
              <a:t>×</a:t>
            </a:r>
            <a:r>
              <a:rPr lang="zh-TW" altLang="en-US" sz="1200" b="1" dirty="0">
                <a:solidFill>
                  <a:srgbClr val="C00000"/>
                </a:solidFill>
              </a:rPr>
              <a:t>，而且我要先下，抗議無效。</a:t>
            </a:r>
          </a:p>
          <a:p>
            <a:r>
              <a:rPr lang="zh-TW" altLang="en-US" sz="1200" dirty="0"/>
              <a:t>如果你要證明你比我聰明，就要想辦法讓我輸。</a:t>
            </a:r>
          </a:p>
          <a:p>
            <a:r>
              <a:rPr lang="en-US" altLang="zh-TW" sz="1200" dirty="0"/>
              <a:t>(</a:t>
            </a:r>
            <a:r>
              <a:rPr lang="zh-TW" altLang="en-US" sz="1200" dirty="0"/>
              <a:t>什麼？平手？你如果覺得你這麼聰明，就不該玩成平局啦，科科！</a:t>
            </a:r>
            <a:r>
              <a:rPr lang="en-US" altLang="zh-TW" sz="1200" dirty="0" smtClean="0"/>
              <a:t>)</a:t>
            </a:r>
          </a:p>
          <a:p>
            <a:endParaRPr lang="en-US" altLang="zh-TW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第一步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在四個角落中的其中一格，劃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第二步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如果我的對手沒有在上一步的斜對角落空格劃記號，</a:t>
            </a:r>
          </a:p>
          <a:p>
            <a:r>
              <a:rPr lang="zh-TW" altLang="en-US" sz="1200" dirty="0"/>
              <a:t>就在那裡劃</a:t>
            </a:r>
            <a:r>
              <a:rPr lang="en-US" altLang="zh-TW" sz="1200" dirty="0"/>
              <a:t>×</a:t>
            </a:r>
            <a:r>
              <a:rPr lang="zh-TW" altLang="en-US" sz="1200" dirty="0"/>
              <a:t>，</a:t>
            </a:r>
          </a:p>
          <a:p>
            <a:r>
              <a:rPr lang="zh-TW" altLang="en-US" sz="1200" dirty="0"/>
              <a:t>不然，就隨便找一個角落劃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第三步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如果同一個橫排、直行或對角線中已經有兩個</a:t>
            </a:r>
            <a:r>
              <a:rPr lang="en-US" altLang="zh-TW" sz="1200" dirty="0"/>
              <a:t>×</a:t>
            </a:r>
            <a:r>
              <a:rPr lang="zh-TW" altLang="en-US" sz="1200" dirty="0"/>
              <a:t>、剩下一個空格的話，</a:t>
            </a:r>
          </a:p>
          <a:p>
            <a:r>
              <a:rPr lang="zh-TW" altLang="en-US" sz="1200" dirty="0"/>
              <a:t>就在那個空格劃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dirty="0"/>
              <a:t>沒有的話就去看看有沒有哪個橫排或直行或對角線已經有兩個○、剩下一個空格</a:t>
            </a:r>
          </a:p>
          <a:p>
            <a:r>
              <a:rPr lang="zh-TW" altLang="en-US" sz="1200" dirty="0"/>
              <a:t>，有這種情形就在空格的地方劃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dirty="0"/>
              <a:t>上面兩個情況都沒有發生，就找一個空白的角落劃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第四步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如果同一個橫排或直行或對角線中已經有兩個</a:t>
            </a:r>
            <a:r>
              <a:rPr lang="en-US" altLang="zh-TW" sz="1200" dirty="0"/>
              <a:t>×</a:t>
            </a:r>
            <a:r>
              <a:rPr lang="zh-TW" altLang="en-US" sz="1200" dirty="0"/>
              <a:t>、剩下一個空格的話，</a:t>
            </a:r>
          </a:p>
          <a:p>
            <a:r>
              <a:rPr lang="zh-TW" altLang="en-US" sz="1200" dirty="0"/>
              <a:t>就在那個空格劃</a:t>
            </a:r>
            <a:r>
              <a:rPr lang="en-US" altLang="zh-TW" sz="1200" dirty="0"/>
              <a:t>×</a:t>
            </a:r>
            <a:r>
              <a:rPr lang="zh-TW" altLang="en-US" sz="1200" dirty="0"/>
              <a:t>，</a:t>
            </a:r>
          </a:p>
          <a:p>
            <a:endParaRPr lang="zh-TW" altLang="en-US" sz="1200" dirty="0"/>
          </a:p>
          <a:p>
            <a:r>
              <a:rPr lang="zh-TW" altLang="en-US" sz="1200" dirty="0"/>
              <a:t>沒有的話就去看看有沒有哪個橫排或直行或對角線已經有兩個○、剩下一個空格</a:t>
            </a:r>
          </a:p>
          <a:p>
            <a:r>
              <a:rPr lang="zh-TW" altLang="en-US" sz="1200" dirty="0"/>
              <a:t>，有這種情形就在空格的地方劃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dirty="0"/>
              <a:t>上面兩個情況都沒有發生，就找一個空白的角落劃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第五步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找一個空白的格子，劃</a:t>
            </a:r>
            <a:r>
              <a:rPr lang="en-US" altLang="zh-TW" sz="1200" dirty="0"/>
              <a:t>×</a:t>
            </a:r>
            <a:r>
              <a:rPr lang="zh-TW" altLang="en-US" sz="1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0719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遠見</a:t>
            </a:r>
            <a:r>
              <a:rPr lang="en-US" altLang="zh-TW" dirty="0" smtClean="0"/>
              <a:t>‧</a:t>
            </a:r>
            <a:r>
              <a:rPr lang="zh-TW" altLang="en-US" dirty="0" smtClean="0"/>
              <a:t>天下 未來教育、台灣</a:t>
            </a:r>
            <a:r>
              <a:rPr lang="en-US" altLang="zh-TW" dirty="0" smtClean="0"/>
              <a:t>100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4098" name="Picture 2" descr="https://gfamily.cwgv.com.tw/public/upload/articles/63/10363/preview/103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39" y="1371600"/>
            <a:ext cx="866775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60762" y="3633787"/>
            <a:ext cx="4536504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是的，這是一張很危險的照片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5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50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220707" y="1630969"/>
            <a:ext cx="7792518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b="1" dirty="0"/>
              <a:t>我是一張有智慧的紙片。</a:t>
            </a:r>
          </a:p>
          <a:p>
            <a:pPr>
              <a:lnSpc>
                <a:spcPct val="200000"/>
              </a:lnSpc>
            </a:pPr>
            <a:r>
              <a:rPr lang="zh-TW" altLang="en-US" sz="2000" dirty="0"/>
              <a:t>我要用井字遊戲的方式來證明這件事。</a:t>
            </a:r>
          </a:p>
          <a:p>
            <a:pPr>
              <a:lnSpc>
                <a:spcPct val="200000"/>
              </a:lnSpc>
            </a:pPr>
            <a:r>
              <a:rPr lang="zh-TW" altLang="en-US" sz="2000" b="1" dirty="0">
                <a:solidFill>
                  <a:srgbClr val="C00000"/>
                </a:solidFill>
              </a:rPr>
              <a:t>我要用</a:t>
            </a:r>
            <a:r>
              <a:rPr lang="en-US" altLang="zh-TW" sz="2000" b="1" dirty="0">
                <a:solidFill>
                  <a:srgbClr val="C00000"/>
                </a:solidFill>
              </a:rPr>
              <a:t>×</a:t>
            </a:r>
            <a:r>
              <a:rPr lang="zh-TW" altLang="en-US" sz="2000" b="1" dirty="0">
                <a:solidFill>
                  <a:srgbClr val="C00000"/>
                </a:solidFill>
              </a:rPr>
              <a:t>，而且我要先下，抗議無效。</a:t>
            </a:r>
          </a:p>
          <a:p>
            <a:pPr>
              <a:lnSpc>
                <a:spcPct val="200000"/>
              </a:lnSpc>
            </a:pPr>
            <a:r>
              <a:rPr lang="zh-TW" altLang="en-US" sz="2000" dirty="0"/>
              <a:t>如果你要證明你比我聰明，就要想辦法讓我輸。</a:t>
            </a:r>
          </a:p>
          <a:p>
            <a:pPr>
              <a:lnSpc>
                <a:spcPct val="200000"/>
              </a:lnSpc>
            </a:pPr>
            <a:r>
              <a:rPr lang="en-US" altLang="zh-TW" sz="2000" dirty="0"/>
              <a:t>(</a:t>
            </a:r>
            <a:r>
              <a:rPr lang="zh-TW" altLang="en-US" sz="2000" dirty="0"/>
              <a:t>什麼？平手？你如果覺得你這麼聰明，就不該玩成平局啦，科科！</a:t>
            </a:r>
            <a:r>
              <a:rPr lang="en-US" altLang="zh-TW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00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43138" y="2109044"/>
            <a:ext cx="6074807" cy="24314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第一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在四個角落中的其中一格，劃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endParaRPr lang="zh-TW" altLang="en-US" sz="2400" dirty="0"/>
          </a:p>
          <a:p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第二步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如果我的對手沒有在上一步的斜對角落空格劃記號，</a:t>
            </a:r>
          </a:p>
          <a:p>
            <a:r>
              <a:rPr lang="zh-TW" altLang="en-US" sz="2000" dirty="0"/>
              <a:t>就在那裡劃</a:t>
            </a:r>
            <a:r>
              <a:rPr lang="en-US" altLang="zh-TW" sz="2000" dirty="0"/>
              <a:t>×</a:t>
            </a:r>
            <a:r>
              <a:rPr lang="zh-TW" altLang="en-US" sz="2000" dirty="0"/>
              <a:t>，</a:t>
            </a:r>
          </a:p>
          <a:p>
            <a:r>
              <a:rPr lang="zh-TW" altLang="en-US" sz="2000" dirty="0"/>
              <a:t>不然，就隨便找一個角落劃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772275" y="1214606"/>
          <a:ext cx="4916460" cy="447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820">
                  <a:extLst>
                    <a:ext uri="{9D8B030D-6E8A-4147-A177-3AD203B41FA5}">
                      <a16:colId xmlns:a16="http://schemas.microsoft.com/office/drawing/2014/main" val="222761692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45909053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118071780"/>
                    </a:ext>
                  </a:extLst>
                </a:gridCol>
              </a:tblGrid>
              <a:tr h="14916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8954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31889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444"/>
                  </a:ext>
                </a:extLst>
              </a:tr>
            </a:tbl>
          </a:graphicData>
        </a:graphic>
      </p:graphicFrame>
      <p:sp>
        <p:nvSpPr>
          <p:cNvPr id="6" name="乘號 5"/>
          <p:cNvSpPr/>
          <p:nvPr/>
        </p:nvSpPr>
        <p:spPr>
          <a:xfrm>
            <a:off x="7000875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8697450" y="2920365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10292715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5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53953" y="1695713"/>
            <a:ext cx="5726430" cy="3231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第三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如果同一個橫排、直行或對角線中已經有兩個</a:t>
            </a:r>
            <a:r>
              <a:rPr lang="en-US" altLang="zh-TW" sz="2000" dirty="0"/>
              <a:t>×</a:t>
            </a:r>
            <a:r>
              <a:rPr lang="zh-TW" altLang="en-US" sz="2000" dirty="0"/>
              <a:t>、剩下一個空格的話</a:t>
            </a:r>
            <a:r>
              <a:rPr lang="zh-TW" altLang="en-US" sz="2000" dirty="0" smtClean="0"/>
              <a:t>，就</a:t>
            </a:r>
            <a:r>
              <a:rPr lang="zh-TW" altLang="en-US" sz="2000" dirty="0"/>
              <a:t>在那個空格劃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，</a:t>
            </a:r>
            <a:endParaRPr lang="en-US" altLang="zh-TW" sz="2000" dirty="0" smtClean="0"/>
          </a:p>
          <a:p>
            <a:endParaRPr lang="zh-TW" altLang="en-US" sz="2000" dirty="0"/>
          </a:p>
          <a:p>
            <a:r>
              <a:rPr lang="zh-TW" altLang="en-US" sz="2000" dirty="0"/>
              <a:t>沒有的話就去看看有沒有哪個橫排或直行或對角線已經有兩個○、剩下一個</a:t>
            </a:r>
            <a:r>
              <a:rPr lang="zh-TW" altLang="en-US" sz="2000" dirty="0" smtClean="0"/>
              <a:t>空格，</a:t>
            </a:r>
            <a:r>
              <a:rPr lang="zh-TW" altLang="en-US" sz="2000" dirty="0"/>
              <a:t>有這種情形就在空格的地方劃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，</a:t>
            </a:r>
            <a:endParaRPr lang="en-US" altLang="zh-TW" sz="2000" dirty="0" smtClean="0"/>
          </a:p>
          <a:p>
            <a:endParaRPr lang="zh-TW" altLang="en-US" sz="2000" dirty="0"/>
          </a:p>
          <a:p>
            <a:r>
              <a:rPr lang="zh-TW" altLang="en-US" sz="2000" dirty="0"/>
              <a:t>上面兩個情況都沒有發生，就找一個空白的角落劃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772275" y="1214606"/>
          <a:ext cx="4916460" cy="447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820">
                  <a:extLst>
                    <a:ext uri="{9D8B030D-6E8A-4147-A177-3AD203B41FA5}">
                      <a16:colId xmlns:a16="http://schemas.microsoft.com/office/drawing/2014/main" val="222761692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45909053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118071780"/>
                    </a:ext>
                  </a:extLst>
                </a:gridCol>
              </a:tblGrid>
              <a:tr h="14916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8954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31889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444"/>
                  </a:ext>
                </a:extLst>
              </a:tr>
            </a:tbl>
          </a:graphicData>
        </a:graphic>
      </p:graphicFrame>
      <p:sp>
        <p:nvSpPr>
          <p:cNvPr id="6" name="乘號 5"/>
          <p:cNvSpPr/>
          <p:nvPr/>
        </p:nvSpPr>
        <p:spPr>
          <a:xfrm>
            <a:off x="7000875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8697450" y="2920365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10292715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055685" y="1452647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10285571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89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53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34662" y="1230600"/>
            <a:ext cx="5654047" cy="43396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第四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如果同一個橫排或直行或對角線中已經有兩個</a:t>
            </a:r>
            <a:r>
              <a:rPr lang="en-US" altLang="zh-TW" sz="2000" dirty="0"/>
              <a:t>×</a:t>
            </a:r>
            <a:r>
              <a:rPr lang="zh-TW" altLang="en-US" sz="2000" dirty="0"/>
              <a:t>、剩下一個空格的話</a:t>
            </a:r>
            <a:r>
              <a:rPr lang="zh-TW" altLang="en-US" sz="2000" dirty="0" smtClean="0"/>
              <a:t>，就</a:t>
            </a:r>
            <a:r>
              <a:rPr lang="zh-TW" altLang="en-US" sz="2000" dirty="0"/>
              <a:t>在那個空格劃</a:t>
            </a:r>
            <a:r>
              <a:rPr lang="en-US" altLang="zh-TW" sz="2000" dirty="0"/>
              <a:t>×</a:t>
            </a:r>
            <a:r>
              <a:rPr lang="zh-TW" altLang="en-US" sz="2000" dirty="0"/>
              <a:t>，</a:t>
            </a:r>
          </a:p>
          <a:p>
            <a:endParaRPr lang="zh-TW" altLang="en-US" sz="2000" dirty="0"/>
          </a:p>
          <a:p>
            <a:r>
              <a:rPr lang="zh-TW" altLang="en-US" sz="2000" dirty="0"/>
              <a:t>沒有的話就去看看有沒有哪個橫排或直行或對角線已經有兩個○、剩下一個空格</a:t>
            </a:r>
          </a:p>
          <a:p>
            <a:r>
              <a:rPr lang="zh-TW" altLang="en-US" sz="2000" dirty="0"/>
              <a:t>，有這種情形就在空格的地方劃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，</a:t>
            </a:r>
            <a:endParaRPr lang="en-US" altLang="zh-TW" sz="2000" dirty="0" smtClean="0"/>
          </a:p>
          <a:p>
            <a:endParaRPr lang="zh-TW" altLang="en-US" sz="2000" dirty="0"/>
          </a:p>
          <a:p>
            <a:r>
              <a:rPr lang="zh-TW" altLang="en-US" sz="2000" dirty="0"/>
              <a:t>上面兩個情況都沒有發生，就找一個空白的角落劃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endParaRPr lang="zh-TW" alt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第五步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找一個空白的格子，劃</a:t>
            </a:r>
            <a:r>
              <a:rPr lang="en-US" altLang="zh-TW" sz="2000" dirty="0"/>
              <a:t>×</a:t>
            </a:r>
            <a:r>
              <a:rPr lang="zh-TW" altLang="en-US" sz="2000" dirty="0"/>
              <a:t>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6772275" y="1214606"/>
          <a:ext cx="4916460" cy="447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820">
                  <a:extLst>
                    <a:ext uri="{9D8B030D-6E8A-4147-A177-3AD203B41FA5}">
                      <a16:colId xmlns:a16="http://schemas.microsoft.com/office/drawing/2014/main" val="222761692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45909053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118071780"/>
                    </a:ext>
                  </a:extLst>
                </a:gridCol>
              </a:tblGrid>
              <a:tr h="14916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8954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31889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444"/>
                  </a:ext>
                </a:extLst>
              </a:tr>
            </a:tbl>
          </a:graphicData>
        </a:graphic>
      </p:graphicFrame>
      <p:sp>
        <p:nvSpPr>
          <p:cNvPr id="6" name="乘號 5"/>
          <p:cNvSpPr/>
          <p:nvPr/>
        </p:nvSpPr>
        <p:spPr>
          <a:xfrm>
            <a:off x="7000875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8697450" y="2920365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10292715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055685" y="1452647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10285571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0364801" y="2971968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乘號 11"/>
          <p:cNvSpPr/>
          <p:nvPr/>
        </p:nvSpPr>
        <p:spPr>
          <a:xfrm>
            <a:off x="8659005" y="4339759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541455" y="3166968"/>
            <a:ext cx="5006500" cy="120032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7200" b="1" dirty="0" smtClean="0"/>
              <a:t>紙片 </a:t>
            </a:r>
            <a:r>
              <a:rPr lang="en-US" altLang="zh-TW" sz="7200" b="1" dirty="0" smtClean="0"/>
              <a:t>WIN</a:t>
            </a:r>
            <a:r>
              <a:rPr lang="zh-TW" altLang="en-US" sz="7200" b="1" dirty="0" smtClean="0"/>
              <a:t>！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847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366489" y="1855395"/>
            <a:ext cx="1039259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9900" b="1" dirty="0" smtClean="0"/>
              <a:t>再一次！</a:t>
            </a:r>
            <a:endParaRPr lang="zh-TW" alt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18142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55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220707" y="1630969"/>
            <a:ext cx="7792518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400" b="1" dirty="0"/>
              <a:t>我是一張有智慧的紙片。</a:t>
            </a:r>
          </a:p>
          <a:p>
            <a:pPr>
              <a:lnSpc>
                <a:spcPct val="200000"/>
              </a:lnSpc>
            </a:pPr>
            <a:r>
              <a:rPr lang="zh-TW" altLang="en-US" sz="2000" dirty="0"/>
              <a:t>我要用井字遊戲的方式來證明這件事。</a:t>
            </a:r>
          </a:p>
          <a:p>
            <a:pPr>
              <a:lnSpc>
                <a:spcPct val="200000"/>
              </a:lnSpc>
            </a:pPr>
            <a:r>
              <a:rPr lang="zh-TW" altLang="en-US" sz="2000" b="1" dirty="0">
                <a:solidFill>
                  <a:srgbClr val="C00000"/>
                </a:solidFill>
              </a:rPr>
              <a:t>我要用</a:t>
            </a:r>
            <a:r>
              <a:rPr lang="en-US" altLang="zh-TW" sz="2000" b="1" dirty="0">
                <a:solidFill>
                  <a:srgbClr val="C00000"/>
                </a:solidFill>
              </a:rPr>
              <a:t>×</a:t>
            </a:r>
            <a:r>
              <a:rPr lang="zh-TW" altLang="en-US" sz="2000" b="1" dirty="0">
                <a:solidFill>
                  <a:srgbClr val="C00000"/>
                </a:solidFill>
              </a:rPr>
              <a:t>，而且我要先下，抗議無效。</a:t>
            </a:r>
          </a:p>
          <a:p>
            <a:pPr>
              <a:lnSpc>
                <a:spcPct val="200000"/>
              </a:lnSpc>
            </a:pPr>
            <a:r>
              <a:rPr lang="zh-TW" altLang="en-US" sz="2000" dirty="0"/>
              <a:t>如果你要證明你比我聰明，就要想辦法讓我輸。</a:t>
            </a:r>
          </a:p>
          <a:p>
            <a:pPr>
              <a:lnSpc>
                <a:spcPct val="200000"/>
              </a:lnSpc>
            </a:pPr>
            <a:r>
              <a:rPr lang="en-US" altLang="zh-TW" sz="2000" dirty="0"/>
              <a:t>(</a:t>
            </a:r>
            <a:r>
              <a:rPr lang="zh-TW" altLang="en-US" sz="2000" dirty="0"/>
              <a:t>什麼？平手？你如果覺得你這麼聰明，就不該玩成平局啦，科科！</a:t>
            </a:r>
            <a:r>
              <a:rPr lang="en-US" altLang="zh-TW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14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43138" y="2109044"/>
            <a:ext cx="6074807" cy="24314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第一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在四個角落中的其中一格，劃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endParaRPr lang="zh-TW" altLang="en-US" sz="2400" dirty="0"/>
          </a:p>
          <a:p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第二步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如果我的對手沒有在上一步的斜對角落空格劃記號，</a:t>
            </a:r>
          </a:p>
          <a:p>
            <a:r>
              <a:rPr lang="zh-TW" altLang="en-US" sz="2000" dirty="0"/>
              <a:t>就在那裡劃</a:t>
            </a:r>
            <a:r>
              <a:rPr lang="en-US" altLang="zh-TW" sz="2000" dirty="0"/>
              <a:t>×</a:t>
            </a:r>
            <a:r>
              <a:rPr lang="zh-TW" altLang="en-US" sz="2000" dirty="0"/>
              <a:t>，</a:t>
            </a:r>
          </a:p>
          <a:p>
            <a:r>
              <a:rPr lang="zh-TW" altLang="en-US" sz="2000" dirty="0"/>
              <a:t>不然，就隨便找一個角落劃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772275" y="1214606"/>
          <a:ext cx="4916460" cy="447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820">
                  <a:extLst>
                    <a:ext uri="{9D8B030D-6E8A-4147-A177-3AD203B41FA5}">
                      <a16:colId xmlns:a16="http://schemas.microsoft.com/office/drawing/2014/main" val="222761692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45909053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118071780"/>
                    </a:ext>
                  </a:extLst>
                </a:gridCol>
              </a:tblGrid>
              <a:tr h="14916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8954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31889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444"/>
                  </a:ext>
                </a:extLst>
              </a:tr>
            </a:tbl>
          </a:graphicData>
        </a:graphic>
      </p:graphicFrame>
      <p:sp>
        <p:nvSpPr>
          <p:cNvPr id="6" name="乘號 5"/>
          <p:cNvSpPr/>
          <p:nvPr/>
        </p:nvSpPr>
        <p:spPr>
          <a:xfrm>
            <a:off x="7046595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046595" y="4451985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10269855" y="4371975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1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57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53953" y="1695713"/>
            <a:ext cx="5726430" cy="3231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第三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如果同一個橫排、直行或對角線中已經有兩個</a:t>
            </a:r>
            <a:r>
              <a:rPr lang="en-US" altLang="zh-TW" sz="2000" dirty="0"/>
              <a:t>×</a:t>
            </a:r>
            <a:r>
              <a:rPr lang="zh-TW" altLang="en-US" sz="2000" dirty="0"/>
              <a:t>、剩下一個空格的話</a:t>
            </a:r>
            <a:r>
              <a:rPr lang="zh-TW" altLang="en-US" sz="2000" dirty="0" smtClean="0"/>
              <a:t>，就</a:t>
            </a:r>
            <a:r>
              <a:rPr lang="zh-TW" altLang="en-US" sz="2000" dirty="0"/>
              <a:t>在那個空格劃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，</a:t>
            </a:r>
            <a:endParaRPr lang="en-US" altLang="zh-TW" sz="2000" dirty="0" smtClean="0"/>
          </a:p>
          <a:p>
            <a:endParaRPr lang="zh-TW" altLang="en-US" sz="2000" dirty="0"/>
          </a:p>
          <a:p>
            <a:r>
              <a:rPr lang="zh-TW" altLang="en-US" sz="2000" dirty="0"/>
              <a:t>沒有的話就去看看有沒有哪個橫排或直行或對角線已經有兩個○、剩下一個</a:t>
            </a:r>
            <a:r>
              <a:rPr lang="zh-TW" altLang="en-US" sz="2000" dirty="0" smtClean="0"/>
              <a:t>空格，</a:t>
            </a:r>
            <a:r>
              <a:rPr lang="zh-TW" altLang="en-US" sz="2000" dirty="0"/>
              <a:t>有這種情形就在空格的地方劃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，</a:t>
            </a:r>
            <a:endParaRPr lang="en-US" altLang="zh-TW" sz="2000" dirty="0" smtClean="0"/>
          </a:p>
          <a:p>
            <a:endParaRPr lang="zh-TW" altLang="en-US" sz="2000" dirty="0"/>
          </a:p>
          <a:p>
            <a:r>
              <a:rPr lang="zh-TW" altLang="en-US" sz="2000" dirty="0"/>
              <a:t>上面兩個情況都沒有發生，就找一個空白的角落劃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772275" y="1214606"/>
          <a:ext cx="4916460" cy="447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820">
                  <a:extLst>
                    <a:ext uri="{9D8B030D-6E8A-4147-A177-3AD203B41FA5}">
                      <a16:colId xmlns:a16="http://schemas.microsoft.com/office/drawing/2014/main" val="222761692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45909053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118071780"/>
                    </a:ext>
                  </a:extLst>
                </a:gridCol>
              </a:tblGrid>
              <a:tr h="14916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8954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31889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444"/>
                  </a:ext>
                </a:extLst>
              </a:tr>
            </a:tbl>
          </a:graphicData>
        </a:graphic>
      </p:graphicFrame>
      <p:sp>
        <p:nvSpPr>
          <p:cNvPr id="6" name="乘號 5"/>
          <p:cNvSpPr/>
          <p:nvPr/>
        </p:nvSpPr>
        <p:spPr>
          <a:xfrm>
            <a:off x="6995160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074390" y="4527317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10308952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8738235" y="2971968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10308952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4055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58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34662" y="1230600"/>
            <a:ext cx="5654047" cy="43396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第四</a:t>
            </a: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如果同一個橫排或直行或對角線中已經有兩個</a:t>
            </a:r>
            <a:r>
              <a:rPr lang="en-US" altLang="zh-TW" sz="2000" dirty="0"/>
              <a:t>×</a:t>
            </a:r>
            <a:r>
              <a:rPr lang="zh-TW" altLang="en-US" sz="2000" dirty="0"/>
              <a:t>、剩下一個空格的話</a:t>
            </a:r>
            <a:r>
              <a:rPr lang="zh-TW" altLang="en-US" sz="2000" dirty="0" smtClean="0"/>
              <a:t>，就</a:t>
            </a:r>
            <a:r>
              <a:rPr lang="zh-TW" altLang="en-US" sz="2000" dirty="0"/>
              <a:t>在那個空格劃</a:t>
            </a:r>
            <a:r>
              <a:rPr lang="en-US" altLang="zh-TW" sz="2000" dirty="0"/>
              <a:t>×</a:t>
            </a:r>
            <a:r>
              <a:rPr lang="zh-TW" altLang="en-US" sz="2000" dirty="0"/>
              <a:t>，</a:t>
            </a:r>
          </a:p>
          <a:p>
            <a:endParaRPr lang="zh-TW" altLang="en-US" sz="2000" dirty="0"/>
          </a:p>
          <a:p>
            <a:r>
              <a:rPr lang="zh-TW" altLang="en-US" sz="2000" dirty="0"/>
              <a:t>沒有的話就去看看有沒有哪個橫排或直行或對角線已經有兩個○、剩下一個空格</a:t>
            </a:r>
          </a:p>
          <a:p>
            <a:r>
              <a:rPr lang="zh-TW" altLang="en-US" sz="2000" dirty="0"/>
              <a:t>，有這種情形就在空格的地方劃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，</a:t>
            </a:r>
            <a:endParaRPr lang="en-US" altLang="zh-TW" sz="2000" dirty="0" smtClean="0"/>
          </a:p>
          <a:p>
            <a:endParaRPr lang="zh-TW" altLang="en-US" sz="2000" dirty="0"/>
          </a:p>
          <a:p>
            <a:r>
              <a:rPr lang="zh-TW" altLang="en-US" sz="2000" dirty="0"/>
              <a:t>上面兩個情況都沒有發生，就找一個空白的角落劃</a:t>
            </a:r>
            <a:r>
              <a:rPr lang="en-US" altLang="zh-TW" sz="2000" dirty="0"/>
              <a:t>×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endParaRPr lang="zh-TW" alt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第五步</a:t>
            </a:r>
            <a:r>
              <a:rPr lang="en-US" altLang="zh-TW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2000" dirty="0"/>
              <a:t>找一個空白的格子，劃</a:t>
            </a:r>
            <a:r>
              <a:rPr lang="en-US" altLang="zh-TW" sz="2000" dirty="0"/>
              <a:t>×</a:t>
            </a:r>
            <a:r>
              <a:rPr lang="zh-TW" altLang="en-US" sz="2000" dirty="0"/>
              <a:t>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772275" y="1214606"/>
          <a:ext cx="4916460" cy="4474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820">
                  <a:extLst>
                    <a:ext uri="{9D8B030D-6E8A-4147-A177-3AD203B41FA5}">
                      <a16:colId xmlns:a16="http://schemas.microsoft.com/office/drawing/2014/main" val="222761692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45909053"/>
                    </a:ext>
                  </a:extLst>
                </a:gridCol>
                <a:gridCol w="1638820">
                  <a:extLst>
                    <a:ext uri="{9D8B030D-6E8A-4147-A177-3AD203B41FA5}">
                      <a16:colId xmlns:a16="http://schemas.microsoft.com/office/drawing/2014/main" val="1118071780"/>
                    </a:ext>
                  </a:extLst>
                </a:gridCol>
              </a:tblGrid>
              <a:tr h="149161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78954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31889"/>
                  </a:ext>
                </a:extLst>
              </a:tr>
              <a:tr h="1491615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3444"/>
                  </a:ext>
                </a:extLst>
              </a:tr>
            </a:tbl>
          </a:graphicData>
        </a:graphic>
      </p:graphicFrame>
      <p:sp>
        <p:nvSpPr>
          <p:cNvPr id="6" name="乘號 5"/>
          <p:cNvSpPr/>
          <p:nvPr/>
        </p:nvSpPr>
        <p:spPr>
          <a:xfrm>
            <a:off x="7023735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8697450" y="2920365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10292715" y="137263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102965" y="4464011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10285571" y="4367297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697450" y="1511672"/>
            <a:ext cx="984540" cy="96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乘號 11"/>
          <p:cNvSpPr/>
          <p:nvPr/>
        </p:nvSpPr>
        <p:spPr>
          <a:xfrm>
            <a:off x="10285571" y="2905294"/>
            <a:ext cx="1143000" cy="112014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814510" y="3166968"/>
            <a:ext cx="8460393" cy="120032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7200" b="1" dirty="0" smtClean="0"/>
              <a:t>紙片 </a:t>
            </a:r>
            <a:r>
              <a:rPr lang="en-US" altLang="zh-TW" sz="7200" b="1" dirty="0" smtClean="0"/>
              <a:t>WIN, AGAIN</a:t>
            </a:r>
            <a:r>
              <a:rPr lang="zh-TW" altLang="en-US" sz="7200" b="1" dirty="0" smtClean="0"/>
              <a:t>！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2931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59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89914" y="2845262"/>
            <a:ext cx="453644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將這張紙片列印出來，在上課前找你的同事或自己的孩子一起多玩幾次，測試看看。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en-US" altLang="zh-TW" b="1" dirty="0">
                <a:hlinkClick r:id="rId2"/>
              </a:rPr>
              <a:t>http://gg.gg/cstt2-1-7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623560" y="288152"/>
            <a:ext cx="5509842" cy="64017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400" b="1" dirty="0"/>
              <a:t>我是一張有智慧的紙片。</a:t>
            </a:r>
          </a:p>
          <a:p>
            <a:r>
              <a:rPr lang="zh-TW" altLang="en-US" sz="1200" dirty="0"/>
              <a:t>我要用井字遊戲的方式來證明這件事。</a:t>
            </a:r>
          </a:p>
          <a:p>
            <a:r>
              <a:rPr lang="zh-TW" altLang="en-US" sz="1200" b="1" dirty="0">
                <a:solidFill>
                  <a:srgbClr val="C00000"/>
                </a:solidFill>
              </a:rPr>
              <a:t>我要用</a:t>
            </a:r>
            <a:r>
              <a:rPr lang="en-US" altLang="zh-TW" sz="1200" b="1" dirty="0">
                <a:solidFill>
                  <a:srgbClr val="C00000"/>
                </a:solidFill>
              </a:rPr>
              <a:t>×</a:t>
            </a:r>
            <a:r>
              <a:rPr lang="zh-TW" altLang="en-US" sz="1200" b="1" dirty="0">
                <a:solidFill>
                  <a:srgbClr val="C00000"/>
                </a:solidFill>
              </a:rPr>
              <a:t>，而且我要先下，抗議無效。</a:t>
            </a:r>
          </a:p>
          <a:p>
            <a:r>
              <a:rPr lang="zh-TW" altLang="en-US" sz="1200" dirty="0"/>
              <a:t>如果你要證明你比我聰明，就要想辦法讓我輸。</a:t>
            </a:r>
          </a:p>
          <a:p>
            <a:r>
              <a:rPr lang="en-US" altLang="zh-TW" sz="1200" dirty="0"/>
              <a:t>(</a:t>
            </a:r>
            <a:r>
              <a:rPr lang="zh-TW" altLang="en-US" sz="1200" dirty="0"/>
              <a:t>什麼？平手？你如果覺得你這麼聰明，就不該玩成平局啦，科科！</a:t>
            </a:r>
            <a:r>
              <a:rPr lang="en-US" altLang="zh-TW" sz="1200" dirty="0" smtClean="0"/>
              <a:t>)</a:t>
            </a:r>
          </a:p>
          <a:p>
            <a:endParaRPr lang="en-US" altLang="zh-TW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第一步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在四個角落中的其中一格，劃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第二步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如果我的對手沒有在上一步的斜對角落空格劃記號，</a:t>
            </a:r>
          </a:p>
          <a:p>
            <a:r>
              <a:rPr lang="zh-TW" altLang="en-US" sz="1200" dirty="0"/>
              <a:t>就在那裡劃</a:t>
            </a:r>
            <a:r>
              <a:rPr lang="en-US" altLang="zh-TW" sz="1200" dirty="0"/>
              <a:t>×</a:t>
            </a:r>
            <a:r>
              <a:rPr lang="zh-TW" altLang="en-US" sz="1200" dirty="0"/>
              <a:t>，</a:t>
            </a:r>
          </a:p>
          <a:p>
            <a:r>
              <a:rPr lang="zh-TW" altLang="en-US" sz="1200" dirty="0"/>
              <a:t>不然，就隨便找一個角落劃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第三步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如果同一個橫排、直行或對角線中已經有兩個</a:t>
            </a:r>
            <a:r>
              <a:rPr lang="en-US" altLang="zh-TW" sz="1200" dirty="0"/>
              <a:t>×</a:t>
            </a:r>
            <a:r>
              <a:rPr lang="zh-TW" altLang="en-US" sz="1200" dirty="0"/>
              <a:t>、剩下一個空格的話，</a:t>
            </a:r>
          </a:p>
          <a:p>
            <a:r>
              <a:rPr lang="zh-TW" altLang="en-US" sz="1200" dirty="0"/>
              <a:t>就在那個空格劃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dirty="0"/>
              <a:t>沒有的話就去看看有沒有哪個橫排或直行或對角線已經有兩個○、剩下一個空格</a:t>
            </a:r>
          </a:p>
          <a:p>
            <a:r>
              <a:rPr lang="zh-TW" altLang="en-US" sz="1200" dirty="0"/>
              <a:t>，有這種情形就在空格的地方劃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dirty="0"/>
              <a:t>上面兩個情況都沒有發生，就找一個空白的角落劃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第四步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如果同一個橫排或直行或對角線中已經有兩個</a:t>
            </a:r>
            <a:r>
              <a:rPr lang="en-US" altLang="zh-TW" sz="1200" dirty="0"/>
              <a:t>×</a:t>
            </a:r>
            <a:r>
              <a:rPr lang="zh-TW" altLang="en-US" sz="1200" dirty="0"/>
              <a:t>、剩下一個空格的話，</a:t>
            </a:r>
          </a:p>
          <a:p>
            <a:r>
              <a:rPr lang="zh-TW" altLang="en-US" sz="1200" dirty="0"/>
              <a:t>就在那個空格劃</a:t>
            </a:r>
            <a:r>
              <a:rPr lang="en-US" altLang="zh-TW" sz="1200" dirty="0"/>
              <a:t>×</a:t>
            </a:r>
            <a:r>
              <a:rPr lang="zh-TW" altLang="en-US" sz="1200" dirty="0"/>
              <a:t>，</a:t>
            </a:r>
          </a:p>
          <a:p>
            <a:endParaRPr lang="zh-TW" altLang="en-US" sz="1200" dirty="0"/>
          </a:p>
          <a:p>
            <a:r>
              <a:rPr lang="zh-TW" altLang="en-US" sz="1200" dirty="0"/>
              <a:t>沒有的話就去看看有沒有哪個橫排或直行或對角線已經有兩個○、剩下一個空格</a:t>
            </a:r>
          </a:p>
          <a:p>
            <a:r>
              <a:rPr lang="zh-TW" altLang="en-US" sz="1200" dirty="0"/>
              <a:t>，有這種情形就在空格的地方劃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，</a:t>
            </a:r>
            <a:endParaRPr lang="en-US" altLang="zh-TW" sz="1200" dirty="0" smtClean="0"/>
          </a:p>
          <a:p>
            <a:endParaRPr lang="zh-TW" altLang="en-US" sz="1200" dirty="0"/>
          </a:p>
          <a:p>
            <a:r>
              <a:rPr lang="zh-TW" altLang="en-US" sz="1200" dirty="0"/>
              <a:t>上面兩個情況都沒有發生，就找一個空白的角落劃</a:t>
            </a:r>
            <a:r>
              <a:rPr lang="en-US" altLang="zh-TW" sz="1200" dirty="0"/>
              <a:t>×</a:t>
            </a:r>
            <a:r>
              <a:rPr lang="zh-TW" altLang="en-US" sz="1200" dirty="0" smtClean="0"/>
              <a:t>。</a:t>
            </a:r>
            <a:endParaRPr lang="en-US" altLang="zh-TW" sz="1200" dirty="0" smtClean="0"/>
          </a:p>
          <a:p>
            <a:endParaRPr lang="zh-TW" altLang="en-US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第五步</a:t>
            </a:r>
            <a:r>
              <a:rPr lang="en-US" altLang="zh-TW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zh-TW" altLang="en-US" sz="1200" dirty="0"/>
              <a:t>找一個空白的格子，劃</a:t>
            </a:r>
            <a:r>
              <a:rPr lang="en-US" altLang="zh-TW" sz="1200" dirty="0"/>
              <a:t>×</a:t>
            </a:r>
            <a:r>
              <a:rPr lang="zh-TW" altLang="en-US" sz="1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962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教育部中央課程與教學輔導諮詢教師</a:t>
            </a:r>
            <a:r>
              <a:rPr lang="zh-TW" altLang="en-US" dirty="0" smtClean="0"/>
              <a:t>團隊科技領域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5122" name="Picture 2" descr="â²  è¼å°åæå¡åæå³èµ·ï¼åæ·»ä»ãé»çåãæ¯å°å½¬ãå¼µéåï¼å¾æç«ç«èå³èµ·ï¼æ±å¶å³ãè¬å®ç¿ãé³ééãä¾¯åå¯ãæ¹å ä¸­ãå§è¿°å¤åè¡åçãè¬å®ç¿æä¾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37" y="1264274"/>
            <a:ext cx="8424936" cy="47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60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69923" y="1565910"/>
            <a:ext cx="108505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對於</a:t>
            </a:r>
            <a:r>
              <a:rPr lang="zh-TW" altLang="en-US" sz="2000" dirty="0"/>
              <a:t>電腦而言，所謂的人工智慧其實是來自於人類賦予它的指令，而電腦其實只是按照設計好的指令在執行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指令</a:t>
            </a:r>
            <a:r>
              <a:rPr lang="zh-TW" altLang="en-US" sz="2000" dirty="0"/>
              <a:t>設計得越好，電腦所表現出來的智慧越令人驚訝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電腦</a:t>
            </a:r>
            <a:r>
              <a:rPr lang="zh-TW" altLang="en-US" sz="2000" dirty="0"/>
              <a:t>科學家透過不同的</a:t>
            </a:r>
            <a:r>
              <a:rPr lang="zh-TW" altLang="en-US" sz="2000" b="1" dirty="0">
                <a:solidFill>
                  <a:srgbClr val="C00000"/>
                </a:solidFill>
              </a:rPr>
              <a:t>指令設計（</a:t>
            </a:r>
            <a:r>
              <a:rPr lang="en-US" altLang="zh-TW" sz="2000" b="1" dirty="0">
                <a:solidFill>
                  <a:srgbClr val="C00000"/>
                </a:solidFill>
              </a:rPr>
              <a:t>program</a:t>
            </a:r>
            <a:r>
              <a:rPr lang="zh-TW" altLang="en-US" sz="2000" b="1" dirty="0">
                <a:solidFill>
                  <a:srgbClr val="C00000"/>
                </a:solidFill>
              </a:rPr>
              <a:t>）</a:t>
            </a:r>
            <a:r>
              <a:rPr lang="zh-TW" altLang="en-US" sz="2000" dirty="0"/>
              <a:t>來完成指令的設計，也就是一般所稱</a:t>
            </a:r>
            <a:r>
              <a:rPr lang="zh-TW" altLang="en-US" sz="2000" dirty="0" smtClean="0"/>
              <a:t>的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b="1" dirty="0" smtClean="0">
                <a:solidFill>
                  <a:srgbClr val="C00000"/>
                </a:solidFill>
              </a:rPr>
              <a:t>程式</a:t>
            </a:r>
            <a:r>
              <a:rPr lang="zh-TW" altLang="en-US" sz="2000" b="1" dirty="0">
                <a:solidFill>
                  <a:srgbClr val="C00000"/>
                </a:solidFill>
              </a:rPr>
              <a:t>語言（</a:t>
            </a:r>
            <a:r>
              <a:rPr lang="en-US" altLang="zh-TW" sz="2000" b="1" dirty="0">
                <a:solidFill>
                  <a:srgbClr val="C00000"/>
                </a:solidFill>
              </a:rPr>
              <a:t>program language</a:t>
            </a:r>
            <a:r>
              <a:rPr lang="zh-TW" altLang="en-US" sz="2000" b="1" dirty="0">
                <a:solidFill>
                  <a:srgbClr val="C00000"/>
                </a:solidFill>
              </a:rPr>
              <a:t>）</a:t>
            </a:r>
            <a:r>
              <a:rPr lang="zh-TW" altLang="en-US" sz="2000" dirty="0">
                <a:solidFill>
                  <a:srgbClr val="C00000"/>
                </a:solidFill>
              </a:rPr>
              <a:t> </a:t>
            </a:r>
            <a:endParaRPr lang="en-US" altLang="zh-TW" sz="20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/>
              <a:t>四張王牌 </a:t>
            </a:r>
            <a:r>
              <a:rPr lang="en-US" altLang="zh-TW" sz="3600" dirty="0" smtClean="0"/>
              <a:t>The four ACES</a:t>
            </a:r>
            <a:endParaRPr lang="zh-TW" altLang="en-US" sz="36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61</a:t>
            </a:fld>
            <a:endParaRPr lang="zh-CN" altLang="en-US"/>
          </a:p>
        </p:txBody>
      </p:sp>
      <p:pic>
        <p:nvPicPr>
          <p:cNvPr id="8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491979"/>
            <a:ext cx="4122217" cy="18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蕯斯頓三原則（</a:t>
            </a:r>
            <a:r>
              <a:rPr lang="en-US" altLang="zh-CN" dirty="0"/>
              <a:t>Thurston's 3 rules in magic</a:t>
            </a:r>
            <a:r>
              <a:rPr lang="zh-CN" altLang="en-US" dirty="0"/>
              <a:t>）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62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51384" y="1412776"/>
            <a:ext cx="11572399" cy="3248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/>
              <a:t>1. </a:t>
            </a:r>
            <a:r>
              <a:rPr lang="zh-TW" altLang="en-US" sz="3600" dirty="0"/>
              <a:t>魔術表演之前絕對不透露接下來的表演內容。</a:t>
            </a:r>
          </a:p>
          <a:p>
            <a:pPr>
              <a:lnSpc>
                <a:spcPct val="200000"/>
              </a:lnSpc>
            </a:pPr>
            <a:r>
              <a:rPr lang="en-US" altLang="zh-TW" sz="3600" dirty="0"/>
              <a:t>2. </a:t>
            </a:r>
            <a:r>
              <a:rPr lang="zh-TW" altLang="en-US" sz="3600" dirty="0"/>
              <a:t>不在同一時間、地點對相同的觀眾變同樣的魔術</a:t>
            </a:r>
            <a:r>
              <a:rPr lang="en-US" altLang="zh-TW" sz="3600" dirty="0"/>
              <a:t>2</a:t>
            </a:r>
            <a:r>
              <a:rPr lang="zh-TW" altLang="en-US" sz="3600" dirty="0"/>
              <a:t>次。</a:t>
            </a:r>
          </a:p>
          <a:p>
            <a:pPr>
              <a:lnSpc>
                <a:spcPct val="200000"/>
              </a:lnSpc>
            </a:pPr>
            <a:r>
              <a:rPr lang="en-US" altLang="zh-TW" sz="3600" dirty="0"/>
              <a:t>3. </a:t>
            </a:r>
            <a:r>
              <a:rPr lang="zh-TW" altLang="en-US" sz="3600" dirty="0"/>
              <a:t>魔術表演過後，絕不向觀眾透露魔術的祕密</a:t>
            </a:r>
            <a:r>
              <a:rPr lang="zh-TW" altLang="en-US" sz="3600" dirty="0"/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969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/>
              <a:t>四張王牌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63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510915" y="1574165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32075520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243973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777009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08194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2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42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黑桃</a:t>
                      </a:r>
                      <a:r>
                        <a:rPr lang="en-US" altLang="zh-TW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ACE</a:t>
                      </a:r>
                      <a:endParaRPr lang="zh-TW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8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紅心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ACE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61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方塊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ACE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6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梅花</a:t>
                      </a:r>
                      <a:r>
                        <a:rPr lang="en-US" altLang="zh-TW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ACE</a:t>
                      </a:r>
                      <a:endParaRPr lang="zh-TW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335941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/>
          </p:nvPr>
        </p:nvGraphicFramePr>
        <p:xfrm>
          <a:off x="3510915" y="3837939"/>
          <a:ext cx="6096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32075520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243973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777009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08194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2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</a:t>
                      </a:r>
                      <a:r>
                        <a:rPr lang="zh-TW" altLang="en-US" sz="1800" dirty="0" smtClean="0"/>
                        <a:t>號牌墩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42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黑桃</a:t>
                      </a:r>
                      <a:r>
                        <a:rPr lang="en-US" altLang="zh-TW" b="1" dirty="0" smtClean="0"/>
                        <a:t>ACE</a:t>
                      </a:r>
                      <a:endParaRPr lang="zh-TW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8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紅心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ACE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61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rgbClr val="FF0000"/>
                          </a:solidFill>
                        </a:rPr>
                        <a:t>方塊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ACE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雜牌</a:t>
                      </a:r>
                      <a:endParaRPr lang="zh-TW" altLang="en-US" b="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6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雜牌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梅花</a:t>
                      </a:r>
                      <a:r>
                        <a:rPr lang="en-US" altLang="zh-TW" b="1" dirty="0" smtClean="0"/>
                        <a:t>ACE</a:t>
                      </a:r>
                      <a:endParaRPr lang="zh-TW" alt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雜牌</a:t>
                      </a:r>
                      <a:endParaRPr lang="zh-TW" altLang="en-US" b="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335941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2045494" y="2394585"/>
            <a:ext cx="12573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動手腳前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045494" y="4580373"/>
            <a:ext cx="12573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動手腳後</a:t>
            </a:r>
          </a:p>
        </p:txBody>
      </p:sp>
      <p:sp>
        <p:nvSpPr>
          <p:cNvPr id="8" name="左-右雙向箭號 7"/>
          <p:cNvSpPr/>
          <p:nvPr/>
        </p:nvSpPr>
        <p:spPr>
          <a:xfrm>
            <a:off x="7707631" y="4251327"/>
            <a:ext cx="737235" cy="329046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64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1"/>
            <a:ext cx="81010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這個技巧跟運算思維又有什麼關係呢</a:t>
            </a:r>
            <a:r>
              <a:rPr lang="zh-TW" altLang="en-US" sz="2400" dirty="0"/>
              <a:t>？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有時候</a:t>
            </a:r>
            <a:r>
              <a:rPr lang="zh-TW" altLang="en-US" sz="2400" dirty="0"/>
              <a:t>一群工程師</a:t>
            </a:r>
            <a:r>
              <a:rPr lang="zh-TW" altLang="en-US" sz="2400" dirty="0"/>
              <a:t>共同設計操作</a:t>
            </a:r>
            <a:r>
              <a:rPr lang="zh-TW" altLang="en-US" sz="2400" dirty="0"/>
              <a:t>一套大型的系統時，可能因為不可知的原因而讓所有人都沒發現到其實他們犯了相同</a:t>
            </a:r>
            <a:r>
              <a:rPr lang="zh-TW" altLang="en-US" sz="2400" dirty="0"/>
              <a:t>的設計錯誤。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這</a:t>
            </a:r>
            <a:r>
              <a:rPr lang="zh-TW" altLang="en-US" sz="2400" dirty="0"/>
              <a:t>不是因為他們笨，而是當大家的注意力都放在同一個地方時，難免出現了</a:t>
            </a:r>
            <a:r>
              <a:rPr lang="zh-TW" altLang="en-US" sz="2400" b="1" dirty="0">
                <a:solidFill>
                  <a:srgbClr val="FF0000"/>
                </a:solidFill>
              </a:rPr>
              <a:t>盲點</a:t>
            </a:r>
            <a:r>
              <a:rPr lang="zh-TW" altLang="en-US" sz="2400" dirty="0"/>
              <a:t>導致大家集體犯錯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所以</a:t>
            </a:r>
            <a:r>
              <a:rPr lang="zh-TW" altLang="en-US" sz="2400" dirty="0"/>
              <a:t>一個良好的程式設計，應該考慮到這個情形，可以避免犯錯導致的後續問題，甚至可以協助修復錯誤。</a:t>
            </a:r>
            <a:endParaRPr lang="zh-TW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737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65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0"/>
            <a:ext cx="81010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/>
              <a:t>魔術師致力於讓觀眾犯錯，而電腦工程師則是盡力避免讓使用者犯錯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/>
              <a:t>這些</a:t>
            </a:r>
            <a:r>
              <a:rPr lang="zh-TW" altLang="en-US" sz="2400" dirty="0"/>
              <a:t>技巧是從對於認知心理學上有所認知之後才逐漸發展出來的。</a:t>
            </a:r>
          </a:p>
          <a:p>
            <a:endParaRPr lang="en-US" altLang="zh-TW" sz="2400" b="1" dirty="0"/>
          </a:p>
          <a:p>
            <a:endParaRPr lang="en-US" altLang="zh-TW" sz="2400" b="1" dirty="0"/>
          </a:p>
          <a:p>
            <a:pPr algn="ctr"/>
            <a:r>
              <a:rPr lang="zh-TW" altLang="en-US" sz="4000" b="1" dirty="0">
                <a:solidFill>
                  <a:srgbClr val="C00000"/>
                </a:solidFill>
              </a:rPr>
              <a:t>魔術 </a:t>
            </a:r>
            <a:r>
              <a:rPr lang="en-US" altLang="zh-TW" sz="4000" b="1" dirty="0">
                <a:solidFill>
                  <a:srgbClr val="C00000"/>
                </a:solidFill>
              </a:rPr>
              <a:t>= </a:t>
            </a:r>
            <a:r>
              <a:rPr lang="zh-TW" altLang="en-US" sz="4000" b="1" dirty="0">
                <a:solidFill>
                  <a:srgbClr val="C00000"/>
                </a:solidFill>
              </a:rPr>
              <a:t>祕密的方法 </a:t>
            </a:r>
            <a:r>
              <a:rPr lang="en-US" altLang="zh-TW" sz="4000" b="1" dirty="0">
                <a:solidFill>
                  <a:srgbClr val="C00000"/>
                </a:solidFill>
              </a:rPr>
              <a:t>+ </a:t>
            </a:r>
            <a:r>
              <a:rPr lang="zh-TW" altLang="en-US" sz="4000" b="1" dirty="0">
                <a:solidFill>
                  <a:srgbClr val="C00000"/>
                </a:solidFill>
              </a:rPr>
              <a:t>表演</a:t>
            </a:r>
            <a:endParaRPr lang="zh-TW" altLang="en-US" sz="4000" dirty="0">
              <a:solidFill>
                <a:srgbClr val="C0000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C00000"/>
                </a:solidFill>
              </a:rPr>
              <a:t>程式 </a:t>
            </a:r>
            <a:r>
              <a:rPr lang="en-US" altLang="zh-TW" sz="4000" b="1" dirty="0">
                <a:solidFill>
                  <a:srgbClr val="C00000"/>
                </a:solidFill>
              </a:rPr>
              <a:t>= </a:t>
            </a:r>
            <a:r>
              <a:rPr lang="zh-TW" altLang="en-US" sz="4000" b="1" dirty="0">
                <a:solidFill>
                  <a:srgbClr val="C00000"/>
                </a:solidFill>
              </a:rPr>
              <a:t>演算法 </a:t>
            </a:r>
            <a:r>
              <a:rPr lang="en-US" altLang="zh-TW" sz="4000" b="1" dirty="0">
                <a:solidFill>
                  <a:srgbClr val="C00000"/>
                </a:solidFill>
              </a:rPr>
              <a:t>+ </a:t>
            </a:r>
            <a:r>
              <a:rPr lang="zh-TW" altLang="en-US" sz="4000" b="1" dirty="0">
                <a:solidFill>
                  <a:srgbClr val="C00000"/>
                </a:solidFill>
              </a:rPr>
              <a:t>互動介面的設計</a:t>
            </a:r>
            <a:endParaRPr lang="zh-TW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66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0"/>
            <a:ext cx="8101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C00000"/>
                </a:solidFill>
              </a:rPr>
              <a:t>寫程式是一回事，程式好不好用又是另一回事</a:t>
            </a:r>
            <a:r>
              <a:rPr lang="zh-TW" altLang="en-US" sz="2400" b="1" dirty="0">
                <a:solidFill>
                  <a:srgbClr val="C00000"/>
                </a:solidFill>
              </a:rPr>
              <a:t>。</a:t>
            </a:r>
            <a:endParaRPr lang="en-US" altLang="zh-TW" sz="24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有時候</a:t>
            </a:r>
            <a:r>
              <a:rPr lang="zh-TW" altLang="en-US" sz="2400" dirty="0"/>
              <a:t>程式設計師在沒有好好測試他發展出來的程式時，可能就會讓這支程式很不容易使用，甚至是讓使用者在不自覺的情況下因此犯</a:t>
            </a:r>
            <a:r>
              <a:rPr lang="zh-TW" altLang="en-US" sz="2400" dirty="0"/>
              <a:t>下操作的錯誤。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像是</a:t>
            </a:r>
            <a:r>
              <a:rPr lang="zh-TW" altLang="en-US" sz="2400" dirty="0"/>
              <a:t>我們常常在繕打文件的時候，因為突發狀況而來不及存檔，導致先前所有的努力功虧一簣，所以程式設計師就必須在文書軟體之中加上定時自動存檔的功能。</a:t>
            </a:r>
          </a:p>
        </p:txBody>
      </p:sp>
    </p:spTree>
    <p:extLst>
      <p:ext uri="{BB962C8B-B14F-4D97-AF65-F5344CB8AC3E}">
        <p14:creationId xmlns:p14="http://schemas.microsoft.com/office/powerpoint/2010/main" val="8206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67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1"/>
            <a:ext cx="81010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如果</a:t>
            </a:r>
            <a:r>
              <a:rPr lang="zh-TW" altLang="en-US" sz="2400" dirty="0"/>
              <a:t>你的鬧鐘設定了時間，卻忘了將音量給切至有聲的狀態（早上起床後按掉鬧鐘，它就是無聲的了），結果第二天鬧鈴時間明明到了卻沒有發出任何聲音，可能讓你因此錯失了重要的</a:t>
            </a:r>
            <a:r>
              <a:rPr lang="zh-TW" altLang="en-US" sz="2400" dirty="0"/>
              <a:t>考試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所以</a:t>
            </a:r>
            <a:r>
              <a:rPr lang="zh-TW" altLang="en-US" sz="2400" dirty="0"/>
              <a:t>設計鬧鐘操作介面的設計師，就應該將之設定成定好鬧鈴時間之後，它就會自動將聲音切換成有聲狀態，或是你切掉鬧鈴的吵鬧聲之後，它會自動恢復成有聲狀態，直到你解除鬧鈴時間的設定。</a:t>
            </a:r>
          </a:p>
        </p:txBody>
      </p:sp>
    </p:spTree>
    <p:extLst>
      <p:ext uri="{BB962C8B-B14F-4D97-AF65-F5344CB8AC3E}">
        <p14:creationId xmlns:p14="http://schemas.microsoft.com/office/powerpoint/2010/main" val="12731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68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0"/>
            <a:ext cx="8101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所以</a:t>
            </a:r>
            <a:r>
              <a:rPr lang="zh-TW" altLang="en-US" sz="2400" dirty="0"/>
              <a:t>設計鬧鐘操作介面的設計師，就應該將之設定成定好鬧鈴時間之後，它就會自動將聲音切換成有聲狀態，或是你切掉鬧鈴的吵鬧聲之後，它會自動恢復成有聲狀態，直到你解除鬧鈴時間的設定。</a:t>
            </a:r>
          </a:p>
        </p:txBody>
      </p:sp>
    </p:spTree>
    <p:extLst>
      <p:ext uri="{BB962C8B-B14F-4D97-AF65-F5344CB8AC3E}">
        <p14:creationId xmlns:p14="http://schemas.microsoft.com/office/powerpoint/2010/main" val="5956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鬧鈴介面的設計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69</a:t>
            </a:fld>
            <a:endParaRPr lang="zh-CN" altLang="en-US"/>
          </a:p>
        </p:txBody>
      </p:sp>
      <p:grpSp>
        <p:nvGrpSpPr>
          <p:cNvPr id="5" name="10d6d7a6-29d0-4177-91a3-fa514e0ea3b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13396" y="1720887"/>
            <a:ext cx="8432604" cy="4330912"/>
            <a:chOff x="1565711" y="1356259"/>
            <a:chExt cx="8742937" cy="4490296"/>
          </a:xfrm>
        </p:grpSpPr>
        <p:grpSp>
          <p:nvGrpSpPr>
            <p:cNvPr id="6" name="íS1ïdê"/>
            <p:cNvGrpSpPr/>
            <p:nvPr/>
          </p:nvGrpSpPr>
          <p:grpSpPr>
            <a:xfrm>
              <a:off x="4168104" y="1381126"/>
              <a:ext cx="3683215" cy="3762374"/>
              <a:chOff x="3967624" y="1176338"/>
              <a:chExt cx="4084176" cy="4171950"/>
            </a:xfrm>
          </p:grpSpPr>
          <p:grpSp>
            <p:nvGrpSpPr>
              <p:cNvPr id="18" name="ïṣľiḑê"/>
              <p:cNvGrpSpPr/>
              <p:nvPr/>
            </p:nvGrpSpPr>
            <p:grpSpPr>
              <a:xfrm>
                <a:off x="4213224" y="1176338"/>
                <a:ext cx="3838576" cy="4171950"/>
                <a:chOff x="4213224" y="1176338"/>
                <a:chExt cx="3838576" cy="4171950"/>
              </a:xfrm>
            </p:grpSpPr>
            <p:sp>
              <p:nvSpPr>
                <p:cNvPr id="32" name="íṡ1îdé"/>
                <p:cNvSpPr/>
                <p:nvPr/>
              </p:nvSpPr>
              <p:spPr>
                <a:xfrm>
                  <a:off x="4213224" y="1509712"/>
                  <a:ext cx="3838576" cy="3838576"/>
                </a:xfrm>
                <a:custGeom>
                  <a:avLst/>
                  <a:gdLst>
                    <a:gd name="connsiteX0" fmla="*/ 1919288 w 3838576"/>
                    <a:gd name="connsiteY0" fmla="*/ 0 h 3838576"/>
                    <a:gd name="connsiteX1" fmla="*/ 3838576 w 3838576"/>
                    <a:gd name="connsiteY1" fmla="*/ 1919288 h 3838576"/>
                    <a:gd name="connsiteX2" fmla="*/ 1919288 w 3838576"/>
                    <a:gd name="connsiteY2" fmla="*/ 3838576 h 3838576"/>
                    <a:gd name="connsiteX3" fmla="*/ 0 w 3838576"/>
                    <a:gd name="connsiteY3" fmla="*/ 1919288 h 3838576"/>
                    <a:gd name="connsiteX4" fmla="*/ 959644 w 3838576"/>
                    <a:gd name="connsiteY4" fmla="*/ 1919288 h 3838576"/>
                    <a:gd name="connsiteX5" fmla="*/ 1919288 w 3838576"/>
                    <a:gd name="connsiteY5" fmla="*/ 2878932 h 3838576"/>
                    <a:gd name="connsiteX6" fmla="*/ 2878932 w 3838576"/>
                    <a:gd name="connsiteY6" fmla="*/ 1919288 h 3838576"/>
                    <a:gd name="connsiteX7" fmla="*/ 1919288 w 3838576"/>
                    <a:gd name="connsiteY7" fmla="*/ 959644 h 3838576"/>
                    <a:gd name="connsiteX8" fmla="*/ 1919288 w 3838576"/>
                    <a:gd name="connsiteY8" fmla="*/ 0 h 3838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38576" h="3838576">
                      <a:moveTo>
                        <a:pt x="1919288" y="0"/>
                      </a:moveTo>
                      <a:cubicBezTo>
                        <a:pt x="2979281" y="0"/>
                        <a:pt x="3838576" y="859295"/>
                        <a:pt x="3838576" y="1919288"/>
                      </a:cubicBezTo>
                      <a:cubicBezTo>
                        <a:pt x="3838576" y="2979281"/>
                        <a:pt x="2979281" y="3838576"/>
                        <a:pt x="1919288" y="3838576"/>
                      </a:cubicBezTo>
                      <a:cubicBezTo>
                        <a:pt x="859295" y="3838576"/>
                        <a:pt x="0" y="2979281"/>
                        <a:pt x="0" y="1919288"/>
                      </a:cubicBezTo>
                      <a:lnTo>
                        <a:pt x="959644" y="1919288"/>
                      </a:lnTo>
                      <a:cubicBezTo>
                        <a:pt x="959644" y="2449285"/>
                        <a:pt x="1389291" y="2878932"/>
                        <a:pt x="1919288" y="2878932"/>
                      </a:cubicBezTo>
                      <a:cubicBezTo>
                        <a:pt x="2449285" y="2878932"/>
                        <a:pt x="2878932" y="2449285"/>
                        <a:pt x="2878932" y="1919288"/>
                      </a:cubicBezTo>
                      <a:cubicBezTo>
                        <a:pt x="2878932" y="1389291"/>
                        <a:pt x="2449285" y="959644"/>
                        <a:pt x="1919288" y="959644"/>
                      </a:cubicBezTo>
                      <a:lnTo>
                        <a:pt x="1919288" y="0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3200"/>
                </a:p>
              </p:txBody>
            </p:sp>
            <p:sp>
              <p:nvSpPr>
                <p:cNvPr id="33" name="iṩ1íḑe"/>
                <p:cNvSpPr/>
                <p:nvPr/>
              </p:nvSpPr>
              <p:spPr>
                <a:xfrm rot="16200000">
                  <a:off x="5028161" y="1691234"/>
                  <a:ext cx="1619250" cy="589457"/>
                </a:xfrm>
                <a:prstGeom prst="triangl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3200"/>
                </a:p>
              </p:txBody>
            </p:sp>
          </p:grpSp>
          <p:grpSp>
            <p:nvGrpSpPr>
              <p:cNvPr id="19" name="ïSlídè"/>
              <p:cNvGrpSpPr/>
              <p:nvPr/>
            </p:nvGrpSpPr>
            <p:grpSpPr>
              <a:xfrm>
                <a:off x="3967624" y="2001662"/>
                <a:ext cx="1427338" cy="1427338"/>
                <a:chOff x="3967624" y="2001662"/>
                <a:chExt cx="1427338" cy="1427338"/>
              </a:xfrm>
            </p:grpSpPr>
            <p:sp>
              <p:nvSpPr>
                <p:cNvPr id="30" name="iṧļïḓe"/>
                <p:cNvSpPr/>
                <p:nvPr/>
              </p:nvSpPr>
              <p:spPr>
                <a:xfrm>
                  <a:off x="3967624" y="2001662"/>
                  <a:ext cx="1427338" cy="142733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76200"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3200"/>
                </a:p>
              </p:txBody>
            </p:sp>
            <p:sp>
              <p:nvSpPr>
                <p:cNvPr id="31" name="îṣḷíďe"/>
                <p:cNvSpPr/>
                <p:nvPr/>
              </p:nvSpPr>
              <p:spPr>
                <a:xfrm>
                  <a:off x="4056523" y="2090562"/>
                  <a:ext cx="1249538" cy="1249538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3200"/>
                </a:p>
              </p:txBody>
            </p:sp>
          </p:grpSp>
          <p:sp>
            <p:nvSpPr>
              <p:cNvPr id="20" name="iṩlîḑé"/>
              <p:cNvSpPr/>
              <p:nvPr/>
            </p:nvSpPr>
            <p:spPr>
              <a:xfrm>
                <a:off x="6590985" y="1843513"/>
                <a:ext cx="705026" cy="705026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1" name="îṩ1îḋe"/>
              <p:cNvSpPr/>
              <p:nvPr/>
            </p:nvSpPr>
            <p:spPr>
              <a:xfrm>
                <a:off x="7220093" y="3076487"/>
                <a:ext cx="705026" cy="705026"/>
              </a:xfrm>
              <a:prstGeom prst="ellipse">
                <a:avLst/>
              </a:prstGeom>
              <a:solidFill>
                <a:schemeClr val="accent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2" name="ïṧľiḓé"/>
              <p:cNvSpPr/>
              <p:nvPr/>
            </p:nvSpPr>
            <p:spPr>
              <a:xfrm>
                <a:off x="4422598" y="3539859"/>
                <a:ext cx="705026" cy="705026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3" name="ïṩḻîďé"/>
              <p:cNvSpPr/>
              <p:nvPr/>
            </p:nvSpPr>
            <p:spPr>
              <a:xfrm>
                <a:off x="5306061" y="4421877"/>
                <a:ext cx="705026" cy="705026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4" name="iṡlidè"/>
              <p:cNvSpPr/>
              <p:nvPr/>
            </p:nvSpPr>
            <p:spPr>
              <a:xfrm>
                <a:off x="6678931" y="4212387"/>
                <a:ext cx="705026" cy="705026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3200"/>
              </a:p>
            </p:txBody>
          </p:sp>
        </p:grpSp>
        <p:sp>
          <p:nvSpPr>
            <p:cNvPr id="7" name="íśľïde"/>
            <p:cNvSpPr txBox="1"/>
            <p:nvPr/>
          </p:nvSpPr>
          <p:spPr>
            <a:xfrm>
              <a:off x="7169728" y="1584722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TW" altLang="en-US" sz="1600" dirty="0"/>
                <a:t>不需採取任何動作</a:t>
              </a:r>
              <a:endParaRPr lang="zh-CN" altLang="en-US" sz="1600" dirty="0"/>
            </a:p>
          </p:txBody>
        </p:sp>
        <p:sp>
          <p:nvSpPr>
            <p:cNvPr id="8" name="îṧľïḓè"/>
            <p:cNvSpPr/>
            <p:nvPr/>
          </p:nvSpPr>
          <p:spPr>
            <a:xfrm>
              <a:off x="7169727" y="1356259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defTabSz="914378">
                <a:defRPr/>
              </a:pPr>
              <a:r>
                <a:rPr lang="zh-TW" altLang="en-US" sz="2400" b="1" dirty="0">
                  <a:solidFill>
                    <a:schemeClr val="accent6"/>
                  </a:solidFill>
                </a:rPr>
                <a:t>自動切換為有聲狀態</a:t>
              </a:r>
              <a:endParaRPr lang="zh-CN" altLang="en-US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9" name="ïṡľïḍè"/>
            <p:cNvSpPr txBox="1"/>
            <p:nvPr/>
          </p:nvSpPr>
          <p:spPr>
            <a:xfrm>
              <a:off x="7382959" y="5149368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TW" altLang="en-US" sz="1600" dirty="0"/>
                <a:t>放心就寢</a:t>
              </a:r>
              <a:endParaRPr lang="zh-CN" altLang="en-US" sz="1600" dirty="0"/>
            </a:p>
          </p:txBody>
        </p:sp>
        <p:sp>
          <p:nvSpPr>
            <p:cNvPr id="10" name="iṩľiḑé"/>
            <p:cNvSpPr/>
            <p:nvPr/>
          </p:nvSpPr>
          <p:spPr>
            <a:xfrm>
              <a:off x="7371549" y="4718032"/>
              <a:ext cx="2457329" cy="473182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defTabSz="914378">
                <a:defRPr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等待鬧鈴響起</a:t>
              </a:r>
              <a:endParaRPr lang="zh-CN" alt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11" name="íṥļïḓê"/>
            <p:cNvSpPr txBox="1"/>
            <p:nvPr/>
          </p:nvSpPr>
          <p:spPr>
            <a:xfrm>
              <a:off x="1565711" y="3949617"/>
              <a:ext cx="27294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TW" altLang="en-US" sz="1600" dirty="0"/>
                <a:t>時間、日期、單次或重複</a:t>
              </a:r>
              <a:endParaRPr lang="zh-CN" altLang="en-US" sz="1600" dirty="0"/>
            </a:p>
          </p:txBody>
        </p:sp>
        <p:sp>
          <p:nvSpPr>
            <p:cNvPr id="12" name="ïṧḻïḋé"/>
            <p:cNvSpPr/>
            <p:nvPr/>
          </p:nvSpPr>
          <p:spPr>
            <a:xfrm>
              <a:off x="1838835" y="3627309"/>
              <a:ext cx="2457329" cy="610995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algn="r" defTabSz="914378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</a:rPr>
                <a:t>設定時間</a:t>
              </a:r>
              <a:endParaRPr lang="zh-CN" alt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îṩľíde"/>
            <p:cNvSpPr txBox="1"/>
            <p:nvPr/>
          </p:nvSpPr>
          <p:spPr>
            <a:xfrm>
              <a:off x="7847364" y="3117858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TW" altLang="en-US" sz="1600" dirty="0"/>
                <a:t>被吵起來了，關掉它！</a:t>
              </a:r>
              <a:endParaRPr lang="zh-CN" altLang="en-US" sz="1600" dirty="0"/>
            </a:p>
          </p:txBody>
        </p:sp>
        <p:sp>
          <p:nvSpPr>
            <p:cNvPr id="14" name="îŝḷíḋe"/>
            <p:cNvSpPr/>
            <p:nvPr/>
          </p:nvSpPr>
          <p:spPr>
            <a:xfrm>
              <a:off x="7851319" y="2788011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defTabSz="914378">
                <a:defRPr/>
              </a:pPr>
              <a:r>
                <a:rPr lang="zh-TW" altLang="en-US" sz="2400" b="1" dirty="0">
                  <a:solidFill>
                    <a:schemeClr val="accent5"/>
                  </a:solidFill>
                </a:rPr>
                <a:t>按下開關令聲音停止</a:t>
              </a:r>
              <a:endParaRPr lang="zh-CN" altLang="en-US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15" name="ïṩlíḑê"/>
            <p:cNvSpPr txBox="1"/>
            <p:nvPr/>
          </p:nvSpPr>
          <p:spPr>
            <a:xfrm>
              <a:off x="2312163" y="5256999"/>
              <a:ext cx="288880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TW" altLang="en-US" sz="1600" dirty="0"/>
                <a:t>決定鬧鈴種類，更改或維持</a:t>
              </a:r>
              <a:endParaRPr lang="zh-CN" altLang="en-US" sz="1600" dirty="0"/>
            </a:p>
          </p:txBody>
        </p:sp>
        <p:sp>
          <p:nvSpPr>
            <p:cNvPr id="16" name="ïsḷîḋé"/>
            <p:cNvSpPr/>
            <p:nvPr/>
          </p:nvSpPr>
          <p:spPr>
            <a:xfrm>
              <a:off x="2743639" y="4903425"/>
              <a:ext cx="2457329" cy="610995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algn="r" defTabSz="914378">
                <a:defRPr/>
              </a:pPr>
              <a:r>
                <a:rPr lang="zh-TW" altLang="en-US" sz="2400" b="1" dirty="0">
                  <a:solidFill>
                    <a:schemeClr val="accent2"/>
                  </a:solidFill>
                </a:rPr>
                <a:t>開啟響鈴提醒</a:t>
              </a:r>
              <a:endParaRPr lang="zh-CN" altLang="en-US" sz="2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4" name="speedometer_64371"/>
          <p:cNvSpPr>
            <a:spLocks noChangeAspect="1"/>
          </p:cNvSpPr>
          <p:nvPr/>
        </p:nvSpPr>
        <p:spPr bwMode="auto">
          <a:xfrm>
            <a:off x="4397620" y="2752462"/>
            <a:ext cx="668505" cy="667496"/>
          </a:xfrm>
          <a:custGeom>
            <a:avLst/>
            <a:gdLst>
              <a:gd name="connsiteX0" fmla="*/ 233466 w 607850"/>
              <a:gd name="connsiteY0" fmla="*/ 409773 h 606933"/>
              <a:gd name="connsiteX1" fmla="*/ 374385 w 607850"/>
              <a:gd name="connsiteY1" fmla="*/ 409773 h 606933"/>
              <a:gd name="connsiteX2" fmla="*/ 409703 w 607850"/>
              <a:gd name="connsiteY2" fmla="*/ 445021 h 606933"/>
              <a:gd name="connsiteX3" fmla="*/ 374385 w 607850"/>
              <a:gd name="connsiteY3" fmla="*/ 480268 h 606933"/>
              <a:gd name="connsiteX4" fmla="*/ 233466 w 607850"/>
              <a:gd name="connsiteY4" fmla="*/ 480268 h 606933"/>
              <a:gd name="connsiteX5" fmla="*/ 198148 w 607850"/>
              <a:gd name="connsiteY5" fmla="*/ 445021 h 606933"/>
              <a:gd name="connsiteX6" fmla="*/ 233466 w 607850"/>
              <a:gd name="connsiteY6" fmla="*/ 409773 h 606933"/>
              <a:gd name="connsiteX7" fmla="*/ 410784 w 607850"/>
              <a:gd name="connsiteY7" fmla="*/ 265326 h 606933"/>
              <a:gd name="connsiteX8" fmla="*/ 431086 w 607850"/>
              <a:gd name="connsiteY8" fmla="*/ 282429 h 606933"/>
              <a:gd name="connsiteX9" fmla="*/ 427683 w 607850"/>
              <a:gd name="connsiteY9" fmla="*/ 297891 h 606933"/>
              <a:gd name="connsiteX10" fmla="*/ 414305 w 607850"/>
              <a:gd name="connsiteY10" fmla="*/ 306326 h 606933"/>
              <a:gd name="connsiteX11" fmla="*/ 410667 w 607850"/>
              <a:gd name="connsiteY11" fmla="*/ 306677 h 606933"/>
              <a:gd name="connsiteX12" fmla="*/ 390248 w 607850"/>
              <a:gd name="connsiteY12" fmla="*/ 289574 h 606933"/>
              <a:gd name="connsiteX13" fmla="*/ 393768 w 607850"/>
              <a:gd name="connsiteY13" fmla="*/ 274112 h 606933"/>
              <a:gd name="connsiteX14" fmla="*/ 407146 w 607850"/>
              <a:gd name="connsiteY14" fmla="*/ 265560 h 606933"/>
              <a:gd name="connsiteX15" fmla="*/ 410784 w 607850"/>
              <a:gd name="connsiteY15" fmla="*/ 265326 h 606933"/>
              <a:gd name="connsiteX16" fmla="*/ 197230 w 607850"/>
              <a:gd name="connsiteY16" fmla="*/ 265326 h 606933"/>
              <a:gd name="connsiteX17" fmla="*/ 200872 w 607850"/>
              <a:gd name="connsiteY17" fmla="*/ 265560 h 606933"/>
              <a:gd name="connsiteX18" fmla="*/ 214265 w 607850"/>
              <a:gd name="connsiteY18" fmla="*/ 274112 h 606933"/>
              <a:gd name="connsiteX19" fmla="*/ 217672 w 607850"/>
              <a:gd name="connsiteY19" fmla="*/ 289574 h 606933"/>
              <a:gd name="connsiteX20" fmla="*/ 197230 w 607850"/>
              <a:gd name="connsiteY20" fmla="*/ 306677 h 606933"/>
              <a:gd name="connsiteX21" fmla="*/ 193589 w 607850"/>
              <a:gd name="connsiteY21" fmla="*/ 306326 h 606933"/>
              <a:gd name="connsiteX22" fmla="*/ 180196 w 607850"/>
              <a:gd name="connsiteY22" fmla="*/ 297891 h 606933"/>
              <a:gd name="connsiteX23" fmla="*/ 176789 w 607850"/>
              <a:gd name="connsiteY23" fmla="*/ 282429 h 606933"/>
              <a:gd name="connsiteX24" fmla="*/ 197230 w 607850"/>
              <a:gd name="connsiteY24" fmla="*/ 265326 h 606933"/>
              <a:gd name="connsiteX25" fmla="*/ 234314 w 607850"/>
              <a:gd name="connsiteY25" fmla="*/ 201111 h 606933"/>
              <a:gd name="connsiteX26" fmla="*/ 250166 w 607850"/>
              <a:gd name="connsiteY26" fmla="*/ 208612 h 606933"/>
              <a:gd name="connsiteX27" fmla="*/ 247583 w 607850"/>
              <a:gd name="connsiteY27" fmla="*/ 237680 h 606933"/>
              <a:gd name="connsiteX28" fmla="*/ 234314 w 607850"/>
              <a:gd name="connsiteY28" fmla="*/ 242603 h 606933"/>
              <a:gd name="connsiteX29" fmla="*/ 218462 w 607850"/>
              <a:gd name="connsiteY29" fmla="*/ 235219 h 606933"/>
              <a:gd name="connsiteX30" fmla="*/ 213648 w 607850"/>
              <a:gd name="connsiteY30" fmla="*/ 220099 h 606933"/>
              <a:gd name="connsiteX31" fmla="*/ 220928 w 607850"/>
              <a:gd name="connsiteY31" fmla="*/ 206034 h 606933"/>
              <a:gd name="connsiteX32" fmla="*/ 234314 w 607850"/>
              <a:gd name="connsiteY32" fmla="*/ 201111 h 606933"/>
              <a:gd name="connsiteX33" fmla="*/ 303960 w 607850"/>
              <a:gd name="connsiteY33" fmla="*/ 175849 h 606933"/>
              <a:gd name="connsiteX34" fmla="*/ 324671 w 607850"/>
              <a:gd name="connsiteY34" fmla="*/ 196560 h 606933"/>
              <a:gd name="connsiteX35" fmla="*/ 303960 w 607850"/>
              <a:gd name="connsiteY35" fmla="*/ 217271 h 606933"/>
              <a:gd name="connsiteX36" fmla="*/ 283249 w 607850"/>
              <a:gd name="connsiteY36" fmla="*/ 196560 h 606933"/>
              <a:gd name="connsiteX37" fmla="*/ 303960 w 607850"/>
              <a:gd name="connsiteY37" fmla="*/ 175849 h 606933"/>
              <a:gd name="connsiteX38" fmla="*/ 418646 w 607850"/>
              <a:gd name="connsiteY38" fmla="*/ 166083 h 606933"/>
              <a:gd name="connsiteX39" fmla="*/ 419701 w 607850"/>
              <a:gd name="connsiteY39" fmla="*/ 171003 h 606933"/>
              <a:gd name="connsiteX40" fmla="*/ 407851 w 607850"/>
              <a:gd name="connsiteY40" fmla="*/ 192326 h 606933"/>
              <a:gd name="connsiteX41" fmla="*/ 397175 w 607850"/>
              <a:gd name="connsiteY41" fmla="*/ 209899 h 606933"/>
              <a:gd name="connsiteX42" fmla="*/ 393420 w 607850"/>
              <a:gd name="connsiteY42" fmla="*/ 215757 h 606933"/>
              <a:gd name="connsiteX43" fmla="*/ 394241 w 607850"/>
              <a:gd name="connsiteY43" fmla="*/ 220092 h 606933"/>
              <a:gd name="connsiteX44" fmla="*/ 389548 w 607850"/>
              <a:gd name="connsiteY44" fmla="*/ 235205 h 606933"/>
              <a:gd name="connsiteX45" fmla="*/ 375586 w 607850"/>
              <a:gd name="connsiteY45" fmla="*/ 242468 h 606933"/>
              <a:gd name="connsiteX46" fmla="*/ 370893 w 607850"/>
              <a:gd name="connsiteY46" fmla="*/ 249146 h 606933"/>
              <a:gd name="connsiteX47" fmla="*/ 357870 w 607850"/>
              <a:gd name="connsiteY47" fmla="*/ 267071 h 606933"/>
              <a:gd name="connsiteX48" fmla="*/ 353763 w 607850"/>
              <a:gd name="connsiteY48" fmla="*/ 272578 h 606933"/>
              <a:gd name="connsiteX49" fmla="*/ 340740 w 607850"/>
              <a:gd name="connsiteY49" fmla="*/ 289448 h 606933"/>
              <a:gd name="connsiteX50" fmla="*/ 340505 w 607850"/>
              <a:gd name="connsiteY50" fmla="*/ 289682 h 606933"/>
              <a:gd name="connsiteX51" fmla="*/ 347193 w 607850"/>
              <a:gd name="connsiteY51" fmla="*/ 312762 h 606933"/>
              <a:gd name="connsiteX52" fmla="*/ 304017 w 607850"/>
              <a:gd name="connsiteY52" fmla="*/ 355993 h 606933"/>
              <a:gd name="connsiteX53" fmla="*/ 285713 w 607850"/>
              <a:gd name="connsiteY53" fmla="*/ 351892 h 606933"/>
              <a:gd name="connsiteX54" fmla="*/ 284658 w 607850"/>
              <a:gd name="connsiteY54" fmla="*/ 352947 h 606933"/>
              <a:gd name="connsiteX55" fmla="*/ 274919 w 607850"/>
              <a:gd name="connsiteY55" fmla="*/ 362319 h 606933"/>
              <a:gd name="connsiteX56" fmla="*/ 266237 w 607850"/>
              <a:gd name="connsiteY56" fmla="*/ 370169 h 606933"/>
              <a:gd name="connsiteX57" fmla="*/ 261661 w 607850"/>
              <a:gd name="connsiteY57" fmla="*/ 371809 h 606933"/>
              <a:gd name="connsiteX58" fmla="*/ 256147 w 607850"/>
              <a:gd name="connsiteY58" fmla="*/ 369232 h 606933"/>
              <a:gd name="connsiteX59" fmla="*/ 255208 w 607850"/>
              <a:gd name="connsiteY59" fmla="*/ 361499 h 606933"/>
              <a:gd name="connsiteX60" fmla="*/ 260840 w 607850"/>
              <a:gd name="connsiteY60" fmla="*/ 351189 h 606933"/>
              <a:gd name="connsiteX61" fmla="*/ 267645 w 607850"/>
              <a:gd name="connsiteY61" fmla="*/ 339591 h 606933"/>
              <a:gd name="connsiteX62" fmla="*/ 268701 w 607850"/>
              <a:gd name="connsiteY62" fmla="*/ 337834 h 606933"/>
              <a:gd name="connsiteX63" fmla="*/ 260723 w 607850"/>
              <a:gd name="connsiteY63" fmla="*/ 312762 h 606933"/>
              <a:gd name="connsiteX64" fmla="*/ 304017 w 607850"/>
              <a:gd name="connsiteY64" fmla="*/ 269649 h 606933"/>
              <a:gd name="connsiteX65" fmla="*/ 315867 w 607850"/>
              <a:gd name="connsiteY65" fmla="*/ 271289 h 606933"/>
              <a:gd name="connsiteX66" fmla="*/ 316688 w 607850"/>
              <a:gd name="connsiteY66" fmla="*/ 270352 h 606933"/>
              <a:gd name="connsiteX67" fmla="*/ 330063 w 607850"/>
              <a:gd name="connsiteY67" fmla="*/ 253833 h 606933"/>
              <a:gd name="connsiteX68" fmla="*/ 334287 w 607850"/>
              <a:gd name="connsiteY68" fmla="*/ 248678 h 606933"/>
              <a:gd name="connsiteX69" fmla="*/ 348953 w 607850"/>
              <a:gd name="connsiteY69" fmla="*/ 231690 h 606933"/>
              <a:gd name="connsiteX70" fmla="*/ 353529 w 607850"/>
              <a:gd name="connsiteY70" fmla="*/ 226535 h 606933"/>
              <a:gd name="connsiteX71" fmla="*/ 357753 w 607850"/>
              <a:gd name="connsiteY71" fmla="*/ 208610 h 606933"/>
              <a:gd name="connsiteX72" fmla="*/ 373709 w 607850"/>
              <a:gd name="connsiteY72" fmla="*/ 201112 h 606933"/>
              <a:gd name="connsiteX73" fmla="*/ 376877 w 607850"/>
              <a:gd name="connsiteY73" fmla="*/ 201464 h 606933"/>
              <a:gd name="connsiteX74" fmla="*/ 380983 w 607850"/>
              <a:gd name="connsiteY74" fmla="*/ 197129 h 606933"/>
              <a:gd name="connsiteX75" fmla="*/ 395649 w 607850"/>
              <a:gd name="connsiteY75" fmla="*/ 182719 h 606933"/>
              <a:gd name="connsiteX76" fmla="*/ 413718 w 607850"/>
              <a:gd name="connsiteY76" fmla="*/ 166200 h 606933"/>
              <a:gd name="connsiteX77" fmla="*/ 418646 w 607850"/>
              <a:gd name="connsiteY77" fmla="*/ 166083 h 606933"/>
              <a:gd name="connsiteX78" fmla="*/ 303984 w 607850"/>
              <a:gd name="connsiteY78" fmla="*/ 57636 h 606933"/>
              <a:gd name="connsiteX79" fmla="*/ 224673 w 607850"/>
              <a:gd name="connsiteY79" fmla="*/ 70639 h 606933"/>
              <a:gd name="connsiteX80" fmla="*/ 246144 w 607850"/>
              <a:gd name="connsiteY80" fmla="*/ 122535 h 606933"/>
              <a:gd name="connsiteX81" fmla="*/ 237579 w 607850"/>
              <a:gd name="connsiteY81" fmla="*/ 143152 h 606933"/>
              <a:gd name="connsiteX82" fmla="*/ 216813 w 607850"/>
              <a:gd name="connsiteY82" fmla="*/ 134601 h 606933"/>
              <a:gd name="connsiteX83" fmla="*/ 195460 w 607850"/>
              <a:gd name="connsiteY83" fmla="*/ 82822 h 606933"/>
              <a:gd name="connsiteX84" fmla="*/ 83065 w 607850"/>
              <a:gd name="connsiteY84" fmla="*/ 194814 h 606933"/>
              <a:gd name="connsiteX85" fmla="*/ 134921 w 607850"/>
              <a:gd name="connsiteY85" fmla="*/ 216251 h 606933"/>
              <a:gd name="connsiteX86" fmla="*/ 143486 w 607850"/>
              <a:gd name="connsiteY86" fmla="*/ 236986 h 606933"/>
              <a:gd name="connsiteX87" fmla="*/ 122720 w 607850"/>
              <a:gd name="connsiteY87" fmla="*/ 245538 h 606933"/>
              <a:gd name="connsiteX88" fmla="*/ 70863 w 607850"/>
              <a:gd name="connsiteY88" fmla="*/ 224100 h 606933"/>
              <a:gd name="connsiteX89" fmla="*/ 57723 w 607850"/>
              <a:gd name="connsiteY89" fmla="*/ 303525 h 606933"/>
              <a:gd name="connsiteX90" fmla="*/ 70746 w 607850"/>
              <a:gd name="connsiteY90" fmla="*/ 382599 h 606933"/>
              <a:gd name="connsiteX91" fmla="*/ 122720 w 607850"/>
              <a:gd name="connsiteY91" fmla="*/ 361161 h 606933"/>
              <a:gd name="connsiteX92" fmla="*/ 143369 w 607850"/>
              <a:gd name="connsiteY92" fmla="*/ 369713 h 606933"/>
              <a:gd name="connsiteX93" fmla="*/ 134804 w 607850"/>
              <a:gd name="connsiteY93" fmla="*/ 390447 h 606933"/>
              <a:gd name="connsiteX94" fmla="*/ 82947 w 607850"/>
              <a:gd name="connsiteY94" fmla="*/ 411885 h 606933"/>
              <a:gd name="connsiteX95" fmla="*/ 303984 w 607850"/>
              <a:gd name="connsiteY95" fmla="*/ 549414 h 606933"/>
              <a:gd name="connsiteX96" fmla="*/ 524785 w 607850"/>
              <a:gd name="connsiteY96" fmla="*/ 412119 h 606933"/>
              <a:gd name="connsiteX97" fmla="*/ 472929 w 607850"/>
              <a:gd name="connsiteY97" fmla="*/ 390682 h 606933"/>
              <a:gd name="connsiteX98" fmla="*/ 464364 w 607850"/>
              <a:gd name="connsiteY98" fmla="*/ 382130 h 606933"/>
              <a:gd name="connsiteX99" fmla="*/ 464364 w 607850"/>
              <a:gd name="connsiteY99" fmla="*/ 369947 h 606933"/>
              <a:gd name="connsiteX100" fmla="*/ 485130 w 607850"/>
              <a:gd name="connsiteY100" fmla="*/ 361395 h 606933"/>
              <a:gd name="connsiteX101" fmla="*/ 536987 w 607850"/>
              <a:gd name="connsiteY101" fmla="*/ 382950 h 606933"/>
              <a:gd name="connsiteX102" fmla="*/ 550245 w 607850"/>
              <a:gd name="connsiteY102" fmla="*/ 303525 h 606933"/>
              <a:gd name="connsiteX103" fmla="*/ 537104 w 607850"/>
              <a:gd name="connsiteY103" fmla="*/ 224334 h 606933"/>
              <a:gd name="connsiteX104" fmla="*/ 485248 w 607850"/>
              <a:gd name="connsiteY104" fmla="*/ 245772 h 606933"/>
              <a:gd name="connsiteX105" fmla="*/ 464481 w 607850"/>
              <a:gd name="connsiteY105" fmla="*/ 237220 h 606933"/>
              <a:gd name="connsiteX106" fmla="*/ 473046 w 607850"/>
              <a:gd name="connsiteY106" fmla="*/ 216486 h 606933"/>
              <a:gd name="connsiteX107" fmla="*/ 524903 w 607850"/>
              <a:gd name="connsiteY107" fmla="*/ 195165 h 606933"/>
              <a:gd name="connsiteX108" fmla="*/ 412742 w 607850"/>
              <a:gd name="connsiteY108" fmla="*/ 82939 h 606933"/>
              <a:gd name="connsiteX109" fmla="*/ 391272 w 607850"/>
              <a:gd name="connsiteY109" fmla="*/ 134718 h 606933"/>
              <a:gd name="connsiteX110" fmla="*/ 370506 w 607850"/>
              <a:gd name="connsiteY110" fmla="*/ 143269 h 606933"/>
              <a:gd name="connsiteX111" fmla="*/ 361941 w 607850"/>
              <a:gd name="connsiteY111" fmla="*/ 134718 h 606933"/>
              <a:gd name="connsiteX112" fmla="*/ 361941 w 607850"/>
              <a:gd name="connsiteY112" fmla="*/ 122535 h 606933"/>
              <a:gd name="connsiteX113" fmla="*/ 383529 w 607850"/>
              <a:gd name="connsiteY113" fmla="*/ 70756 h 606933"/>
              <a:gd name="connsiteX114" fmla="*/ 303984 w 607850"/>
              <a:gd name="connsiteY114" fmla="*/ 57636 h 606933"/>
              <a:gd name="connsiteX115" fmla="*/ 303984 w 607850"/>
              <a:gd name="connsiteY115" fmla="*/ 0 h 606933"/>
              <a:gd name="connsiteX116" fmla="*/ 607850 w 607850"/>
              <a:gd name="connsiteY116" fmla="*/ 303525 h 606933"/>
              <a:gd name="connsiteX117" fmla="*/ 303984 w 607850"/>
              <a:gd name="connsiteY117" fmla="*/ 606933 h 606933"/>
              <a:gd name="connsiteX118" fmla="*/ 0 w 607850"/>
              <a:gd name="connsiteY118" fmla="*/ 303525 h 606933"/>
              <a:gd name="connsiteX119" fmla="*/ 303984 w 607850"/>
              <a:gd name="connsiteY119" fmla="*/ 0 h 60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850" h="606933">
                <a:moveTo>
                  <a:pt x="233466" y="409773"/>
                </a:moveTo>
                <a:lnTo>
                  <a:pt x="374385" y="409773"/>
                </a:lnTo>
                <a:cubicBezTo>
                  <a:pt x="393863" y="409773"/>
                  <a:pt x="409703" y="425465"/>
                  <a:pt x="409703" y="445021"/>
                </a:cubicBezTo>
                <a:cubicBezTo>
                  <a:pt x="409703" y="464459"/>
                  <a:pt x="393863" y="480268"/>
                  <a:pt x="374385" y="480268"/>
                </a:cubicBezTo>
                <a:lnTo>
                  <a:pt x="233466" y="480268"/>
                </a:lnTo>
                <a:cubicBezTo>
                  <a:pt x="213988" y="480268"/>
                  <a:pt x="198148" y="464459"/>
                  <a:pt x="198148" y="445021"/>
                </a:cubicBezTo>
                <a:cubicBezTo>
                  <a:pt x="198148" y="425465"/>
                  <a:pt x="213988" y="409773"/>
                  <a:pt x="233466" y="409773"/>
                </a:cubicBezTo>
                <a:close/>
                <a:moveTo>
                  <a:pt x="410784" y="265326"/>
                </a:moveTo>
                <a:cubicBezTo>
                  <a:pt x="420759" y="265326"/>
                  <a:pt x="429326" y="272472"/>
                  <a:pt x="431086" y="282429"/>
                </a:cubicBezTo>
                <a:cubicBezTo>
                  <a:pt x="432142" y="287817"/>
                  <a:pt x="430851" y="293323"/>
                  <a:pt x="427683" y="297891"/>
                </a:cubicBezTo>
                <a:cubicBezTo>
                  <a:pt x="424514" y="302343"/>
                  <a:pt x="419820" y="305388"/>
                  <a:pt x="414305" y="306326"/>
                </a:cubicBezTo>
                <a:cubicBezTo>
                  <a:pt x="413131" y="306560"/>
                  <a:pt x="411840" y="306677"/>
                  <a:pt x="410667" y="306677"/>
                </a:cubicBezTo>
                <a:cubicBezTo>
                  <a:pt x="400575" y="306677"/>
                  <a:pt x="392008" y="299531"/>
                  <a:pt x="390248" y="289574"/>
                </a:cubicBezTo>
                <a:cubicBezTo>
                  <a:pt x="389309" y="284186"/>
                  <a:pt x="390600" y="278680"/>
                  <a:pt x="393768" y="274112"/>
                </a:cubicBezTo>
                <a:cubicBezTo>
                  <a:pt x="396937" y="269543"/>
                  <a:pt x="401631" y="266615"/>
                  <a:pt x="407146" y="265560"/>
                </a:cubicBezTo>
                <a:cubicBezTo>
                  <a:pt x="408320" y="265443"/>
                  <a:pt x="409493" y="265326"/>
                  <a:pt x="410784" y="265326"/>
                </a:cubicBezTo>
                <a:close/>
                <a:moveTo>
                  <a:pt x="197230" y="265326"/>
                </a:moveTo>
                <a:cubicBezTo>
                  <a:pt x="198405" y="265326"/>
                  <a:pt x="199580" y="265443"/>
                  <a:pt x="200872" y="265560"/>
                </a:cubicBezTo>
                <a:cubicBezTo>
                  <a:pt x="206277" y="266615"/>
                  <a:pt x="210976" y="269543"/>
                  <a:pt x="214265" y="274112"/>
                </a:cubicBezTo>
                <a:cubicBezTo>
                  <a:pt x="217437" y="278680"/>
                  <a:pt x="218612" y="284186"/>
                  <a:pt x="217672" y="289574"/>
                </a:cubicBezTo>
                <a:cubicBezTo>
                  <a:pt x="215910" y="299531"/>
                  <a:pt x="207334" y="306677"/>
                  <a:pt x="197230" y="306677"/>
                </a:cubicBezTo>
                <a:cubicBezTo>
                  <a:pt x="196056" y="306677"/>
                  <a:pt x="194763" y="306560"/>
                  <a:pt x="193589" y="306326"/>
                </a:cubicBezTo>
                <a:cubicBezTo>
                  <a:pt x="188184" y="305388"/>
                  <a:pt x="183368" y="302343"/>
                  <a:pt x="180196" y="297891"/>
                </a:cubicBezTo>
                <a:cubicBezTo>
                  <a:pt x="177024" y="293323"/>
                  <a:pt x="175849" y="287817"/>
                  <a:pt x="176789" y="282429"/>
                </a:cubicBezTo>
                <a:cubicBezTo>
                  <a:pt x="178551" y="272472"/>
                  <a:pt x="187127" y="265326"/>
                  <a:pt x="197230" y="265326"/>
                </a:cubicBezTo>
                <a:close/>
                <a:moveTo>
                  <a:pt x="234314" y="201111"/>
                </a:moveTo>
                <a:cubicBezTo>
                  <a:pt x="240420" y="201111"/>
                  <a:pt x="246291" y="203807"/>
                  <a:pt x="250166" y="208612"/>
                </a:cubicBezTo>
                <a:cubicBezTo>
                  <a:pt x="257564" y="217286"/>
                  <a:pt x="256390" y="230413"/>
                  <a:pt x="247583" y="237680"/>
                </a:cubicBezTo>
                <a:cubicBezTo>
                  <a:pt x="242886" y="241783"/>
                  <a:pt x="237720" y="242603"/>
                  <a:pt x="234314" y="242603"/>
                </a:cubicBezTo>
                <a:cubicBezTo>
                  <a:pt x="228208" y="242603"/>
                  <a:pt x="222337" y="239907"/>
                  <a:pt x="218462" y="235219"/>
                </a:cubicBezTo>
                <a:cubicBezTo>
                  <a:pt x="214822" y="230999"/>
                  <a:pt x="213178" y="225608"/>
                  <a:pt x="213648" y="220099"/>
                </a:cubicBezTo>
                <a:cubicBezTo>
                  <a:pt x="214117" y="214590"/>
                  <a:pt x="216701" y="209550"/>
                  <a:pt x="220928" y="206034"/>
                </a:cubicBezTo>
                <a:cubicBezTo>
                  <a:pt x="225742" y="202049"/>
                  <a:pt x="230792" y="201111"/>
                  <a:pt x="234314" y="201111"/>
                </a:cubicBezTo>
                <a:close/>
                <a:moveTo>
                  <a:pt x="303960" y="175849"/>
                </a:moveTo>
                <a:cubicBezTo>
                  <a:pt x="315398" y="175849"/>
                  <a:pt x="324671" y="185122"/>
                  <a:pt x="324671" y="196560"/>
                </a:cubicBezTo>
                <a:cubicBezTo>
                  <a:pt x="324671" y="207998"/>
                  <a:pt x="315398" y="217271"/>
                  <a:pt x="303960" y="217271"/>
                </a:cubicBezTo>
                <a:cubicBezTo>
                  <a:pt x="292522" y="217271"/>
                  <a:pt x="283249" y="207998"/>
                  <a:pt x="283249" y="196560"/>
                </a:cubicBezTo>
                <a:cubicBezTo>
                  <a:pt x="283249" y="185122"/>
                  <a:pt x="292522" y="175849"/>
                  <a:pt x="303960" y="175849"/>
                </a:cubicBezTo>
                <a:close/>
                <a:moveTo>
                  <a:pt x="418646" y="166083"/>
                </a:moveTo>
                <a:cubicBezTo>
                  <a:pt x="420171" y="167254"/>
                  <a:pt x="420640" y="169363"/>
                  <a:pt x="419701" y="171003"/>
                </a:cubicBezTo>
                <a:cubicBezTo>
                  <a:pt x="416064" y="177915"/>
                  <a:pt x="412075" y="185062"/>
                  <a:pt x="407851" y="192326"/>
                </a:cubicBezTo>
                <a:cubicBezTo>
                  <a:pt x="404332" y="198183"/>
                  <a:pt x="400812" y="204041"/>
                  <a:pt x="397175" y="209899"/>
                </a:cubicBezTo>
                <a:cubicBezTo>
                  <a:pt x="395884" y="211774"/>
                  <a:pt x="394711" y="213765"/>
                  <a:pt x="393420" y="215757"/>
                </a:cubicBezTo>
                <a:cubicBezTo>
                  <a:pt x="393889" y="217163"/>
                  <a:pt x="394124" y="218569"/>
                  <a:pt x="394241" y="220092"/>
                </a:cubicBezTo>
                <a:cubicBezTo>
                  <a:pt x="394828" y="225598"/>
                  <a:pt x="393068" y="230870"/>
                  <a:pt x="389548" y="235205"/>
                </a:cubicBezTo>
                <a:cubicBezTo>
                  <a:pt x="386028" y="239305"/>
                  <a:pt x="381101" y="241883"/>
                  <a:pt x="375586" y="242468"/>
                </a:cubicBezTo>
                <a:cubicBezTo>
                  <a:pt x="374061" y="244694"/>
                  <a:pt x="372418" y="246920"/>
                  <a:pt x="370893" y="249146"/>
                </a:cubicBezTo>
                <a:cubicBezTo>
                  <a:pt x="366669" y="255121"/>
                  <a:pt x="362211" y="261213"/>
                  <a:pt x="357870" y="267071"/>
                </a:cubicBezTo>
                <a:lnTo>
                  <a:pt x="353763" y="272578"/>
                </a:lnTo>
                <a:cubicBezTo>
                  <a:pt x="349422" y="278201"/>
                  <a:pt x="345081" y="283942"/>
                  <a:pt x="340740" y="289448"/>
                </a:cubicBezTo>
                <a:lnTo>
                  <a:pt x="340505" y="289682"/>
                </a:lnTo>
                <a:cubicBezTo>
                  <a:pt x="344964" y="296595"/>
                  <a:pt x="347193" y="304561"/>
                  <a:pt x="347193" y="312762"/>
                </a:cubicBezTo>
                <a:cubicBezTo>
                  <a:pt x="347193" y="336662"/>
                  <a:pt x="327834" y="355993"/>
                  <a:pt x="304017" y="355993"/>
                </a:cubicBezTo>
                <a:cubicBezTo>
                  <a:pt x="297564" y="355993"/>
                  <a:pt x="291463" y="354587"/>
                  <a:pt x="285713" y="351892"/>
                </a:cubicBezTo>
                <a:lnTo>
                  <a:pt x="284658" y="352947"/>
                </a:lnTo>
                <a:cubicBezTo>
                  <a:pt x="281020" y="356579"/>
                  <a:pt x="277735" y="359742"/>
                  <a:pt x="274919" y="362319"/>
                </a:cubicBezTo>
                <a:cubicBezTo>
                  <a:pt x="269992" y="366888"/>
                  <a:pt x="266824" y="369583"/>
                  <a:pt x="266237" y="370169"/>
                </a:cubicBezTo>
                <a:cubicBezTo>
                  <a:pt x="264947" y="371223"/>
                  <a:pt x="263304" y="371809"/>
                  <a:pt x="261661" y="371809"/>
                </a:cubicBezTo>
                <a:cubicBezTo>
                  <a:pt x="259549" y="371809"/>
                  <a:pt x="257438" y="370872"/>
                  <a:pt x="256147" y="369232"/>
                </a:cubicBezTo>
                <a:cubicBezTo>
                  <a:pt x="254387" y="367006"/>
                  <a:pt x="254035" y="364077"/>
                  <a:pt x="255208" y="361499"/>
                </a:cubicBezTo>
                <a:cubicBezTo>
                  <a:pt x="255795" y="360445"/>
                  <a:pt x="257672" y="356696"/>
                  <a:pt x="260840" y="351189"/>
                </a:cubicBezTo>
                <a:cubicBezTo>
                  <a:pt x="262717" y="347909"/>
                  <a:pt x="264947" y="343926"/>
                  <a:pt x="267645" y="339591"/>
                </a:cubicBezTo>
                <a:lnTo>
                  <a:pt x="268701" y="337834"/>
                </a:lnTo>
                <a:cubicBezTo>
                  <a:pt x="263539" y="330453"/>
                  <a:pt x="260723" y="321783"/>
                  <a:pt x="260723" y="312762"/>
                </a:cubicBezTo>
                <a:cubicBezTo>
                  <a:pt x="260723" y="288980"/>
                  <a:pt x="280082" y="269649"/>
                  <a:pt x="304017" y="269649"/>
                </a:cubicBezTo>
                <a:cubicBezTo>
                  <a:pt x="308006" y="269649"/>
                  <a:pt x="311995" y="270117"/>
                  <a:pt x="315867" y="271289"/>
                </a:cubicBezTo>
                <a:lnTo>
                  <a:pt x="316688" y="270352"/>
                </a:lnTo>
                <a:cubicBezTo>
                  <a:pt x="321029" y="264845"/>
                  <a:pt x="325605" y="259222"/>
                  <a:pt x="330063" y="253833"/>
                </a:cubicBezTo>
                <a:lnTo>
                  <a:pt x="334287" y="248678"/>
                </a:lnTo>
                <a:cubicBezTo>
                  <a:pt x="339097" y="243054"/>
                  <a:pt x="343908" y="237314"/>
                  <a:pt x="348953" y="231690"/>
                </a:cubicBezTo>
                <a:cubicBezTo>
                  <a:pt x="350361" y="230050"/>
                  <a:pt x="351886" y="228293"/>
                  <a:pt x="353529" y="226535"/>
                </a:cubicBezTo>
                <a:cubicBezTo>
                  <a:pt x="352003" y="220092"/>
                  <a:pt x="353529" y="213531"/>
                  <a:pt x="357753" y="208610"/>
                </a:cubicBezTo>
                <a:cubicBezTo>
                  <a:pt x="361742" y="203807"/>
                  <a:pt x="367491" y="201112"/>
                  <a:pt x="373709" y="201112"/>
                </a:cubicBezTo>
                <a:cubicBezTo>
                  <a:pt x="374648" y="201112"/>
                  <a:pt x="375821" y="201229"/>
                  <a:pt x="376877" y="201464"/>
                </a:cubicBezTo>
                <a:cubicBezTo>
                  <a:pt x="378285" y="199941"/>
                  <a:pt x="379693" y="198535"/>
                  <a:pt x="380983" y="197129"/>
                </a:cubicBezTo>
                <a:cubicBezTo>
                  <a:pt x="385794" y="192208"/>
                  <a:pt x="390722" y="187405"/>
                  <a:pt x="395649" y="182719"/>
                </a:cubicBezTo>
                <a:cubicBezTo>
                  <a:pt x="401750" y="176861"/>
                  <a:pt x="407851" y="171355"/>
                  <a:pt x="413718" y="166200"/>
                </a:cubicBezTo>
                <a:cubicBezTo>
                  <a:pt x="415126" y="165028"/>
                  <a:pt x="417238" y="164911"/>
                  <a:pt x="418646" y="166083"/>
                </a:cubicBezTo>
                <a:close/>
                <a:moveTo>
                  <a:pt x="303984" y="57636"/>
                </a:moveTo>
                <a:cubicBezTo>
                  <a:pt x="276178" y="57636"/>
                  <a:pt x="249546" y="62204"/>
                  <a:pt x="224673" y="70639"/>
                </a:cubicBezTo>
                <a:lnTo>
                  <a:pt x="246144" y="122535"/>
                </a:lnTo>
                <a:cubicBezTo>
                  <a:pt x="249546" y="130618"/>
                  <a:pt x="245674" y="139872"/>
                  <a:pt x="237579" y="143152"/>
                </a:cubicBezTo>
                <a:cubicBezTo>
                  <a:pt x="229484" y="146550"/>
                  <a:pt x="220215" y="142684"/>
                  <a:pt x="216813" y="134601"/>
                </a:cubicBezTo>
                <a:lnTo>
                  <a:pt x="195460" y="82822"/>
                </a:lnTo>
                <a:cubicBezTo>
                  <a:pt x="146771" y="106720"/>
                  <a:pt x="107116" y="146315"/>
                  <a:pt x="83065" y="194814"/>
                </a:cubicBezTo>
                <a:lnTo>
                  <a:pt x="134921" y="216251"/>
                </a:lnTo>
                <a:cubicBezTo>
                  <a:pt x="143017" y="219649"/>
                  <a:pt x="146888" y="228903"/>
                  <a:pt x="143486" y="236986"/>
                </a:cubicBezTo>
                <a:cubicBezTo>
                  <a:pt x="140083" y="245069"/>
                  <a:pt x="130815" y="248935"/>
                  <a:pt x="122720" y="245538"/>
                </a:cubicBezTo>
                <a:lnTo>
                  <a:pt x="70863" y="224100"/>
                </a:lnTo>
                <a:cubicBezTo>
                  <a:pt x="62298" y="248935"/>
                  <a:pt x="57723" y="275644"/>
                  <a:pt x="57723" y="303525"/>
                </a:cubicBezTo>
                <a:cubicBezTo>
                  <a:pt x="57723" y="331171"/>
                  <a:pt x="62298" y="357764"/>
                  <a:pt x="70746" y="382599"/>
                </a:cubicBezTo>
                <a:lnTo>
                  <a:pt x="122720" y="361161"/>
                </a:lnTo>
                <a:cubicBezTo>
                  <a:pt x="130815" y="357881"/>
                  <a:pt x="140083" y="361629"/>
                  <a:pt x="143369" y="369713"/>
                </a:cubicBezTo>
                <a:cubicBezTo>
                  <a:pt x="146771" y="377796"/>
                  <a:pt x="142899" y="387050"/>
                  <a:pt x="134804" y="390447"/>
                </a:cubicBezTo>
                <a:lnTo>
                  <a:pt x="82947" y="411885"/>
                </a:lnTo>
                <a:cubicBezTo>
                  <a:pt x="123072" y="493301"/>
                  <a:pt x="207075" y="549414"/>
                  <a:pt x="303984" y="549414"/>
                </a:cubicBezTo>
                <a:cubicBezTo>
                  <a:pt x="400658" y="549414"/>
                  <a:pt x="484544" y="493419"/>
                  <a:pt x="524785" y="412119"/>
                </a:cubicBezTo>
                <a:lnTo>
                  <a:pt x="472929" y="390682"/>
                </a:lnTo>
                <a:cubicBezTo>
                  <a:pt x="468940" y="389042"/>
                  <a:pt x="466007" y="385879"/>
                  <a:pt x="464364" y="382130"/>
                </a:cubicBezTo>
                <a:cubicBezTo>
                  <a:pt x="462839" y="378381"/>
                  <a:pt x="462722" y="374047"/>
                  <a:pt x="464364" y="369947"/>
                </a:cubicBezTo>
                <a:cubicBezTo>
                  <a:pt x="467767" y="361864"/>
                  <a:pt x="477035" y="358115"/>
                  <a:pt x="485130" y="361395"/>
                </a:cubicBezTo>
                <a:lnTo>
                  <a:pt x="536987" y="382950"/>
                </a:lnTo>
                <a:cubicBezTo>
                  <a:pt x="545552" y="357998"/>
                  <a:pt x="550245" y="331289"/>
                  <a:pt x="550245" y="303525"/>
                </a:cubicBezTo>
                <a:cubicBezTo>
                  <a:pt x="550245" y="275761"/>
                  <a:pt x="545552" y="249169"/>
                  <a:pt x="537104" y="224334"/>
                </a:cubicBezTo>
                <a:lnTo>
                  <a:pt x="485248" y="245772"/>
                </a:lnTo>
                <a:cubicBezTo>
                  <a:pt x="477152" y="249169"/>
                  <a:pt x="467884" y="245304"/>
                  <a:pt x="464481" y="237220"/>
                </a:cubicBezTo>
                <a:cubicBezTo>
                  <a:pt x="461196" y="229137"/>
                  <a:pt x="464951" y="219883"/>
                  <a:pt x="473046" y="216486"/>
                </a:cubicBezTo>
                <a:lnTo>
                  <a:pt x="524903" y="195165"/>
                </a:lnTo>
                <a:cubicBezTo>
                  <a:pt x="500969" y="146550"/>
                  <a:pt x="461431" y="106954"/>
                  <a:pt x="412742" y="82939"/>
                </a:cubicBezTo>
                <a:lnTo>
                  <a:pt x="391272" y="134718"/>
                </a:lnTo>
                <a:cubicBezTo>
                  <a:pt x="387870" y="142801"/>
                  <a:pt x="378601" y="146667"/>
                  <a:pt x="370506" y="143269"/>
                </a:cubicBezTo>
                <a:cubicBezTo>
                  <a:pt x="366517" y="141629"/>
                  <a:pt x="363466" y="138466"/>
                  <a:pt x="361941" y="134718"/>
                </a:cubicBezTo>
                <a:cubicBezTo>
                  <a:pt x="360416" y="130969"/>
                  <a:pt x="360299" y="126635"/>
                  <a:pt x="361941" y="122535"/>
                </a:cubicBezTo>
                <a:lnTo>
                  <a:pt x="383529" y="70756"/>
                </a:lnTo>
                <a:cubicBezTo>
                  <a:pt x="358539" y="62204"/>
                  <a:pt x="331789" y="57636"/>
                  <a:pt x="303984" y="57636"/>
                </a:cubicBezTo>
                <a:close/>
                <a:moveTo>
                  <a:pt x="303984" y="0"/>
                </a:moveTo>
                <a:cubicBezTo>
                  <a:pt x="471521" y="0"/>
                  <a:pt x="607850" y="136124"/>
                  <a:pt x="607850" y="303525"/>
                </a:cubicBezTo>
                <a:cubicBezTo>
                  <a:pt x="607850" y="470809"/>
                  <a:pt x="471521" y="606933"/>
                  <a:pt x="303984" y="606933"/>
                </a:cubicBezTo>
                <a:cubicBezTo>
                  <a:pt x="136329" y="606933"/>
                  <a:pt x="0" y="470809"/>
                  <a:pt x="0" y="303525"/>
                </a:cubicBezTo>
                <a:cubicBezTo>
                  <a:pt x="0" y="136124"/>
                  <a:pt x="136329" y="0"/>
                  <a:pt x="303984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35" name="settings_100852"/>
          <p:cNvSpPr>
            <a:spLocks noChangeAspect="1"/>
          </p:cNvSpPr>
          <p:nvPr/>
        </p:nvSpPr>
        <p:spPr bwMode="auto">
          <a:xfrm>
            <a:off x="4635553" y="3926534"/>
            <a:ext cx="376076" cy="376480"/>
          </a:xfrm>
          <a:custGeom>
            <a:avLst/>
            <a:gdLst>
              <a:gd name="connsiteX0" fmla="*/ 202089 w 606246"/>
              <a:gd name="connsiteY0" fmla="*/ 318618 h 606897"/>
              <a:gd name="connsiteX1" fmla="*/ 254652 w 606246"/>
              <a:gd name="connsiteY1" fmla="*/ 371258 h 606897"/>
              <a:gd name="connsiteX2" fmla="*/ 263361 w 606246"/>
              <a:gd name="connsiteY2" fmla="*/ 430576 h 606897"/>
              <a:gd name="connsiteX3" fmla="*/ 104738 w 606246"/>
              <a:gd name="connsiteY3" fmla="*/ 588963 h 606897"/>
              <a:gd name="connsiteX4" fmla="*/ 17962 w 606246"/>
              <a:gd name="connsiteY4" fmla="*/ 588963 h 606897"/>
              <a:gd name="connsiteX5" fmla="*/ 17962 w 606246"/>
              <a:gd name="connsiteY5" fmla="*/ 502471 h 606897"/>
              <a:gd name="connsiteX6" fmla="*/ 52359 w 606246"/>
              <a:gd name="connsiteY6" fmla="*/ 37008 h 606897"/>
              <a:gd name="connsiteX7" fmla="*/ 65227 w 606246"/>
              <a:gd name="connsiteY7" fmla="*/ 40676 h 606897"/>
              <a:gd name="connsiteX8" fmla="*/ 145001 w 606246"/>
              <a:gd name="connsiteY8" fmla="*/ 99371 h 606897"/>
              <a:gd name="connsiteX9" fmla="*/ 147334 w 606246"/>
              <a:gd name="connsiteY9" fmla="*/ 128563 h 606897"/>
              <a:gd name="connsiteX10" fmla="*/ 138159 w 606246"/>
              <a:gd name="connsiteY10" fmla="*/ 137725 h 606897"/>
              <a:gd name="connsiteX11" fmla="*/ 333785 w 606246"/>
              <a:gd name="connsiteY11" fmla="*/ 333065 h 606897"/>
              <a:gd name="connsiteX12" fmla="*/ 344826 w 606246"/>
              <a:gd name="connsiteY12" fmla="*/ 322195 h 606897"/>
              <a:gd name="connsiteX13" fmla="*/ 358511 w 606246"/>
              <a:gd name="connsiteY13" fmla="*/ 316450 h 606897"/>
              <a:gd name="connsiteX14" fmla="*/ 372040 w 606246"/>
              <a:gd name="connsiteY14" fmla="*/ 322195 h 606897"/>
              <a:gd name="connsiteX15" fmla="*/ 552582 w 606246"/>
              <a:gd name="connsiteY15" fmla="*/ 502473 h 606897"/>
              <a:gd name="connsiteX16" fmla="*/ 552582 w 606246"/>
              <a:gd name="connsiteY16" fmla="*/ 588963 h 606897"/>
              <a:gd name="connsiteX17" fmla="*/ 465965 w 606246"/>
              <a:gd name="connsiteY17" fmla="*/ 588963 h 606897"/>
              <a:gd name="connsiteX18" fmla="*/ 285423 w 606246"/>
              <a:gd name="connsiteY18" fmla="*/ 408685 h 606897"/>
              <a:gd name="connsiteX19" fmla="*/ 285423 w 606246"/>
              <a:gd name="connsiteY19" fmla="*/ 381512 h 606897"/>
              <a:gd name="connsiteX20" fmla="*/ 297242 w 606246"/>
              <a:gd name="connsiteY20" fmla="*/ 369710 h 606897"/>
              <a:gd name="connsiteX21" fmla="*/ 101460 w 606246"/>
              <a:gd name="connsiteY21" fmla="*/ 174215 h 606897"/>
              <a:gd name="connsiteX22" fmla="*/ 92285 w 606246"/>
              <a:gd name="connsiteY22" fmla="*/ 183377 h 606897"/>
              <a:gd name="connsiteX23" fmla="*/ 63205 w 606246"/>
              <a:gd name="connsiteY23" fmla="*/ 181203 h 606897"/>
              <a:gd name="connsiteX24" fmla="*/ 4424 w 606246"/>
              <a:gd name="connsiteY24" fmla="*/ 101545 h 606897"/>
              <a:gd name="connsiteX25" fmla="*/ 6290 w 606246"/>
              <a:gd name="connsiteY25" fmla="*/ 76390 h 606897"/>
              <a:gd name="connsiteX26" fmla="*/ 40190 w 606246"/>
              <a:gd name="connsiteY26" fmla="*/ 42539 h 606897"/>
              <a:gd name="connsiteX27" fmla="*/ 52359 w 606246"/>
              <a:gd name="connsiteY27" fmla="*/ 37008 h 606897"/>
              <a:gd name="connsiteX28" fmla="*/ 452033 w 606246"/>
              <a:gd name="connsiteY28" fmla="*/ 354 h 606897"/>
              <a:gd name="connsiteX29" fmla="*/ 485412 w 606246"/>
              <a:gd name="connsiteY29" fmla="*/ 1865 h 606897"/>
              <a:gd name="connsiteX30" fmla="*/ 495831 w 606246"/>
              <a:gd name="connsiteY30" fmla="*/ 10715 h 606897"/>
              <a:gd name="connsiteX31" fmla="*/ 492565 w 606246"/>
              <a:gd name="connsiteY31" fmla="*/ 24068 h 606897"/>
              <a:gd name="connsiteX32" fmla="*/ 462241 w 606246"/>
              <a:gd name="connsiteY32" fmla="*/ 54345 h 606897"/>
              <a:gd name="connsiteX33" fmla="*/ 462241 w 606246"/>
              <a:gd name="connsiteY33" fmla="*/ 143933 h 606897"/>
              <a:gd name="connsiteX34" fmla="*/ 551815 w 606246"/>
              <a:gd name="connsiteY34" fmla="*/ 143933 h 606897"/>
              <a:gd name="connsiteX35" fmla="*/ 582140 w 606246"/>
              <a:gd name="connsiteY35" fmla="*/ 113501 h 606897"/>
              <a:gd name="connsiteX36" fmla="*/ 595514 w 606246"/>
              <a:gd name="connsiteY36" fmla="*/ 110396 h 606897"/>
              <a:gd name="connsiteX37" fmla="*/ 604378 w 606246"/>
              <a:gd name="connsiteY37" fmla="*/ 120643 h 606897"/>
              <a:gd name="connsiteX38" fmla="*/ 564100 w 606246"/>
              <a:gd name="connsiteY38" fmla="*/ 245632 h 606897"/>
              <a:gd name="connsiteX39" fmla="*/ 414499 w 606246"/>
              <a:gd name="connsiteY39" fmla="*/ 279635 h 606897"/>
              <a:gd name="connsiteX40" fmla="*/ 393972 w 606246"/>
              <a:gd name="connsiteY40" fmla="*/ 300130 h 606897"/>
              <a:gd name="connsiteX41" fmla="*/ 358515 w 606246"/>
              <a:gd name="connsiteY41" fmla="*/ 285380 h 606897"/>
              <a:gd name="connsiteX42" fmla="*/ 335500 w 606246"/>
              <a:gd name="connsiteY42" fmla="*/ 290969 h 606897"/>
              <a:gd name="connsiteX43" fmla="*/ 282626 w 606246"/>
              <a:gd name="connsiteY43" fmla="*/ 238179 h 606897"/>
              <a:gd name="connsiteX44" fmla="*/ 327102 w 606246"/>
              <a:gd name="connsiteY44" fmla="*/ 193773 h 606897"/>
              <a:gd name="connsiteX45" fmla="*/ 360381 w 606246"/>
              <a:gd name="connsiteY45" fmla="*/ 42079 h 606897"/>
              <a:gd name="connsiteX46" fmla="*/ 452033 w 606246"/>
              <a:gd name="connsiteY46" fmla="*/ 354 h 60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6246" h="606897">
                <a:moveTo>
                  <a:pt x="202089" y="318618"/>
                </a:moveTo>
                <a:lnTo>
                  <a:pt x="254652" y="371258"/>
                </a:lnTo>
                <a:cubicBezTo>
                  <a:pt x="244544" y="390203"/>
                  <a:pt x="247343" y="414427"/>
                  <a:pt x="263361" y="430576"/>
                </a:cubicBezTo>
                <a:lnTo>
                  <a:pt x="104738" y="588963"/>
                </a:lnTo>
                <a:cubicBezTo>
                  <a:pt x="80789" y="612876"/>
                  <a:pt x="41911" y="612876"/>
                  <a:pt x="17962" y="588963"/>
                </a:cubicBezTo>
                <a:cubicBezTo>
                  <a:pt x="-5987" y="565049"/>
                  <a:pt x="-5987" y="526384"/>
                  <a:pt x="17962" y="502471"/>
                </a:cubicBezTo>
                <a:close/>
                <a:moveTo>
                  <a:pt x="52359" y="37008"/>
                </a:moveTo>
                <a:cubicBezTo>
                  <a:pt x="56829" y="36678"/>
                  <a:pt x="61417" y="37881"/>
                  <a:pt x="65227" y="40676"/>
                </a:cubicBezTo>
                <a:lnTo>
                  <a:pt x="145001" y="99371"/>
                </a:lnTo>
                <a:cubicBezTo>
                  <a:pt x="154643" y="106359"/>
                  <a:pt x="155576" y="120178"/>
                  <a:pt x="147334" y="128563"/>
                </a:cubicBezTo>
                <a:lnTo>
                  <a:pt x="138159" y="137725"/>
                </a:lnTo>
                <a:lnTo>
                  <a:pt x="333785" y="333065"/>
                </a:lnTo>
                <a:lnTo>
                  <a:pt x="344826" y="322195"/>
                </a:lnTo>
                <a:cubicBezTo>
                  <a:pt x="348558" y="318313"/>
                  <a:pt x="353535" y="316450"/>
                  <a:pt x="358511" y="316450"/>
                </a:cubicBezTo>
                <a:cubicBezTo>
                  <a:pt x="363332" y="316450"/>
                  <a:pt x="368308" y="318313"/>
                  <a:pt x="372040" y="322195"/>
                </a:cubicBezTo>
                <a:lnTo>
                  <a:pt x="552582" y="502473"/>
                </a:lnTo>
                <a:cubicBezTo>
                  <a:pt x="576530" y="526386"/>
                  <a:pt x="576530" y="565050"/>
                  <a:pt x="552582" y="588963"/>
                </a:cubicBezTo>
                <a:cubicBezTo>
                  <a:pt x="528634" y="612876"/>
                  <a:pt x="489913" y="612876"/>
                  <a:pt x="465965" y="588963"/>
                </a:cubicBezTo>
                <a:lnTo>
                  <a:pt x="285423" y="408685"/>
                </a:lnTo>
                <a:cubicBezTo>
                  <a:pt x="277959" y="401077"/>
                  <a:pt x="277959" y="388965"/>
                  <a:pt x="285423" y="381512"/>
                </a:cubicBezTo>
                <a:lnTo>
                  <a:pt x="297242" y="369710"/>
                </a:lnTo>
                <a:lnTo>
                  <a:pt x="101460" y="174215"/>
                </a:lnTo>
                <a:lnTo>
                  <a:pt x="92285" y="183377"/>
                </a:lnTo>
                <a:cubicBezTo>
                  <a:pt x="84043" y="191762"/>
                  <a:pt x="70203" y="190675"/>
                  <a:pt x="63205" y="181203"/>
                </a:cubicBezTo>
                <a:lnTo>
                  <a:pt x="4424" y="101545"/>
                </a:lnTo>
                <a:cubicBezTo>
                  <a:pt x="-1330" y="93781"/>
                  <a:pt x="-552" y="83222"/>
                  <a:pt x="6290" y="76390"/>
                </a:cubicBezTo>
                <a:lnTo>
                  <a:pt x="40190" y="42539"/>
                </a:lnTo>
                <a:cubicBezTo>
                  <a:pt x="43534" y="39201"/>
                  <a:pt x="47888" y="37338"/>
                  <a:pt x="52359" y="37008"/>
                </a:cubicBezTo>
                <a:close/>
                <a:moveTo>
                  <a:pt x="452033" y="354"/>
                </a:moveTo>
                <a:cubicBezTo>
                  <a:pt x="463164" y="-425"/>
                  <a:pt x="474371" y="80"/>
                  <a:pt x="485412" y="1865"/>
                </a:cubicBezTo>
                <a:cubicBezTo>
                  <a:pt x="490233" y="2642"/>
                  <a:pt x="494276" y="6057"/>
                  <a:pt x="495831" y="10715"/>
                </a:cubicBezTo>
                <a:cubicBezTo>
                  <a:pt x="497386" y="15529"/>
                  <a:pt x="496142" y="20652"/>
                  <a:pt x="492565" y="24068"/>
                </a:cubicBezTo>
                <a:lnTo>
                  <a:pt x="462241" y="54345"/>
                </a:lnTo>
                <a:cubicBezTo>
                  <a:pt x="437515" y="79187"/>
                  <a:pt x="437515" y="119091"/>
                  <a:pt x="462241" y="143933"/>
                </a:cubicBezTo>
                <a:cubicBezTo>
                  <a:pt x="486967" y="168620"/>
                  <a:pt x="527089" y="168620"/>
                  <a:pt x="551815" y="143933"/>
                </a:cubicBezTo>
                <a:lnTo>
                  <a:pt x="582140" y="113501"/>
                </a:lnTo>
                <a:cubicBezTo>
                  <a:pt x="585716" y="110085"/>
                  <a:pt x="590848" y="108843"/>
                  <a:pt x="595514" y="110396"/>
                </a:cubicBezTo>
                <a:cubicBezTo>
                  <a:pt x="600179" y="111793"/>
                  <a:pt x="603600" y="115830"/>
                  <a:pt x="604378" y="120643"/>
                </a:cubicBezTo>
                <a:cubicBezTo>
                  <a:pt x="611531" y="164739"/>
                  <a:pt x="598157" y="211629"/>
                  <a:pt x="564100" y="245632"/>
                </a:cubicBezTo>
                <a:cubicBezTo>
                  <a:pt x="523668" y="286001"/>
                  <a:pt x="465040" y="297335"/>
                  <a:pt x="414499" y="279635"/>
                </a:cubicBezTo>
                <a:lnTo>
                  <a:pt x="393972" y="300130"/>
                </a:lnTo>
                <a:cubicBezTo>
                  <a:pt x="384486" y="290659"/>
                  <a:pt x="371889" y="285380"/>
                  <a:pt x="358515" y="285380"/>
                </a:cubicBezTo>
                <a:cubicBezTo>
                  <a:pt x="350429" y="285380"/>
                  <a:pt x="342498" y="287243"/>
                  <a:pt x="335500" y="290969"/>
                </a:cubicBezTo>
                <a:lnTo>
                  <a:pt x="282626" y="238179"/>
                </a:lnTo>
                <a:lnTo>
                  <a:pt x="327102" y="193773"/>
                </a:lnTo>
                <a:cubicBezTo>
                  <a:pt x="308130" y="142691"/>
                  <a:pt x="319171" y="83069"/>
                  <a:pt x="360381" y="42079"/>
                </a:cubicBezTo>
                <a:cubicBezTo>
                  <a:pt x="385924" y="16577"/>
                  <a:pt x="418640" y="2690"/>
                  <a:pt x="452033" y="3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telephone-sign_76579"/>
          <p:cNvSpPr>
            <a:spLocks noChangeAspect="1"/>
          </p:cNvSpPr>
          <p:nvPr/>
        </p:nvSpPr>
        <p:spPr bwMode="auto">
          <a:xfrm>
            <a:off x="5394390" y="4672029"/>
            <a:ext cx="396382" cy="354745"/>
          </a:xfrm>
          <a:custGeom>
            <a:avLst/>
            <a:gdLst>
              <a:gd name="T0" fmla="*/ 5350 w 8573"/>
              <a:gd name="T1" fmla="*/ 2522 h 7684"/>
              <a:gd name="T2" fmla="*/ 5107 w 8573"/>
              <a:gd name="T3" fmla="*/ 1849 h 7684"/>
              <a:gd name="T4" fmla="*/ 5410 w 8573"/>
              <a:gd name="T5" fmla="*/ 1202 h 7684"/>
              <a:gd name="T6" fmla="*/ 6459 w 8573"/>
              <a:gd name="T7" fmla="*/ 244 h 7684"/>
              <a:gd name="T8" fmla="*/ 7088 w 8573"/>
              <a:gd name="T9" fmla="*/ 0 h 7684"/>
              <a:gd name="T10" fmla="*/ 7778 w 8573"/>
              <a:gd name="T11" fmla="*/ 304 h 7684"/>
              <a:gd name="T12" fmla="*/ 7883 w 8573"/>
              <a:gd name="T13" fmla="*/ 419 h 7684"/>
              <a:gd name="T14" fmla="*/ 7925 w 8573"/>
              <a:gd name="T15" fmla="*/ 472 h 7684"/>
              <a:gd name="T16" fmla="*/ 5504 w 8573"/>
              <a:gd name="T17" fmla="*/ 2683 h 7684"/>
              <a:gd name="T18" fmla="*/ 5455 w 8573"/>
              <a:gd name="T19" fmla="*/ 2637 h 7684"/>
              <a:gd name="T20" fmla="*/ 5350 w 8573"/>
              <a:gd name="T21" fmla="*/ 2522 h 7684"/>
              <a:gd name="T22" fmla="*/ 452 w 8573"/>
              <a:gd name="T23" fmla="*/ 7205 h 7684"/>
              <a:gd name="T24" fmla="*/ 501 w 8573"/>
              <a:gd name="T25" fmla="*/ 7251 h 7684"/>
              <a:gd name="T26" fmla="*/ 2922 w 8573"/>
              <a:gd name="T27" fmla="*/ 5040 h 7684"/>
              <a:gd name="T28" fmla="*/ 2880 w 8573"/>
              <a:gd name="T29" fmla="*/ 4987 h 7684"/>
              <a:gd name="T30" fmla="*/ 2775 w 8573"/>
              <a:gd name="T31" fmla="*/ 4872 h 7684"/>
              <a:gd name="T32" fmla="*/ 2085 w 8573"/>
              <a:gd name="T33" fmla="*/ 4568 h 7684"/>
              <a:gd name="T34" fmla="*/ 1456 w 8573"/>
              <a:gd name="T35" fmla="*/ 4812 h 7684"/>
              <a:gd name="T36" fmla="*/ 407 w 8573"/>
              <a:gd name="T37" fmla="*/ 5770 h 7684"/>
              <a:gd name="T38" fmla="*/ 347 w 8573"/>
              <a:gd name="T39" fmla="*/ 7090 h 7684"/>
              <a:gd name="T40" fmla="*/ 452 w 8573"/>
              <a:gd name="T41" fmla="*/ 7205 h 7684"/>
              <a:gd name="T42" fmla="*/ 7996 w 8573"/>
              <a:gd name="T43" fmla="*/ 966 h 7684"/>
              <a:gd name="T44" fmla="*/ 5989 w 8573"/>
              <a:gd name="T45" fmla="*/ 2798 h 7684"/>
              <a:gd name="T46" fmla="*/ 6399 w 8573"/>
              <a:gd name="T47" fmla="*/ 3030 h 7684"/>
              <a:gd name="T48" fmla="*/ 5167 w 8573"/>
              <a:gd name="T49" fmla="*/ 4826 h 7684"/>
              <a:gd name="T50" fmla="*/ 3185 w 8573"/>
              <a:gd name="T51" fmla="*/ 5955 h 7684"/>
              <a:gd name="T52" fmla="*/ 2993 w 8573"/>
              <a:gd name="T53" fmla="*/ 5534 h 7684"/>
              <a:gd name="T54" fmla="*/ 986 w 8573"/>
              <a:gd name="T55" fmla="*/ 7366 h 7684"/>
              <a:gd name="T56" fmla="*/ 1629 w 8573"/>
              <a:gd name="T57" fmla="*/ 7657 h 7684"/>
              <a:gd name="T58" fmla="*/ 1631 w 8573"/>
              <a:gd name="T59" fmla="*/ 7657 h 7684"/>
              <a:gd name="T60" fmla="*/ 1662 w 8573"/>
              <a:gd name="T61" fmla="*/ 7662 h 7684"/>
              <a:gd name="T62" fmla="*/ 1667 w 8573"/>
              <a:gd name="T63" fmla="*/ 7662 h 7684"/>
              <a:gd name="T64" fmla="*/ 2040 w 8573"/>
              <a:gd name="T65" fmla="*/ 7684 h 7684"/>
              <a:gd name="T66" fmla="*/ 2040 w 8573"/>
              <a:gd name="T67" fmla="*/ 7684 h 7684"/>
              <a:gd name="T68" fmla="*/ 6241 w 8573"/>
              <a:gd name="T69" fmla="*/ 5814 h 7684"/>
              <a:gd name="T70" fmla="*/ 8226 w 8573"/>
              <a:gd name="T71" fmla="*/ 1621 h 7684"/>
              <a:gd name="T72" fmla="*/ 7996 w 8573"/>
              <a:gd name="T73" fmla="*/ 966 h 7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73" h="7684">
                <a:moveTo>
                  <a:pt x="5350" y="2522"/>
                </a:moveTo>
                <a:cubicBezTo>
                  <a:pt x="5182" y="2337"/>
                  <a:pt x="5095" y="2099"/>
                  <a:pt x="5107" y="1849"/>
                </a:cubicBezTo>
                <a:cubicBezTo>
                  <a:pt x="5118" y="1600"/>
                  <a:pt x="5226" y="1370"/>
                  <a:pt x="5410" y="1202"/>
                </a:cubicBezTo>
                <a:lnTo>
                  <a:pt x="6459" y="244"/>
                </a:lnTo>
                <a:cubicBezTo>
                  <a:pt x="6631" y="87"/>
                  <a:pt x="6855" y="0"/>
                  <a:pt x="7088" y="0"/>
                </a:cubicBezTo>
                <a:cubicBezTo>
                  <a:pt x="7350" y="0"/>
                  <a:pt x="7602" y="111"/>
                  <a:pt x="7778" y="304"/>
                </a:cubicBezTo>
                <a:lnTo>
                  <a:pt x="7883" y="419"/>
                </a:lnTo>
                <a:cubicBezTo>
                  <a:pt x="7899" y="436"/>
                  <a:pt x="7912" y="454"/>
                  <a:pt x="7925" y="472"/>
                </a:cubicBezTo>
                <a:lnTo>
                  <a:pt x="5504" y="2683"/>
                </a:lnTo>
                <a:cubicBezTo>
                  <a:pt x="5487" y="2668"/>
                  <a:pt x="5470" y="2653"/>
                  <a:pt x="5455" y="2637"/>
                </a:cubicBezTo>
                <a:lnTo>
                  <a:pt x="5350" y="2522"/>
                </a:lnTo>
                <a:close/>
                <a:moveTo>
                  <a:pt x="452" y="7205"/>
                </a:moveTo>
                <a:cubicBezTo>
                  <a:pt x="467" y="7221"/>
                  <a:pt x="484" y="7236"/>
                  <a:pt x="501" y="7251"/>
                </a:cubicBezTo>
                <a:lnTo>
                  <a:pt x="2922" y="5040"/>
                </a:lnTo>
                <a:cubicBezTo>
                  <a:pt x="2909" y="5022"/>
                  <a:pt x="2896" y="5004"/>
                  <a:pt x="2880" y="4987"/>
                </a:cubicBezTo>
                <a:lnTo>
                  <a:pt x="2775" y="4872"/>
                </a:lnTo>
                <a:cubicBezTo>
                  <a:pt x="2599" y="4679"/>
                  <a:pt x="2347" y="4568"/>
                  <a:pt x="2085" y="4568"/>
                </a:cubicBezTo>
                <a:cubicBezTo>
                  <a:pt x="1852" y="4568"/>
                  <a:pt x="1628" y="4655"/>
                  <a:pt x="1456" y="4812"/>
                </a:cubicBezTo>
                <a:lnTo>
                  <a:pt x="407" y="5770"/>
                </a:lnTo>
                <a:cubicBezTo>
                  <a:pt x="26" y="6117"/>
                  <a:pt x="0" y="6709"/>
                  <a:pt x="347" y="7090"/>
                </a:cubicBezTo>
                <a:lnTo>
                  <a:pt x="452" y="7205"/>
                </a:lnTo>
                <a:close/>
                <a:moveTo>
                  <a:pt x="7996" y="966"/>
                </a:moveTo>
                <a:lnTo>
                  <a:pt x="5989" y="2798"/>
                </a:lnTo>
                <a:cubicBezTo>
                  <a:pt x="6111" y="2900"/>
                  <a:pt x="6249" y="2978"/>
                  <a:pt x="6399" y="3030"/>
                </a:cubicBezTo>
                <a:cubicBezTo>
                  <a:pt x="6256" y="3391"/>
                  <a:pt x="5888" y="4167"/>
                  <a:pt x="5167" y="4826"/>
                </a:cubicBezTo>
                <a:cubicBezTo>
                  <a:pt x="4440" y="5490"/>
                  <a:pt x="3578" y="5826"/>
                  <a:pt x="3185" y="5955"/>
                </a:cubicBezTo>
                <a:cubicBezTo>
                  <a:pt x="3146" y="5804"/>
                  <a:pt x="3081" y="5662"/>
                  <a:pt x="2993" y="5534"/>
                </a:cubicBezTo>
                <a:lnTo>
                  <a:pt x="986" y="7366"/>
                </a:lnTo>
                <a:cubicBezTo>
                  <a:pt x="1169" y="7518"/>
                  <a:pt x="1388" y="7618"/>
                  <a:pt x="1629" y="7657"/>
                </a:cubicBezTo>
                <a:cubicBezTo>
                  <a:pt x="1630" y="7657"/>
                  <a:pt x="1630" y="7657"/>
                  <a:pt x="1631" y="7657"/>
                </a:cubicBezTo>
                <a:cubicBezTo>
                  <a:pt x="1631" y="7657"/>
                  <a:pt x="1641" y="7659"/>
                  <a:pt x="1662" y="7662"/>
                </a:cubicBezTo>
                <a:lnTo>
                  <a:pt x="1667" y="7662"/>
                </a:lnTo>
                <a:cubicBezTo>
                  <a:pt x="1727" y="7670"/>
                  <a:pt x="1855" y="7684"/>
                  <a:pt x="2040" y="7684"/>
                </a:cubicBezTo>
                <a:lnTo>
                  <a:pt x="2040" y="7684"/>
                </a:lnTo>
                <a:cubicBezTo>
                  <a:pt x="2844" y="7684"/>
                  <a:pt x="4459" y="7441"/>
                  <a:pt x="6241" y="5814"/>
                </a:cubicBezTo>
                <a:cubicBezTo>
                  <a:pt x="8573" y="3685"/>
                  <a:pt x="8271" y="1839"/>
                  <a:pt x="8226" y="1621"/>
                </a:cubicBezTo>
                <a:cubicBezTo>
                  <a:pt x="8208" y="1382"/>
                  <a:pt x="8129" y="1159"/>
                  <a:pt x="7996" y="9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7" name="man-working-on-a-laptop-from-side-view_49728"/>
          <p:cNvSpPr>
            <a:spLocks noChangeAspect="1"/>
          </p:cNvSpPr>
          <p:nvPr/>
        </p:nvSpPr>
        <p:spPr bwMode="auto">
          <a:xfrm>
            <a:off x="6608960" y="4518618"/>
            <a:ext cx="409536" cy="330782"/>
          </a:xfrm>
          <a:custGeom>
            <a:avLst/>
            <a:gdLst>
              <a:gd name="connsiteX0" fmla="*/ 199013 w 609377"/>
              <a:gd name="connsiteY0" fmla="*/ 435742 h 492194"/>
              <a:gd name="connsiteX1" fmla="*/ 414600 w 609377"/>
              <a:gd name="connsiteY1" fmla="*/ 435742 h 492194"/>
              <a:gd name="connsiteX2" fmla="*/ 518491 w 609377"/>
              <a:gd name="connsiteY2" fmla="*/ 435742 h 492194"/>
              <a:gd name="connsiteX3" fmla="*/ 572285 w 609377"/>
              <a:gd name="connsiteY3" fmla="*/ 435742 h 492194"/>
              <a:gd name="connsiteX4" fmla="*/ 572285 w 609377"/>
              <a:gd name="connsiteY4" fmla="*/ 478222 h 492194"/>
              <a:gd name="connsiteX5" fmla="*/ 518491 w 609377"/>
              <a:gd name="connsiteY5" fmla="*/ 478222 h 492194"/>
              <a:gd name="connsiteX6" fmla="*/ 414600 w 609377"/>
              <a:gd name="connsiteY6" fmla="*/ 478222 h 492194"/>
              <a:gd name="connsiteX7" fmla="*/ 199013 w 609377"/>
              <a:gd name="connsiteY7" fmla="*/ 478222 h 492194"/>
              <a:gd name="connsiteX8" fmla="*/ 182764 w 609377"/>
              <a:gd name="connsiteY8" fmla="*/ 461956 h 492194"/>
              <a:gd name="connsiteX9" fmla="*/ 182764 w 609377"/>
              <a:gd name="connsiteY9" fmla="*/ 452008 h 492194"/>
              <a:gd name="connsiteX10" fmla="*/ 199013 w 609377"/>
              <a:gd name="connsiteY10" fmla="*/ 435742 h 492194"/>
              <a:gd name="connsiteX11" fmla="*/ 598532 w 609377"/>
              <a:gd name="connsiteY11" fmla="*/ 183306 h 492194"/>
              <a:gd name="connsiteX12" fmla="*/ 608505 w 609377"/>
              <a:gd name="connsiteY12" fmla="*/ 203745 h 492194"/>
              <a:gd name="connsiteX13" fmla="*/ 536759 w 609377"/>
              <a:gd name="connsiteY13" fmla="*/ 412878 h 492194"/>
              <a:gd name="connsiteX14" fmla="*/ 534354 w 609377"/>
              <a:gd name="connsiteY14" fmla="*/ 417329 h 492194"/>
              <a:gd name="connsiteX15" fmla="*/ 521155 w 609377"/>
              <a:gd name="connsiteY15" fmla="*/ 424240 h 492194"/>
              <a:gd name="connsiteX16" fmla="*/ 265794 w 609377"/>
              <a:gd name="connsiteY16" fmla="*/ 424240 h 492194"/>
              <a:gd name="connsiteX17" fmla="*/ 249661 w 609377"/>
              <a:gd name="connsiteY17" fmla="*/ 408193 h 492194"/>
              <a:gd name="connsiteX18" fmla="*/ 265794 w 609377"/>
              <a:gd name="connsiteY18" fmla="*/ 392147 h 492194"/>
              <a:gd name="connsiteX19" fmla="*/ 509892 w 609377"/>
              <a:gd name="connsiteY19" fmla="*/ 392147 h 492194"/>
              <a:gd name="connsiteX20" fmla="*/ 578058 w 609377"/>
              <a:gd name="connsiteY20" fmla="*/ 193320 h 492194"/>
              <a:gd name="connsiteX21" fmla="*/ 598532 w 609377"/>
              <a:gd name="connsiteY21" fmla="*/ 183306 h 492194"/>
              <a:gd name="connsiteX22" fmla="*/ 81768 w 609377"/>
              <a:gd name="connsiteY22" fmla="*/ 179942 h 492194"/>
              <a:gd name="connsiteX23" fmla="*/ 81885 w 609377"/>
              <a:gd name="connsiteY23" fmla="*/ 180118 h 492194"/>
              <a:gd name="connsiteX24" fmla="*/ 86754 w 609377"/>
              <a:gd name="connsiteY24" fmla="*/ 179942 h 492194"/>
              <a:gd name="connsiteX25" fmla="*/ 173449 w 609377"/>
              <a:gd name="connsiteY25" fmla="*/ 266555 h 492194"/>
              <a:gd name="connsiteX26" fmla="*/ 173625 w 609377"/>
              <a:gd name="connsiteY26" fmla="*/ 286583 h 492194"/>
              <a:gd name="connsiteX27" fmla="*/ 173625 w 609377"/>
              <a:gd name="connsiteY27" fmla="*/ 310476 h 492194"/>
              <a:gd name="connsiteX28" fmla="*/ 178552 w 609377"/>
              <a:gd name="connsiteY28" fmla="*/ 310476 h 492194"/>
              <a:gd name="connsiteX29" fmla="*/ 384966 w 609377"/>
              <a:gd name="connsiteY29" fmla="*/ 310594 h 492194"/>
              <a:gd name="connsiteX30" fmla="*/ 420923 w 609377"/>
              <a:gd name="connsiteY30" fmla="*/ 346492 h 492194"/>
              <a:gd name="connsiteX31" fmla="*/ 384966 w 609377"/>
              <a:gd name="connsiteY31" fmla="*/ 382390 h 492194"/>
              <a:gd name="connsiteX32" fmla="*/ 179549 w 609377"/>
              <a:gd name="connsiteY32" fmla="*/ 382390 h 492194"/>
              <a:gd name="connsiteX33" fmla="*/ 171278 w 609377"/>
              <a:gd name="connsiteY33" fmla="*/ 382273 h 492194"/>
              <a:gd name="connsiteX34" fmla="*/ 148989 w 609377"/>
              <a:gd name="connsiteY34" fmla="*/ 372084 h 492194"/>
              <a:gd name="connsiteX35" fmla="*/ 78483 w 609377"/>
              <a:gd name="connsiteY35" fmla="*/ 295250 h 492194"/>
              <a:gd name="connsiteX36" fmla="*/ 69978 w 609377"/>
              <a:gd name="connsiteY36" fmla="*/ 294899 h 492194"/>
              <a:gd name="connsiteX37" fmla="*/ 69626 w 609377"/>
              <a:gd name="connsiteY37" fmla="*/ 303390 h 492194"/>
              <a:gd name="connsiteX38" fmla="*/ 140073 w 609377"/>
              <a:gd name="connsiteY38" fmla="*/ 380165 h 492194"/>
              <a:gd name="connsiteX39" fmla="*/ 171044 w 609377"/>
              <a:gd name="connsiteY39" fmla="*/ 393751 h 492194"/>
              <a:gd name="connsiteX40" fmla="*/ 171337 w 609377"/>
              <a:gd name="connsiteY40" fmla="*/ 393751 h 492194"/>
              <a:gd name="connsiteX41" fmla="*/ 173625 w 609377"/>
              <a:gd name="connsiteY41" fmla="*/ 393927 h 492194"/>
              <a:gd name="connsiteX42" fmla="*/ 173625 w 609377"/>
              <a:gd name="connsiteY42" fmla="*/ 492194 h 492194"/>
              <a:gd name="connsiteX43" fmla="*/ 0 w 609377"/>
              <a:gd name="connsiteY43" fmla="*/ 492194 h 492194"/>
              <a:gd name="connsiteX44" fmla="*/ 0 w 609377"/>
              <a:gd name="connsiteY44" fmla="*/ 261577 h 492194"/>
              <a:gd name="connsiteX45" fmla="*/ 81768 w 609377"/>
              <a:gd name="connsiteY45" fmla="*/ 179942 h 492194"/>
              <a:gd name="connsiteX46" fmla="*/ 165194 w 609377"/>
              <a:gd name="connsiteY46" fmla="*/ 0 h 492194"/>
              <a:gd name="connsiteX47" fmla="*/ 255306 w 609377"/>
              <a:gd name="connsiteY47" fmla="*/ 89971 h 492194"/>
              <a:gd name="connsiteX48" fmla="*/ 165194 w 609377"/>
              <a:gd name="connsiteY48" fmla="*/ 179942 h 492194"/>
              <a:gd name="connsiteX49" fmla="*/ 75082 w 609377"/>
              <a:gd name="connsiteY49" fmla="*/ 89971 h 492194"/>
              <a:gd name="connsiteX50" fmla="*/ 165194 w 609377"/>
              <a:gd name="connsiteY50" fmla="*/ 0 h 49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9377" h="492194">
                <a:moveTo>
                  <a:pt x="199013" y="435742"/>
                </a:moveTo>
                <a:lnTo>
                  <a:pt x="414600" y="435742"/>
                </a:lnTo>
                <a:lnTo>
                  <a:pt x="518491" y="435742"/>
                </a:lnTo>
                <a:lnTo>
                  <a:pt x="572285" y="435742"/>
                </a:lnTo>
                <a:lnTo>
                  <a:pt x="572285" y="478222"/>
                </a:lnTo>
                <a:lnTo>
                  <a:pt x="518491" y="478222"/>
                </a:lnTo>
                <a:lnTo>
                  <a:pt x="414600" y="478222"/>
                </a:lnTo>
                <a:lnTo>
                  <a:pt x="199013" y="478222"/>
                </a:lnTo>
                <a:cubicBezTo>
                  <a:pt x="190038" y="478222"/>
                  <a:pt x="182764" y="470966"/>
                  <a:pt x="182764" y="461956"/>
                </a:cubicBezTo>
                <a:lnTo>
                  <a:pt x="182764" y="452008"/>
                </a:lnTo>
                <a:cubicBezTo>
                  <a:pt x="182764" y="443056"/>
                  <a:pt x="190038" y="435742"/>
                  <a:pt x="199013" y="435742"/>
                </a:cubicBezTo>
                <a:close/>
                <a:moveTo>
                  <a:pt x="598532" y="183306"/>
                </a:moveTo>
                <a:cubicBezTo>
                  <a:pt x="606921" y="186234"/>
                  <a:pt x="611379" y="195311"/>
                  <a:pt x="608505" y="203745"/>
                </a:cubicBezTo>
                <a:lnTo>
                  <a:pt x="536759" y="412878"/>
                </a:lnTo>
                <a:cubicBezTo>
                  <a:pt x="536173" y="414518"/>
                  <a:pt x="535352" y="416041"/>
                  <a:pt x="534354" y="417329"/>
                </a:cubicBezTo>
                <a:cubicBezTo>
                  <a:pt x="531480" y="421487"/>
                  <a:pt x="526611" y="424240"/>
                  <a:pt x="521155" y="424240"/>
                </a:cubicBezTo>
                <a:lnTo>
                  <a:pt x="265794" y="424240"/>
                </a:lnTo>
                <a:cubicBezTo>
                  <a:pt x="256877" y="424240"/>
                  <a:pt x="249661" y="417037"/>
                  <a:pt x="249661" y="408193"/>
                </a:cubicBezTo>
                <a:cubicBezTo>
                  <a:pt x="249661" y="399292"/>
                  <a:pt x="256877" y="392147"/>
                  <a:pt x="265794" y="392147"/>
                </a:cubicBezTo>
                <a:lnTo>
                  <a:pt x="509892" y="392147"/>
                </a:lnTo>
                <a:lnTo>
                  <a:pt x="578058" y="193320"/>
                </a:lnTo>
                <a:cubicBezTo>
                  <a:pt x="580933" y="184945"/>
                  <a:pt x="590084" y="180436"/>
                  <a:pt x="598532" y="183306"/>
                </a:cubicBezTo>
                <a:close/>
                <a:moveTo>
                  <a:pt x="81768" y="179942"/>
                </a:moveTo>
                <a:lnTo>
                  <a:pt x="81885" y="180118"/>
                </a:lnTo>
                <a:cubicBezTo>
                  <a:pt x="83527" y="180001"/>
                  <a:pt x="85111" y="179942"/>
                  <a:pt x="86754" y="179942"/>
                </a:cubicBezTo>
                <a:cubicBezTo>
                  <a:pt x="134618" y="179942"/>
                  <a:pt x="173449" y="218710"/>
                  <a:pt x="173449" y="266555"/>
                </a:cubicBezTo>
                <a:lnTo>
                  <a:pt x="173625" y="286583"/>
                </a:lnTo>
                <a:lnTo>
                  <a:pt x="173625" y="310476"/>
                </a:lnTo>
                <a:lnTo>
                  <a:pt x="178552" y="310476"/>
                </a:lnTo>
                <a:lnTo>
                  <a:pt x="384966" y="310594"/>
                </a:lnTo>
                <a:cubicBezTo>
                  <a:pt x="404793" y="310594"/>
                  <a:pt x="420923" y="326698"/>
                  <a:pt x="420923" y="346492"/>
                </a:cubicBezTo>
                <a:cubicBezTo>
                  <a:pt x="420923" y="366286"/>
                  <a:pt x="404793" y="382390"/>
                  <a:pt x="384966" y="382390"/>
                </a:cubicBezTo>
                <a:lnTo>
                  <a:pt x="179549" y="382390"/>
                </a:lnTo>
                <a:cubicBezTo>
                  <a:pt x="179549" y="382390"/>
                  <a:pt x="171865" y="382273"/>
                  <a:pt x="171278" y="382273"/>
                </a:cubicBezTo>
                <a:cubicBezTo>
                  <a:pt x="162773" y="382098"/>
                  <a:pt x="154678" y="378291"/>
                  <a:pt x="148989" y="372084"/>
                </a:cubicBezTo>
                <a:lnTo>
                  <a:pt x="78483" y="295250"/>
                </a:lnTo>
                <a:cubicBezTo>
                  <a:pt x="76254" y="292791"/>
                  <a:pt x="72441" y="292674"/>
                  <a:pt x="69978" y="294899"/>
                </a:cubicBezTo>
                <a:cubicBezTo>
                  <a:pt x="67514" y="297124"/>
                  <a:pt x="67397" y="300931"/>
                  <a:pt x="69626" y="303390"/>
                </a:cubicBezTo>
                <a:lnTo>
                  <a:pt x="140073" y="380165"/>
                </a:lnTo>
                <a:cubicBezTo>
                  <a:pt x="148050" y="388832"/>
                  <a:pt x="159312" y="393751"/>
                  <a:pt x="171044" y="393751"/>
                </a:cubicBezTo>
                <a:cubicBezTo>
                  <a:pt x="171161" y="393751"/>
                  <a:pt x="171161" y="393751"/>
                  <a:pt x="171337" y="393751"/>
                </a:cubicBezTo>
                <a:lnTo>
                  <a:pt x="173625" y="393927"/>
                </a:lnTo>
                <a:lnTo>
                  <a:pt x="173625" y="492194"/>
                </a:lnTo>
                <a:lnTo>
                  <a:pt x="0" y="492194"/>
                </a:lnTo>
                <a:lnTo>
                  <a:pt x="0" y="261577"/>
                </a:lnTo>
                <a:cubicBezTo>
                  <a:pt x="0" y="216485"/>
                  <a:pt x="36602" y="179942"/>
                  <a:pt x="81768" y="179942"/>
                </a:cubicBezTo>
                <a:close/>
                <a:moveTo>
                  <a:pt x="165194" y="0"/>
                </a:moveTo>
                <a:cubicBezTo>
                  <a:pt x="214961" y="0"/>
                  <a:pt x="255306" y="40281"/>
                  <a:pt x="255306" y="89971"/>
                </a:cubicBezTo>
                <a:cubicBezTo>
                  <a:pt x="255306" y="139661"/>
                  <a:pt x="214961" y="179942"/>
                  <a:pt x="165194" y="179942"/>
                </a:cubicBezTo>
                <a:cubicBezTo>
                  <a:pt x="115427" y="179942"/>
                  <a:pt x="75082" y="139661"/>
                  <a:pt x="75082" y="89971"/>
                </a:cubicBezTo>
                <a:cubicBezTo>
                  <a:pt x="75082" y="40281"/>
                  <a:pt x="115427" y="0"/>
                  <a:pt x="1651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8" name="tourist-information_64672"/>
          <p:cNvSpPr>
            <a:spLocks noChangeAspect="1"/>
          </p:cNvSpPr>
          <p:nvPr/>
        </p:nvSpPr>
        <p:spPr bwMode="auto">
          <a:xfrm>
            <a:off x="7061743" y="3506578"/>
            <a:ext cx="394683" cy="394065"/>
          </a:xfrm>
          <a:custGeom>
            <a:avLst/>
            <a:gdLst>
              <a:gd name="connsiteX0" fmla="*/ 284148 w 567225"/>
              <a:gd name="connsiteY0" fmla="*/ 251399 h 566337"/>
              <a:gd name="connsiteX1" fmla="*/ 247246 w 567225"/>
              <a:gd name="connsiteY1" fmla="*/ 286391 h 566337"/>
              <a:gd name="connsiteX2" fmla="*/ 247246 w 567225"/>
              <a:gd name="connsiteY2" fmla="*/ 409786 h 566337"/>
              <a:gd name="connsiteX3" fmla="*/ 284148 w 567225"/>
              <a:gd name="connsiteY3" fmla="*/ 444778 h 566337"/>
              <a:gd name="connsiteX4" fmla="*/ 321972 w 567225"/>
              <a:gd name="connsiteY4" fmla="*/ 409786 h 566337"/>
              <a:gd name="connsiteX5" fmla="*/ 321972 w 567225"/>
              <a:gd name="connsiteY5" fmla="*/ 286391 h 566337"/>
              <a:gd name="connsiteX6" fmla="*/ 284148 w 567225"/>
              <a:gd name="connsiteY6" fmla="*/ 251399 h 566337"/>
              <a:gd name="connsiteX7" fmla="*/ 284148 w 567225"/>
              <a:gd name="connsiteY7" fmla="*/ 129846 h 566337"/>
              <a:gd name="connsiteX8" fmla="*/ 238020 w 567225"/>
              <a:gd name="connsiteY8" fmla="*/ 176810 h 566337"/>
              <a:gd name="connsiteX9" fmla="*/ 284148 w 567225"/>
              <a:gd name="connsiteY9" fmla="*/ 222853 h 566337"/>
              <a:gd name="connsiteX10" fmla="*/ 330275 w 567225"/>
              <a:gd name="connsiteY10" fmla="*/ 176810 h 566337"/>
              <a:gd name="connsiteX11" fmla="*/ 284148 w 567225"/>
              <a:gd name="connsiteY11" fmla="*/ 129846 h 566337"/>
              <a:gd name="connsiteX12" fmla="*/ 284148 w 567225"/>
              <a:gd name="connsiteY12" fmla="*/ 81962 h 566337"/>
              <a:gd name="connsiteX13" fmla="*/ 485263 w 567225"/>
              <a:gd name="connsiteY13" fmla="*/ 283629 h 566337"/>
              <a:gd name="connsiteX14" fmla="*/ 284148 w 567225"/>
              <a:gd name="connsiteY14" fmla="*/ 484375 h 566337"/>
              <a:gd name="connsiteX15" fmla="*/ 82110 w 567225"/>
              <a:gd name="connsiteY15" fmla="*/ 283629 h 566337"/>
              <a:gd name="connsiteX16" fmla="*/ 284148 w 567225"/>
              <a:gd name="connsiteY16" fmla="*/ 81962 h 566337"/>
              <a:gd name="connsiteX17" fmla="*/ 284074 w 567225"/>
              <a:gd name="connsiteY17" fmla="*/ 45123 h 566337"/>
              <a:gd name="connsiteX18" fmla="*/ 45194 w 567225"/>
              <a:gd name="connsiteY18" fmla="*/ 283629 h 566337"/>
              <a:gd name="connsiteX19" fmla="*/ 284074 w 567225"/>
              <a:gd name="connsiteY19" fmla="*/ 521214 h 566337"/>
              <a:gd name="connsiteX20" fmla="*/ 522031 w 567225"/>
              <a:gd name="connsiteY20" fmla="*/ 283629 h 566337"/>
              <a:gd name="connsiteX21" fmla="*/ 284074 w 567225"/>
              <a:gd name="connsiteY21" fmla="*/ 45123 h 566337"/>
              <a:gd name="connsiteX22" fmla="*/ 284074 w 567225"/>
              <a:gd name="connsiteY22" fmla="*/ 0 h 566337"/>
              <a:gd name="connsiteX23" fmla="*/ 567225 w 567225"/>
              <a:gd name="connsiteY23" fmla="*/ 283629 h 566337"/>
              <a:gd name="connsiteX24" fmla="*/ 284074 w 567225"/>
              <a:gd name="connsiteY24" fmla="*/ 566337 h 566337"/>
              <a:gd name="connsiteX25" fmla="*/ 0 w 567225"/>
              <a:gd name="connsiteY25" fmla="*/ 283629 h 566337"/>
              <a:gd name="connsiteX26" fmla="*/ 284074 w 567225"/>
              <a:gd name="connsiteY26" fmla="*/ 0 h 56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7225" h="566337">
                <a:moveTo>
                  <a:pt x="284148" y="251399"/>
                </a:moveTo>
                <a:cubicBezTo>
                  <a:pt x="264774" y="251399"/>
                  <a:pt x="247246" y="267054"/>
                  <a:pt x="247246" y="286391"/>
                </a:cubicBezTo>
                <a:lnTo>
                  <a:pt x="247246" y="409786"/>
                </a:lnTo>
                <a:cubicBezTo>
                  <a:pt x="247246" y="429124"/>
                  <a:pt x="264774" y="444778"/>
                  <a:pt x="284148" y="444778"/>
                </a:cubicBezTo>
                <a:cubicBezTo>
                  <a:pt x="303521" y="444778"/>
                  <a:pt x="321972" y="429124"/>
                  <a:pt x="321972" y="409786"/>
                </a:cubicBezTo>
                <a:lnTo>
                  <a:pt x="321972" y="286391"/>
                </a:lnTo>
                <a:cubicBezTo>
                  <a:pt x="321972" y="267054"/>
                  <a:pt x="303521" y="251399"/>
                  <a:pt x="284148" y="251399"/>
                </a:cubicBezTo>
                <a:close/>
                <a:moveTo>
                  <a:pt x="284148" y="129846"/>
                </a:moveTo>
                <a:cubicBezTo>
                  <a:pt x="258316" y="129846"/>
                  <a:pt x="238020" y="151026"/>
                  <a:pt x="238020" y="176810"/>
                </a:cubicBezTo>
                <a:cubicBezTo>
                  <a:pt x="238020" y="201673"/>
                  <a:pt x="258316" y="222853"/>
                  <a:pt x="284148" y="222853"/>
                </a:cubicBezTo>
                <a:cubicBezTo>
                  <a:pt x="309057" y="222853"/>
                  <a:pt x="330275" y="201673"/>
                  <a:pt x="330275" y="176810"/>
                </a:cubicBezTo>
                <a:cubicBezTo>
                  <a:pt x="330275" y="151026"/>
                  <a:pt x="309057" y="129846"/>
                  <a:pt x="284148" y="129846"/>
                </a:cubicBezTo>
                <a:close/>
                <a:moveTo>
                  <a:pt x="284148" y="81962"/>
                </a:moveTo>
                <a:cubicBezTo>
                  <a:pt x="394853" y="81962"/>
                  <a:pt x="485263" y="172206"/>
                  <a:pt x="485263" y="283629"/>
                </a:cubicBezTo>
                <a:cubicBezTo>
                  <a:pt x="485263" y="394131"/>
                  <a:pt x="394853" y="484375"/>
                  <a:pt x="284148" y="484375"/>
                </a:cubicBezTo>
                <a:cubicBezTo>
                  <a:pt x="172520" y="484375"/>
                  <a:pt x="82110" y="394131"/>
                  <a:pt x="82110" y="283629"/>
                </a:cubicBezTo>
                <a:cubicBezTo>
                  <a:pt x="82110" y="172206"/>
                  <a:pt x="172520" y="81962"/>
                  <a:pt x="284148" y="81962"/>
                </a:cubicBezTo>
                <a:close/>
                <a:moveTo>
                  <a:pt x="284074" y="45123"/>
                </a:moveTo>
                <a:cubicBezTo>
                  <a:pt x="152182" y="45123"/>
                  <a:pt x="45194" y="151944"/>
                  <a:pt x="45194" y="283629"/>
                </a:cubicBezTo>
                <a:cubicBezTo>
                  <a:pt x="45194" y="414393"/>
                  <a:pt x="152182" y="521214"/>
                  <a:pt x="284074" y="521214"/>
                </a:cubicBezTo>
                <a:cubicBezTo>
                  <a:pt x="415043" y="521214"/>
                  <a:pt x="522031" y="414393"/>
                  <a:pt x="522031" y="283629"/>
                </a:cubicBezTo>
                <a:cubicBezTo>
                  <a:pt x="522031" y="151944"/>
                  <a:pt x="415043" y="45123"/>
                  <a:pt x="284074" y="45123"/>
                </a:cubicBezTo>
                <a:close/>
                <a:moveTo>
                  <a:pt x="284074" y="0"/>
                </a:moveTo>
                <a:cubicBezTo>
                  <a:pt x="440868" y="0"/>
                  <a:pt x="567225" y="127080"/>
                  <a:pt x="567225" y="283629"/>
                </a:cubicBezTo>
                <a:cubicBezTo>
                  <a:pt x="567225" y="440177"/>
                  <a:pt x="440868" y="566337"/>
                  <a:pt x="284074" y="566337"/>
                </a:cubicBezTo>
                <a:cubicBezTo>
                  <a:pt x="127280" y="566337"/>
                  <a:pt x="0" y="440177"/>
                  <a:pt x="0" y="283629"/>
                </a:cubicBezTo>
                <a:cubicBezTo>
                  <a:pt x="0" y="127080"/>
                  <a:pt x="127280" y="0"/>
                  <a:pt x="2840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9" name="two-cogwheels-configuration-interface-symbol_44520"/>
          <p:cNvSpPr>
            <a:spLocks noChangeAspect="1"/>
          </p:cNvSpPr>
          <p:nvPr/>
        </p:nvSpPr>
        <p:spPr bwMode="auto">
          <a:xfrm>
            <a:off x="6521646" y="2449096"/>
            <a:ext cx="395193" cy="394597"/>
          </a:xfrm>
          <a:custGeom>
            <a:avLst/>
            <a:gdLst>
              <a:gd name="connsiteX0" fmla="*/ 377627 w 607991"/>
              <a:gd name="connsiteY0" fmla="*/ 294539 h 607074"/>
              <a:gd name="connsiteX1" fmla="*/ 294976 w 607991"/>
              <a:gd name="connsiteY1" fmla="*/ 377063 h 607074"/>
              <a:gd name="connsiteX2" fmla="*/ 377627 w 607991"/>
              <a:gd name="connsiteY2" fmla="*/ 459588 h 607074"/>
              <a:gd name="connsiteX3" fmla="*/ 460355 w 607991"/>
              <a:gd name="connsiteY3" fmla="*/ 377063 h 607074"/>
              <a:gd name="connsiteX4" fmla="*/ 377627 w 607991"/>
              <a:gd name="connsiteY4" fmla="*/ 294539 h 607074"/>
              <a:gd name="connsiteX5" fmla="*/ 359653 w 607991"/>
              <a:gd name="connsiteY5" fmla="*/ 147129 h 607074"/>
              <a:gd name="connsiteX6" fmla="*/ 395678 w 607991"/>
              <a:gd name="connsiteY6" fmla="*/ 147129 h 607074"/>
              <a:gd name="connsiteX7" fmla="*/ 423869 w 607991"/>
              <a:gd name="connsiteY7" fmla="*/ 175277 h 607074"/>
              <a:gd name="connsiteX8" fmla="*/ 423869 w 607991"/>
              <a:gd name="connsiteY8" fmla="*/ 197288 h 607074"/>
              <a:gd name="connsiteX9" fmla="*/ 435698 w 607991"/>
              <a:gd name="connsiteY9" fmla="*/ 212474 h 607074"/>
              <a:gd name="connsiteX10" fmla="*/ 453212 w 607991"/>
              <a:gd name="connsiteY10" fmla="*/ 219760 h 607074"/>
              <a:gd name="connsiteX11" fmla="*/ 460970 w 607991"/>
              <a:gd name="connsiteY11" fmla="*/ 221447 h 607074"/>
              <a:gd name="connsiteX12" fmla="*/ 472185 w 607991"/>
              <a:gd name="connsiteY12" fmla="*/ 217459 h 607074"/>
              <a:gd name="connsiteX13" fmla="*/ 487931 w 607991"/>
              <a:gd name="connsiteY13" fmla="*/ 201737 h 607074"/>
              <a:gd name="connsiteX14" fmla="*/ 507826 w 607991"/>
              <a:gd name="connsiteY14" fmla="*/ 193530 h 607074"/>
              <a:gd name="connsiteX15" fmla="*/ 527798 w 607991"/>
              <a:gd name="connsiteY15" fmla="*/ 201737 h 607074"/>
              <a:gd name="connsiteX16" fmla="*/ 553300 w 607991"/>
              <a:gd name="connsiteY16" fmla="*/ 227200 h 607074"/>
              <a:gd name="connsiteX17" fmla="*/ 553300 w 607991"/>
              <a:gd name="connsiteY17" fmla="*/ 267005 h 607074"/>
              <a:gd name="connsiteX18" fmla="*/ 537553 w 607991"/>
              <a:gd name="connsiteY18" fmla="*/ 282727 h 607074"/>
              <a:gd name="connsiteX19" fmla="*/ 535249 w 607991"/>
              <a:gd name="connsiteY19" fmla="*/ 301671 h 607074"/>
              <a:gd name="connsiteX20" fmla="*/ 542546 w 607991"/>
              <a:gd name="connsiteY20" fmla="*/ 319158 h 607074"/>
              <a:gd name="connsiteX21" fmla="*/ 557755 w 607991"/>
              <a:gd name="connsiteY21" fmla="*/ 330969 h 607074"/>
              <a:gd name="connsiteX22" fmla="*/ 579800 w 607991"/>
              <a:gd name="connsiteY22" fmla="*/ 330969 h 607074"/>
              <a:gd name="connsiteX23" fmla="*/ 607991 w 607991"/>
              <a:gd name="connsiteY23" fmla="*/ 359116 h 607074"/>
              <a:gd name="connsiteX24" fmla="*/ 607991 w 607991"/>
              <a:gd name="connsiteY24" fmla="*/ 395087 h 607074"/>
              <a:gd name="connsiteX25" fmla="*/ 579800 w 607991"/>
              <a:gd name="connsiteY25" fmla="*/ 423234 h 607074"/>
              <a:gd name="connsiteX26" fmla="*/ 557755 w 607991"/>
              <a:gd name="connsiteY26" fmla="*/ 423234 h 607074"/>
              <a:gd name="connsiteX27" fmla="*/ 542546 w 607991"/>
              <a:gd name="connsiteY27" fmla="*/ 435045 h 607074"/>
              <a:gd name="connsiteX28" fmla="*/ 535249 w 607991"/>
              <a:gd name="connsiteY28" fmla="*/ 452532 h 607074"/>
              <a:gd name="connsiteX29" fmla="*/ 537630 w 607991"/>
              <a:gd name="connsiteY29" fmla="*/ 471476 h 607074"/>
              <a:gd name="connsiteX30" fmla="*/ 553300 w 607991"/>
              <a:gd name="connsiteY30" fmla="*/ 487199 h 607074"/>
              <a:gd name="connsiteX31" fmla="*/ 553300 w 607991"/>
              <a:gd name="connsiteY31" fmla="*/ 527004 h 607074"/>
              <a:gd name="connsiteX32" fmla="*/ 527798 w 607991"/>
              <a:gd name="connsiteY32" fmla="*/ 552467 h 607074"/>
              <a:gd name="connsiteX33" fmla="*/ 507826 w 607991"/>
              <a:gd name="connsiteY33" fmla="*/ 560750 h 607074"/>
              <a:gd name="connsiteX34" fmla="*/ 487931 w 607991"/>
              <a:gd name="connsiteY34" fmla="*/ 552467 h 607074"/>
              <a:gd name="connsiteX35" fmla="*/ 472261 w 607991"/>
              <a:gd name="connsiteY35" fmla="*/ 536821 h 607074"/>
              <a:gd name="connsiteX36" fmla="*/ 460970 w 607991"/>
              <a:gd name="connsiteY36" fmla="*/ 532756 h 607074"/>
              <a:gd name="connsiteX37" fmla="*/ 453212 w 607991"/>
              <a:gd name="connsiteY37" fmla="*/ 534443 h 607074"/>
              <a:gd name="connsiteX38" fmla="*/ 435698 w 607991"/>
              <a:gd name="connsiteY38" fmla="*/ 541729 h 607074"/>
              <a:gd name="connsiteX39" fmla="*/ 423869 w 607991"/>
              <a:gd name="connsiteY39" fmla="*/ 556915 h 607074"/>
              <a:gd name="connsiteX40" fmla="*/ 423869 w 607991"/>
              <a:gd name="connsiteY40" fmla="*/ 578927 h 607074"/>
              <a:gd name="connsiteX41" fmla="*/ 395678 w 607991"/>
              <a:gd name="connsiteY41" fmla="*/ 607074 h 607074"/>
              <a:gd name="connsiteX42" fmla="*/ 359653 w 607991"/>
              <a:gd name="connsiteY42" fmla="*/ 607074 h 607074"/>
              <a:gd name="connsiteX43" fmla="*/ 331462 w 607991"/>
              <a:gd name="connsiteY43" fmla="*/ 578927 h 607074"/>
              <a:gd name="connsiteX44" fmla="*/ 331462 w 607991"/>
              <a:gd name="connsiteY44" fmla="*/ 556915 h 607074"/>
              <a:gd name="connsiteX45" fmla="*/ 319633 w 607991"/>
              <a:gd name="connsiteY45" fmla="*/ 541729 h 607074"/>
              <a:gd name="connsiteX46" fmla="*/ 302119 w 607991"/>
              <a:gd name="connsiteY46" fmla="*/ 534443 h 607074"/>
              <a:gd name="connsiteX47" fmla="*/ 294361 w 607991"/>
              <a:gd name="connsiteY47" fmla="*/ 532756 h 607074"/>
              <a:gd name="connsiteX48" fmla="*/ 283146 w 607991"/>
              <a:gd name="connsiteY48" fmla="*/ 536821 h 607074"/>
              <a:gd name="connsiteX49" fmla="*/ 267400 w 607991"/>
              <a:gd name="connsiteY49" fmla="*/ 552467 h 607074"/>
              <a:gd name="connsiteX50" fmla="*/ 247505 w 607991"/>
              <a:gd name="connsiteY50" fmla="*/ 560750 h 607074"/>
              <a:gd name="connsiteX51" fmla="*/ 227533 w 607991"/>
              <a:gd name="connsiteY51" fmla="*/ 552467 h 607074"/>
              <a:gd name="connsiteX52" fmla="*/ 202031 w 607991"/>
              <a:gd name="connsiteY52" fmla="*/ 527004 h 607074"/>
              <a:gd name="connsiteX53" fmla="*/ 202031 w 607991"/>
              <a:gd name="connsiteY53" fmla="*/ 487199 h 607074"/>
              <a:gd name="connsiteX54" fmla="*/ 217701 w 607991"/>
              <a:gd name="connsiteY54" fmla="*/ 471476 h 607074"/>
              <a:gd name="connsiteX55" fmla="*/ 220082 w 607991"/>
              <a:gd name="connsiteY55" fmla="*/ 452532 h 607074"/>
              <a:gd name="connsiteX56" fmla="*/ 212785 w 607991"/>
              <a:gd name="connsiteY56" fmla="*/ 435045 h 607074"/>
              <a:gd name="connsiteX57" fmla="*/ 197576 w 607991"/>
              <a:gd name="connsiteY57" fmla="*/ 423234 h 607074"/>
              <a:gd name="connsiteX58" fmla="*/ 175531 w 607991"/>
              <a:gd name="connsiteY58" fmla="*/ 423234 h 607074"/>
              <a:gd name="connsiteX59" fmla="*/ 147340 w 607991"/>
              <a:gd name="connsiteY59" fmla="*/ 395087 h 607074"/>
              <a:gd name="connsiteX60" fmla="*/ 147340 w 607991"/>
              <a:gd name="connsiteY60" fmla="*/ 359116 h 607074"/>
              <a:gd name="connsiteX61" fmla="*/ 175531 w 607991"/>
              <a:gd name="connsiteY61" fmla="*/ 330969 h 607074"/>
              <a:gd name="connsiteX62" fmla="*/ 197576 w 607991"/>
              <a:gd name="connsiteY62" fmla="*/ 330969 h 607074"/>
              <a:gd name="connsiteX63" fmla="*/ 212785 w 607991"/>
              <a:gd name="connsiteY63" fmla="*/ 319158 h 607074"/>
              <a:gd name="connsiteX64" fmla="*/ 220082 w 607991"/>
              <a:gd name="connsiteY64" fmla="*/ 301671 h 607074"/>
              <a:gd name="connsiteX65" fmla="*/ 217701 w 607991"/>
              <a:gd name="connsiteY65" fmla="*/ 282727 h 607074"/>
              <a:gd name="connsiteX66" fmla="*/ 202031 w 607991"/>
              <a:gd name="connsiteY66" fmla="*/ 267005 h 607074"/>
              <a:gd name="connsiteX67" fmla="*/ 193735 w 607991"/>
              <a:gd name="connsiteY67" fmla="*/ 247141 h 607074"/>
              <a:gd name="connsiteX68" fmla="*/ 202031 w 607991"/>
              <a:gd name="connsiteY68" fmla="*/ 227200 h 607074"/>
              <a:gd name="connsiteX69" fmla="*/ 227533 w 607991"/>
              <a:gd name="connsiteY69" fmla="*/ 201737 h 607074"/>
              <a:gd name="connsiteX70" fmla="*/ 247505 w 607991"/>
              <a:gd name="connsiteY70" fmla="*/ 193530 h 607074"/>
              <a:gd name="connsiteX71" fmla="*/ 267400 w 607991"/>
              <a:gd name="connsiteY71" fmla="*/ 201737 h 607074"/>
              <a:gd name="connsiteX72" fmla="*/ 283070 w 607991"/>
              <a:gd name="connsiteY72" fmla="*/ 217383 h 607074"/>
              <a:gd name="connsiteX73" fmla="*/ 294361 w 607991"/>
              <a:gd name="connsiteY73" fmla="*/ 221447 h 607074"/>
              <a:gd name="connsiteX74" fmla="*/ 302119 w 607991"/>
              <a:gd name="connsiteY74" fmla="*/ 219760 h 607074"/>
              <a:gd name="connsiteX75" fmla="*/ 319633 w 607991"/>
              <a:gd name="connsiteY75" fmla="*/ 212474 h 607074"/>
              <a:gd name="connsiteX76" fmla="*/ 331462 w 607991"/>
              <a:gd name="connsiteY76" fmla="*/ 197288 h 607074"/>
              <a:gd name="connsiteX77" fmla="*/ 331462 w 607991"/>
              <a:gd name="connsiteY77" fmla="*/ 175277 h 607074"/>
              <a:gd name="connsiteX78" fmla="*/ 359653 w 607991"/>
              <a:gd name="connsiteY78" fmla="*/ 147129 h 607074"/>
              <a:gd name="connsiteX79" fmla="*/ 119929 w 607991"/>
              <a:gd name="connsiteY79" fmla="*/ 83135 h 607074"/>
              <a:gd name="connsiteX80" fmla="*/ 83282 w 607991"/>
              <a:gd name="connsiteY80" fmla="*/ 119717 h 607074"/>
              <a:gd name="connsiteX81" fmla="*/ 119929 w 607991"/>
              <a:gd name="connsiteY81" fmla="*/ 156223 h 607074"/>
              <a:gd name="connsiteX82" fmla="*/ 156499 w 607991"/>
              <a:gd name="connsiteY82" fmla="*/ 119717 h 607074"/>
              <a:gd name="connsiteX83" fmla="*/ 119929 w 607991"/>
              <a:gd name="connsiteY83" fmla="*/ 83135 h 607074"/>
              <a:gd name="connsiteX84" fmla="*/ 110863 w 607991"/>
              <a:gd name="connsiteY84" fmla="*/ 0 h 607074"/>
              <a:gd name="connsiteX85" fmla="*/ 128918 w 607991"/>
              <a:gd name="connsiteY85" fmla="*/ 0 h 607074"/>
              <a:gd name="connsiteX86" fmla="*/ 147741 w 607991"/>
              <a:gd name="connsiteY86" fmla="*/ 18790 h 607074"/>
              <a:gd name="connsiteX87" fmla="*/ 147741 w 607991"/>
              <a:gd name="connsiteY87" fmla="*/ 29834 h 607074"/>
              <a:gd name="connsiteX88" fmla="*/ 150507 w 607991"/>
              <a:gd name="connsiteY88" fmla="*/ 32978 h 607074"/>
              <a:gd name="connsiteX89" fmla="*/ 159726 w 607991"/>
              <a:gd name="connsiteY89" fmla="*/ 36813 h 607074"/>
              <a:gd name="connsiteX90" fmla="*/ 161570 w 607991"/>
              <a:gd name="connsiteY90" fmla="*/ 37196 h 607074"/>
              <a:gd name="connsiteX91" fmla="*/ 163875 w 607991"/>
              <a:gd name="connsiteY91" fmla="*/ 36583 h 607074"/>
              <a:gd name="connsiteX92" fmla="*/ 171711 w 607991"/>
              <a:gd name="connsiteY92" fmla="*/ 28683 h 607074"/>
              <a:gd name="connsiteX93" fmla="*/ 185002 w 607991"/>
              <a:gd name="connsiteY93" fmla="*/ 23238 h 607074"/>
              <a:gd name="connsiteX94" fmla="*/ 198294 w 607991"/>
              <a:gd name="connsiteY94" fmla="*/ 28683 h 607074"/>
              <a:gd name="connsiteX95" fmla="*/ 211047 w 607991"/>
              <a:gd name="connsiteY95" fmla="*/ 41414 h 607074"/>
              <a:gd name="connsiteX96" fmla="*/ 211047 w 607991"/>
              <a:gd name="connsiteY96" fmla="*/ 67950 h 607074"/>
              <a:gd name="connsiteX97" fmla="*/ 203211 w 607991"/>
              <a:gd name="connsiteY97" fmla="*/ 75849 h 607074"/>
              <a:gd name="connsiteX98" fmla="*/ 202903 w 607991"/>
              <a:gd name="connsiteY98" fmla="*/ 79914 h 607074"/>
              <a:gd name="connsiteX99" fmla="*/ 206822 w 607991"/>
              <a:gd name="connsiteY99" fmla="*/ 89117 h 607074"/>
              <a:gd name="connsiteX100" fmla="*/ 209972 w 607991"/>
              <a:gd name="connsiteY100" fmla="*/ 91878 h 607074"/>
              <a:gd name="connsiteX101" fmla="*/ 220958 w 607991"/>
              <a:gd name="connsiteY101" fmla="*/ 91878 h 607074"/>
              <a:gd name="connsiteX102" fmla="*/ 239781 w 607991"/>
              <a:gd name="connsiteY102" fmla="*/ 110668 h 607074"/>
              <a:gd name="connsiteX103" fmla="*/ 239781 w 607991"/>
              <a:gd name="connsiteY103" fmla="*/ 128691 h 607074"/>
              <a:gd name="connsiteX104" fmla="*/ 220958 w 607991"/>
              <a:gd name="connsiteY104" fmla="*/ 147480 h 607074"/>
              <a:gd name="connsiteX105" fmla="*/ 209972 w 607991"/>
              <a:gd name="connsiteY105" fmla="*/ 147480 h 607074"/>
              <a:gd name="connsiteX106" fmla="*/ 206822 w 607991"/>
              <a:gd name="connsiteY106" fmla="*/ 150241 h 607074"/>
              <a:gd name="connsiteX107" fmla="*/ 202903 w 607991"/>
              <a:gd name="connsiteY107" fmla="*/ 159444 h 607074"/>
              <a:gd name="connsiteX108" fmla="*/ 203211 w 607991"/>
              <a:gd name="connsiteY108" fmla="*/ 163586 h 607074"/>
              <a:gd name="connsiteX109" fmla="*/ 211047 w 607991"/>
              <a:gd name="connsiteY109" fmla="*/ 171408 h 607074"/>
              <a:gd name="connsiteX110" fmla="*/ 211047 w 607991"/>
              <a:gd name="connsiteY110" fmla="*/ 197944 h 607074"/>
              <a:gd name="connsiteX111" fmla="*/ 198294 w 607991"/>
              <a:gd name="connsiteY111" fmla="*/ 210675 h 607074"/>
              <a:gd name="connsiteX112" fmla="*/ 185002 w 607991"/>
              <a:gd name="connsiteY112" fmla="*/ 216197 h 607074"/>
              <a:gd name="connsiteX113" fmla="*/ 171711 w 607991"/>
              <a:gd name="connsiteY113" fmla="*/ 210675 h 607074"/>
              <a:gd name="connsiteX114" fmla="*/ 163875 w 607991"/>
              <a:gd name="connsiteY114" fmla="*/ 202852 h 607074"/>
              <a:gd name="connsiteX115" fmla="*/ 161570 w 607991"/>
              <a:gd name="connsiteY115" fmla="*/ 202239 h 607074"/>
              <a:gd name="connsiteX116" fmla="*/ 159726 w 607991"/>
              <a:gd name="connsiteY116" fmla="*/ 202546 h 607074"/>
              <a:gd name="connsiteX117" fmla="*/ 150507 w 607991"/>
              <a:gd name="connsiteY117" fmla="*/ 206457 h 607074"/>
              <a:gd name="connsiteX118" fmla="*/ 147741 w 607991"/>
              <a:gd name="connsiteY118" fmla="*/ 209601 h 607074"/>
              <a:gd name="connsiteX119" fmla="*/ 147741 w 607991"/>
              <a:gd name="connsiteY119" fmla="*/ 220568 h 607074"/>
              <a:gd name="connsiteX120" fmla="*/ 128918 w 607991"/>
              <a:gd name="connsiteY120" fmla="*/ 239358 h 607074"/>
              <a:gd name="connsiteX121" fmla="*/ 110863 w 607991"/>
              <a:gd name="connsiteY121" fmla="*/ 239358 h 607074"/>
              <a:gd name="connsiteX122" fmla="*/ 92117 w 607991"/>
              <a:gd name="connsiteY122" fmla="*/ 220568 h 607074"/>
              <a:gd name="connsiteX123" fmla="*/ 92117 w 607991"/>
              <a:gd name="connsiteY123" fmla="*/ 209601 h 607074"/>
              <a:gd name="connsiteX124" fmla="*/ 89274 w 607991"/>
              <a:gd name="connsiteY124" fmla="*/ 206457 h 607074"/>
              <a:gd name="connsiteX125" fmla="*/ 80055 w 607991"/>
              <a:gd name="connsiteY125" fmla="*/ 202546 h 607074"/>
              <a:gd name="connsiteX126" fmla="*/ 78211 w 607991"/>
              <a:gd name="connsiteY126" fmla="*/ 202239 h 607074"/>
              <a:gd name="connsiteX127" fmla="*/ 75983 w 607991"/>
              <a:gd name="connsiteY127" fmla="*/ 202852 h 607074"/>
              <a:gd name="connsiteX128" fmla="*/ 68070 w 607991"/>
              <a:gd name="connsiteY128" fmla="*/ 210675 h 607074"/>
              <a:gd name="connsiteX129" fmla="*/ 54779 w 607991"/>
              <a:gd name="connsiteY129" fmla="*/ 216197 h 607074"/>
              <a:gd name="connsiteX130" fmla="*/ 41487 w 607991"/>
              <a:gd name="connsiteY130" fmla="*/ 210675 h 607074"/>
              <a:gd name="connsiteX131" fmla="*/ 28734 w 607991"/>
              <a:gd name="connsiteY131" fmla="*/ 197944 h 607074"/>
              <a:gd name="connsiteX132" fmla="*/ 23279 w 607991"/>
              <a:gd name="connsiteY132" fmla="*/ 184676 h 607074"/>
              <a:gd name="connsiteX133" fmla="*/ 28734 w 607991"/>
              <a:gd name="connsiteY133" fmla="*/ 171408 h 607074"/>
              <a:gd name="connsiteX134" fmla="*/ 36570 w 607991"/>
              <a:gd name="connsiteY134" fmla="*/ 163586 h 607074"/>
              <a:gd name="connsiteX135" fmla="*/ 36878 w 607991"/>
              <a:gd name="connsiteY135" fmla="*/ 159444 h 607074"/>
              <a:gd name="connsiteX136" fmla="*/ 33036 w 607991"/>
              <a:gd name="connsiteY136" fmla="*/ 150241 h 607074"/>
              <a:gd name="connsiteX137" fmla="*/ 29886 w 607991"/>
              <a:gd name="connsiteY137" fmla="*/ 147480 h 607074"/>
              <a:gd name="connsiteX138" fmla="*/ 18823 w 607991"/>
              <a:gd name="connsiteY138" fmla="*/ 147480 h 607074"/>
              <a:gd name="connsiteX139" fmla="*/ 0 w 607991"/>
              <a:gd name="connsiteY139" fmla="*/ 128691 h 607074"/>
              <a:gd name="connsiteX140" fmla="*/ 0 w 607991"/>
              <a:gd name="connsiteY140" fmla="*/ 110668 h 607074"/>
              <a:gd name="connsiteX141" fmla="*/ 18823 w 607991"/>
              <a:gd name="connsiteY141" fmla="*/ 91955 h 607074"/>
              <a:gd name="connsiteX142" fmla="*/ 29886 w 607991"/>
              <a:gd name="connsiteY142" fmla="*/ 91955 h 607074"/>
              <a:gd name="connsiteX143" fmla="*/ 33036 w 607991"/>
              <a:gd name="connsiteY143" fmla="*/ 89194 h 607074"/>
              <a:gd name="connsiteX144" fmla="*/ 36878 w 607991"/>
              <a:gd name="connsiteY144" fmla="*/ 79914 h 607074"/>
              <a:gd name="connsiteX145" fmla="*/ 36570 w 607991"/>
              <a:gd name="connsiteY145" fmla="*/ 75849 h 607074"/>
              <a:gd name="connsiteX146" fmla="*/ 28734 w 607991"/>
              <a:gd name="connsiteY146" fmla="*/ 67950 h 607074"/>
              <a:gd name="connsiteX147" fmla="*/ 28734 w 607991"/>
              <a:gd name="connsiteY147" fmla="*/ 41414 h 607074"/>
              <a:gd name="connsiteX148" fmla="*/ 41487 w 607991"/>
              <a:gd name="connsiteY148" fmla="*/ 28683 h 607074"/>
              <a:gd name="connsiteX149" fmla="*/ 54779 w 607991"/>
              <a:gd name="connsiteY149" fmla="*/ 23238 h 607074"/>
              <a:gd name="connsiteX150" fmla="*/ 68070 w 607991"/>
              <a:gd name="connsiteY150" fmla="*/ 28683 h 607074"/>
              <a:gd name="connsiteX151" fmla="*/ 75983 w 607991"/>
              <a:gd name="connsiteY151" fmla="*/ 36583 h 607074"/>
              <a:gd name="connsiteX152" fmla="*/ 78211 w 607991"/>
              <a:gd name="connsiteY152" fmla="*/ 37196 h 607074"/>
              <a:gd name="connsiteX153" fmla="*/ 80055 w 607991"/>
              <a:gd name="connsiteY153" fmla="*/ 36813 h 607074"/>
              <a:gd name="connsiteX154" fmla="*/ 89351 w 607991"/>
              <a:gd name="connsiteY154" fmla="*/ 32978 h 607074"/>
              <a:gd name="connsiteX155" fmla="*/ 92117 w 607991"/>
              <a:gd name="connsiteY155" fmla="*/ 29834 h 607074"/>
              <a:gd name="connsiteX156" fmla="*/ 92117 w 607991"/>
              <a:gd name="connsiteY156" fmla="*/ 18790 h 607074"/>
              <a:gd name="connsiteX157" fmla="*/ 110863 w 607991"/>
              <a:gd name="connsiteY157" fmla="*/ 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7991" h="607074">
                <a:moveTo>
                  <a:pt x="377627" y="294539"/>
                </a:moveTo>
                <a:cubicBezTo>
                  <a:pt x="332077" y="294539"/>
                  <a:pt x="294976" y="331583"/>
                  <a:pt x="294976" y="377063"/>
                </a:cubicBezTo>
                <a:cubicBezTo>
                  <a:pt x="294976" y="422621"/>
                  <a:pt x="332077" y="459588"/>
                  <a:pt x="377627" y="459588"/>
                </a:cubicBezTo>
                <a:cubicBezTo>
                  <a:pt x="423254" y="459588"/>
                  <a:pt x="460355" y="422621"/>
                  <a:pt x="460355" y="377063"/>
                </a:cubicBezTo>
                <a:cubicBezTo>
                  <a:pt x="460355" y="331583"/>
                  <a:pt x="423254" y="294539"/>
                  <a:pt x="377627" y="294539"/>
                </a:cubicBezTo>
                <a:close/>
                <a:moveTo>
                  <a:pt x="359653" y="147129"/>
                </a:moveTo>
                <a:lnTo>
                  <a:pt x="395678" y="147129"/>
                </a:lnTo>
                <a:cubicBezTo>
                  <a:pt x="411271" y="147129"/>
                  <a:pt x="423869" y="159707"/>
                  <a:pt x="423869" y="175277"/>
                </a:cubicBezTo>
                <a:lnTo>
                  <a:pt x="423869" y="197288"/>
                </a:lnTo>
                <a:cubicBezTo>
                  <a:pt x="423869" y="203270"/>
                  <a:pt x="429323" y="210173"/>
                  <a:pt x="435698" y="212474"/>
                </a:cubicBezTo>
                <a:cubicBezTo>
                  <a:pt x="441613" y="214545"/>
                  <a:pt x="447527" y="216999"/>
                  <a:pt x="453212" y="219760"/>
                </a:cubicBezTo>
                <a:cubicBezTo>
                  <a:pt x="455516" y="220834"/>
                  <a:pt x="458205" y="221447"/>
                  <a:pt x="460970" y="221447"/>
                </a:cubicBezTo>
                <a:cubicBezTo>
                  <a:pt x="465502" y="221447"/>
                  <a:pt x="469727" y="219913"/>
                  <a:pt x="472185" y="217459"/>
                </a:cubicBezTo>
                <a:lnTo>
                  <a:pt x="487931" y="201737"/>
                </a:lnTo>
                <a:cubicBezTo>
                  <a:pt x="493232" y="196445"/>
                  <a:pt x="500298" y="193530"/>
                  <a:pt x="507826" y="193530"/>
                </a:cubicBezTo>
                <a:cubicBezTo>
                  <a:pt x="515431" y="193530"/>
                  <a:pt x="522498" y="196445"/>
                  <a:pt x="527798" y="201737"/>
                </a:cubicBezTo>
                <a:lnTo>
                  <a:pt x="553300" y="227200"/>
                </a:lnTo>
                <a:cubicBezTo>
                  <a:pt x="564284" y="238167"/>
                  <a:pt x="564284" y="256037"/>
                  <a:pt x="553300" y="267005"/>
                </a:cubicBezTo>
                <a:lnTo>
                  <a:pt x="537553" y="282727"/>
                </a:lnTo>
                <a:cubicBezTo>
                  <a:pt x="533405" y="286946"/>
                  <a:pt x="532253" y="295612"/>
                  <a:pt x="535249" y="301671"/>
                </a:cubicBezTo>
                <a:cubicBezTo>
                  <a:pt x="538014" y="307347"/>
                  <a:pt x="540472" y="313252"/>
                  <a:pt x="542546" y="319158"/>
                </a:cubicBezTo>
                <a:cubicBezTo>
                  <a:pt x="544850" y="325524"/>
                  <a:pt x="551764" y="330969"/>
                  <a:pt x="557755" y="330969"/>
                </a:cubicBezTo>
                <a:lnTo>
                  <a:pt x="579800" y="330969"/>
                </a:lnTo>
                <a:cubicBezTo>
                  <a:pt x="595317" y="330969"/>
                  <a:pt x="607991" y="343547"/>
                  <a:pt x="607991" y="359116"/>
                </a:cubicBezTo>
                <a:lnTo>
                  <a:pt x="607991" y="395087"/>
                </a:lnTo>
                <a:cubicBezTo>
                  <a:pt x="607991" y="410656"/>
                  <a:pt x="595394" y="423234"/>
                  <a:pt x="579800" y="423234"/>
                </a:cubicBezTo>
                <a:lnTo>
                  <a:pt x="557755" y="423234"/>
                </a:lnTo>
                <a:cubicBezTo>
                  <a:pt x="551764" y="423234"/>
                  <a:pt x="544850" y="428680"/>
                  <a:pt x="542546" y="435045"/>
                </a:cubicBezTo>
                <a:cubicBezTo>
                  <a:pt x="540472" y="440951"/>
                  <a:pt x="538014" y="446857"/>
                  <a:pt x="535249" y="452532"/>
                </a:cubicBezTo>
                <a:cubicBezTo>
                  <a:pt x="532330" y="458591"/>
                  <a:pt x="533405" y="467258"/>
                  <a:pt x="537630" y="471476"/>
                </a:cubicBezTo>
                <a:lnTo>
                  <a:pt x="553300" y="487199"/>
                </a:lnTo>
                <a:cubicBezTo>
                  <a:pt x="564284" y="498166"/>
                  <a:pt x="564284" y="516036"/>
                  <a:pt x="553300" y="527004"/>
                </a:cubicBezTo>
                <a:lnTo>
                  <a:pt x="527798" y="552467"/>
                </a:lnTo>
                <a:cubicBezTo>
                  <a:pt x="522498" y="557759"/>
                  <a:pt x="515431" y="560750"/>
                  <a:pt x="507826" y="560750"/>
                </a:cubicBezTo>
                <a:cubicBezTo>
                  <a:pt x="500298" y="560750"/>
                  <a:pt x="493232" y="557759"/>
                  <a:pt x="487931" y="552467"/>
                </a:cubicBezTo>
                <a:lnTo>
                  <a:pt x="472261" y="536821"/>
                </a:lnTo>
                <a:cubicBezTo>
                  <a:pt x="469727" y="534290"/>
                  <a:pt x="465502" y="532756"/>
                  <a:pt x="460970" y="532756"/>
                </a:cubicBezTo>
                <a:cubicBezTo>
                  <a:pt x="458205" y="532756"/>
                  <a:pt x="455439" y="533369"/>
                  <a:pt x="453212" y="534443"/>
                </a:cubicBezTo>
                <a:cubicBezTo>
                  <a:pt x="447527" y="537204"/>
                  <a:pt x="441613" y="539658"/>
                  <a:pt x="435698" y="541729"/>
                </a:cubicBezTo>
                <a:cubicBezTo>
                  <a:pt x="429323" y="544030"/>
                  <a:pt x="423869" y="550933"/>
                  <a:pt x="423869" y="556915"/>
                </a:cubicBezTo>
                <a:lnTo>
                  <a:pt x="423869" y="578927"/>
                </a:lnTo>
                <a:cubicBezTo>
                  <a:pt x="423869" y="594496"/>
                  <a:pt x="411271" y="607074"/>
                  <a:pt x="395678" y="607074"/>
                </a:cubicBezTo>
                <a:lnTo>
                  <a:pt x="359653" y="607074"/>
                </a:lnTo>
                <a:cubicBezTo>
                  <a:pt x="344060" y="607074"/>
                  <a:pt x="331462" y="594496"/>
                  <a:pt x="331462" y="578927"/>
                </a:cubicBezTo>
                <a:lnTo>
                  <a:pt x="331462" y="556915"/>
                </a:lnTo>
                <a:cubicBezTo>
                  <a:pt x="331462" y="550933"/>
                  <a:pt x="326008" y="544030"/>
                  <a:pt x="319633" y="541729"/>
                </a:cubicBezTo>
                <a:cubicBezTo>
                  <a:pt x="313718" y="539658"/>
                  <a:pt x="307804" y="537204"/>
                  <a:pt x="302119" y="534443"/>
                </a:cubicBezTo>
                <a:cubicBezTo>
                  <a:pt x="299892" y="533369"/>
                  <a:pt x="297203" y="532756"/>
                  <a:pt x="294361" y="532756"/>
                </a:cubicBezTo>
                <a:cubicBezTo>
                  <a:pt x="289829" y="532756"/>
                  <a:pt x="285681" y="534290"/>
                  <a:pt x="283146" y="536821"/>
                </a:cubicBezTo>
                <a:lnTo>
                  <a:pt x="267400" y="552467"/>
                </a:lnTo>
                <a:cubicBezTo>
                  <a:pt x="262099" y="557759"/>
                  <a:pt x="255033" y="560750"/>
                  <a:pt x="247505" y="560750"/>
                </a:cubicBezTo>
                <a:cubicBezTo>
                  <a:pt x="239977" y="560750"/>
                  <a:pt x="232834" y="557759"/>
                  <a:pt x="227533" y="552467"/>
                </a:cubicBezTo>
                <a:lnTo>
                  <a:pt x="202031" y="527004"/>
                </a:lnTo>
                <a:cubicBezTo>
                  <a:pt x="191047" y="516036"/>
                  <a:pt x="191047" y="498166"/>
                  <a:pt x="202031" y="487199"/>
                </a:cubicBezTo>
                <a:lnTo>
                  <a:pt x="217701" y="471476"/>
                </a:lnTo>
                <a:cubicBezTo>
                  <a:pt x="221926" y="467258"/>
                  <a:pt x="223001" y="458591"/>
                  <a:pt x="220082" y="452532"/>
                </a:cubicBezTo>
                <a:cubicBezTo>
                  <a:pt x="217317" y="446780"/>
                  <a:pt x="214859" y="440951"/>
                  <a:pt x="212785" y="435045"/>
                </a:cubicBezTo>
                <a:cubicBezTo>
                  <a:pt x="210481" y="428603"/>
                  <a:pt x="203568" y="423234"/>
                  <a:pt x="197576" y="423234"/>
                </a:cubicBezTo>
                <a:lnTo>
                  <a:pt x="175531" y="423234"/>
                </a:lnTo>
                <a:cubicBezTo>
                  <a:pt x="159937" y="423234"/>
                  <a:pt x="147340" y="410579"/>
                  <a:pt x="147340" y="395087"/>
                </a:cubicBezTo>
                <a:lnTo>
                  <a:pt x="147340" y="359116"/>
                </a:lnTo>
                <a:cubicBezTo>
                  <a:pt x="147340" y="343547"/>
                  <a:pt x="159937" y="330969"/>
                  <a:pt x="175531" y="330969"/>
                </a:cubicBezTo>
                <a:lnTo>
                  <a:pt x="197576" y="330969"/>
                </a:lnTo>
                <a:cubicBezTo>
                  <a:pt x="203568" y="330969"/>
                  <a:pt x="210481" y="325524"/>
                  <a:pt x="212785" y="319158"/>
                </a:cubicBezTo>
                <a:cubicBezTo>
                  <a:pt x="214859" y="313252"/>
                  <a:pt x="217317" y="307347"/>
                  <a:pt x="220082" y="301671"/>
                </a:cubicBezTo>
                <a:cubicBezTo>
                  <a:pt x="223001" y="295612"/>
                  <a:pt x="221926" y="286946"/>
                  <a:pt x="217701" y="282727"/>
                </a:cubicBezTo>
                <a:lnTo>
                  <a:pt x="202031" y="267005"/>
                </a:lnTo>
                <a:cubicBezTo>
                  <a:pt x="196731" y="261713"/>
                  <a:pt x="193735" y="254657"/>
                  <a:pt x="193735" y="247141"/>
                </a:cubicBezTo>
                <a:cubicBezTo>
                  <a:pt x="193735" y="239624"/>
                  <a:pt x="196731" y="232492"/>
                  <a:pt x="202031" y="227200"/>
                </a:cubicBezTo>
                <a:lnTo>
                  <a:pt x="227533" y="201737"/>
                </a:lnTo>
                <a:cubicBezTo>
                  <a:pt x="232834" y="196445"/>
                  <a:pt x="239977" y="193530"/>
                  <a:pt x="247505" y="193530"/>
                </a:cubicBezTo>
                <a:cubicBezTo>
                  <a:pt x="255033" y="193530"/>
                  <a:pt x="262099" y="196445"/>
                  <a:pt x="267400" y="201737"/>
                </a:cubicBezTo>
                <a:lnTo>
                  <a:pt x="283070" y="217383"/>
                </a:lnTo>
                <a:cubicBezTo>
                  <a:pt x="285604" y="219913"/>
                  <a:pt x="289829" y="221447"/>
                  <a:pt x="294361" y="221447"/>
                </a:cubicBezTo>
                <a:cubicBezTo>
                  <a:pt x="297126" y="221447"/>
                  <a:pt x="299892" y="220834"/>
                  <a:pt x="302119" y="219760"/>
                </a:cubicBezTo>
                <a:cubicBezTo>
                  <a:pt x="307804" y="216999"/>
                  <a:pt x="313718" y="214545"/>
                  <a:pt x="319633" y="212474"/>
                </a:cubicBezTo>
                <a:cubicBezTo>
                  <a:pt x="326008" y="210173"/>
                  <a:pt x="331462" y="203270"/>
                  <a:pt x="331462" y="197288"/>
                </a:cubicBezTo>
                <a:lnTo>
                  <a:pt x="331462" y="175277"/>
                </a:lnTo>
                <a:cubicBezTo>
                  <a:pt x="331462" y="159707"/>
                  <a:pt x="344060" y="147129"/>
                  <a:pt x="359653" y="147129"/>
                </a:cubicBezTo>
                <a:close/>
                <a:moveTo>
                  <a:pt x="119929" y="83135"/>
                </a:moveTo>
                <a:cubicBezTo>
                  <a:pt x="99723" y="83135"/>
                  <a:pt x="83282" y="99547"/>
                  <a:pt x="83282" y="119717"/>
                </a:cubicBezTo>
                <a:cubicBezTo>
                  <a:pt x="83282" y="139888"/>
                  <a:pt x="99723" y="156223"/>
                  <a:pt x="119929" y="156223"/>
                </a:cubicBezTo>
                <a:cubicBezTo>
                  <a:pt x="140135" y="156223"/>
                  <a:pt x="156499" y="139888"/>
                  <a:pt x="156499" y="119717"/>
                </a:cubicBezTo>
                <a:cubicBezTo>
                  <a:pt x="156499" y="99547"/>
                  <a:pt x="140135" y="83135"/>
                  <a:pt x="119929" y="83135"/>
                </a:cubicBezTo>
                <a:close/>
                <a:moveTo>
                  <a:pt x="110863" y="0"/>
                </a:moveTo>
                <a:lnTo>
                  <a:pt x="128918" y="0"/>
                </a:lnTo>
                <a:cubicBezTo>
                  <a:pt x="139290" y="0"/>
                  <a:pt x="147741" y="8436"/>
                  <a:pt x="147741" y="18790"/>
                </a:cubicBezTo>
                <a:lnTo>
                  <a:pt x="147741" y="29834"/>
                </a:lnTo>
                <a:cubicBezTo>
                  <a:pt x="147741" y="30677"/>
                  <a:pt x="148970" y="32441"/>
                  <a:pt x="150507" y="32978"/>
                </a:cubicBezTo>
                <a:cubicBezTo>
                  <a:pt x="153580" y="34052"/>
                  <a:pt x="156730" y="35355"/>
                  <a:pt x="159726" y="36813"/>
                </a:cubicBezTo>
                <a:cubicBezTo>
                  <a:pt x="160187" y="37043"/>
                  <a:pt x="160878" y="37196"/>
                  <a:pt x="161570" y="37196"/>
                </a:cubicBezTo>
                <a:cubicBezTo>
                  <a:pt x="162799" y="37196"/>
                  <a:pt x="163644" y="36813"/>
                  <a:pt x="163875" y="36583"/>
                </a:cubicBezTo>
                <a:lnTo>
                  <a:pt x="171711" y="28683"/>
                </a:lnTo>
                <a:cubicBezTo>
                  <a:pt x="175245" y="25155"/>
                  <a:pt x="180009" y="23238"/>
                  <a:pt x="185002" y="23238"/>
                </a:cubicBezTo>
                <a:cubicBezTo>
                  <a:pt x="189996" y="23238"/>
                  <a:pt x="194760" y="25155"/>
                  <a:pt x="198294" y="28683"/>
                </a:cubicBezTo>
                <a:lnTo>
                  <a:pt x="211047" y="41414"/>
                </a:lnTo>
                <a:cubicBezTo>
                  <a:pt x="218346" y="48777"/>
                  <a:pt x="218346" y="60664"/>
                  <a:pt x="211047" y="67950"/>
                </a:cubicBezTo>
                <a:lnTo>
                  <a:pt x="203211" y="75849"/>
                </a:lnTo>
                <a:cubicBezTo>
                  <a:pt x="202596" y="76386"/>
                  <a:pt x="202212" y="78533"/>
                  <a:pt x="202903" y="79914"/>
                </a:cubicBezTo>
                <a:cubicBezTo>
                  <a:pt x="204363" y="82905"/>
                  <a:pt x="205669" y="86049"/>
                  <a:pt x="206822" y="89117"/>
                </a:cubicBezTo>
                <a:cubicBezTo>
                  <a:pt x="207359" y="90651"/>
                  <a:pt x="209127" y="91878"/>
                  <a:pt x="209972" y="91878"/>
                </a:cubicBezTo>
                <a:lnTo>
                  <a:pt x="220958" y="91878"/>
                </a:lnTo>
                <a:cubicBezTo>
                  <a:pt x="231330" y="91878"/>
                  <a:pt x="239781" y="100314"/>
                  <a:pt x="239781" y="110668"/>
                </a:cubicBezTo>
                <a:lnTo>
                  <a:pt x="239781" y="128691"/>
                </a:lnTo>
                <a:cubicBezTo>
                  <a:pt x="239781" y="139044"/>
                  <a:pt x="231330" y="147480"/>
                  <a:pt x="220958" y="147480"/>
                </a:cubicBezTo>
                <a:lnTo>
                  <a:pt x="209972" y="147480"/>
                </a:lnTo>
                <a:cubicBezTo>
                  <a:pt x="209127" y="147480"/>
                  <a:pt x="207359" y="148707"/>
                  <a:pt x="206822" y="150241"/>
                </a:cubicBezTo>
                <a:cubicBezTo>
                  <a:pt x="205669" y="153309"/>
                  <a:pt x="204363" y="156453"/>
                  <a:pt x="202903" y="159444"/>
                </a:cubicBezTo>
                <a:cubicBezTo>
                  <a:pt x="202212" y="160825"/>
                  <a:pt x="202596" y="162972"/>
                  <a:pt x="203211" y="163586"/>
                </a:cubicBezTo>
                <a:lnTo>
                  <a:pt x="211047" y="171408"/>
                </a:lnTo>
                <a:cubicBezTo>
                  <a:pt x="218346" y="178694"/>
                  <a:pt x="218346" y="190658"/>
                  <a:pt x="211047" y="197944"/>
                </a:cubicBezTo>
                <a:lnTo>
                  <a:pt x="198294" y="210675"/>
                </a:lnTo>
                <a:cubicBezTo>
                  <a:pt x="194760" y="214203"/>
                  <a:pt x="189996" y="216197"/>
                  <a:pt x="185002" y="216197"/>
                </a:cubicBezTo>
                <a:cubicBezTo>
                  <a:pt x="180009" y="216197"/>
                  <a:pt x="175245" y="214203"/>
                  <a:pt x="171711" y="210675"/>
                </a:cubicBezTo>
                <a:lnTo>
                  <a:pt x="163875" y="202852"/>
                </a:lnTo>
                <a:cubicBezTo>
                  <a:pt x="163644" y="202622"/>
                  <a:pt x="162799" y="202239"/>
                  <a:pt x="161570" y="202239"/>
                </a:cubicBezTo>
                <a:cubicBezTo>
                  <a:pt x="160878" y="202239"/>
                  <a:pt x="160187" y="202316"/>
                  <a:pt x="159726" y="202546"/>
                </a:cubicBezTo>
                <a:cubicBezTo>
                  <a:pt x="156730" y="204003"/>
                  <a:pt x="153580" y="205307"/>
                  <a:pt x="150507" y="206457"/>
                </a:cubicBezTo>
                <a:cubicBezTo>
                  <a:pt x="148970" y="206994"/>
                  <a:pt x="147741" y="208758"/>
                  <a:pt x="147741" y="209601"/>
                </a:cubicBezTo>
                <a:lnTo>
                  <a:pt x="147741" y="220568"/>
                </a:lnTo>
                <a:cubicBezTo>
                  <a:pt x="147741" y="230922"/>
                  <a:pt x="139290" y="239358"/>
                  <a:pt x="128918" y="239358"/>
                </a:cubicBezTo>
                <a:lnTo>
                  <a:pt x="110863" y="239358"/>
                </a:lnTo>
                <a:cubicBezTo>
                  <a:pt x="100491" y="239358"/>
                  <a:pt x="92117" y="230922"/>
                  <a:pt x="92117" y="220568"/>
                </a:cubicBezTo>
                <a:lnTo>
                  <a:pt x="92117" y="209601"/>
                </a:lnTo>
                <a:cubicBezTo>
                  <a:pt x="92117" y="208758"/>
                  <a:pt x="90811" y="206917"/>
                  <a:pt x="89274" y="206457"/>
                </a:cubicBezTo>
                <a:cubicBezTo>
                  <a:pt x="86201" y="205307"/>
                  <a:pt x="83051" y="204003"/>
                  <a:pt x="80055" y="202546"/>
                </a:cubicBezTo>
                <a:cubicBezTo>
                  <a:pt x="79594" y="202316"/>
                  <a:pt x="78903" y="202239"/>
                  <a:pt x="78211" y="202239"/>
                </a:cubicBezTo>
                <a:cubicBezTo>
                  <a:pt x="77059" y="202239"/>
                  <a:pt x="76214" y="202622"/>
                  <a:pt x="75983" y="202852"/>
                </a:cubicBezTo>
                <a:lnTo>
                  <a:pt x="68070" y="210675"/>
                </a:lnTo>
                <a:cubicBezTo>
                  <a:pt x="64536" y="214203"/>
                  <a:pt x="59849" y="216197"/>
                  <a:pt x="54779" y="216197"/>
                </a:cubicBezTo>
                <a:cubicBezTo>
                  <a:pt x="49785" y="216197"/>
                  <a:pt x="45021" y="214203"/>
                  <a:pt x="41487" y="210675"/>
                </a:cubicBezTo>
                <a:lnTo>
                  <a:pt x="28734" y="197944"/>
                </a:lnTo>
                <a:cubicBezTo>
                  <a:pt x="25200" y="194416"/>
                  <a:pt x="23279" y="189661"/>
                  <a:pt x="23279" y="184676"/>
                </a:cubicBezTo>
                <a:cubicBezTo>
                  <a:pt x="23279" y="179691"/>
                  <a:pt x="25200" y="174936"/>
                  <a:pt x="28734" y="171408"/>
                </a:cubicBezTo>
                <a:lnTo>
                  <a:pt x="36570" y="163586"/>
                </a:lnTo>
                <a:cubicBezTo>
                  <a:pt x="37185" y="162972"/>
                  <a:pt x="37569" y="160825"/>
                  <a:pt x="36878" y="159444"/>
                </a:cubicBezTo>
                <a:cubicBezTo>
                  <a:pt x="35418" y="156453"/>
                  <a:pt x="34112" y="153386"/>
                  <a:pt x="33036" y="150241"/>
                </a:cubicBezTo>
                <a:cubicBezTo>
                  <a:pt x="32498" y="148707"/>
                  <a:pt x="30654" y="147480"/>
                  <a:pt x="29886" y="147480"/>
                </a:cubicBezTo>
                <a:lnTo>
                  <a:pt x="18823" y="147480"/>
                </a:lnTo>
                <a:cubicBezTo>
                  <a:pt x="8451" y="147480"/>
                  <a:pt x="0" y="139044"/>
                  <a:pt x="0" y="128691"/>
                </a:cubicBezTo>
                <a:lnTo>
                  <a:pt x="0" y="110668"/>
                </a:lnTo>
                <a:cubicBezTo>
                  <a:pt x="0" y="100314"/>
                  <a:pt x="8451" y="91955"/>
                  <a:pt x="18823" y="91955"/>
                </a:cubicBezTo>
                <a:lnTo>
                  <a:pt x="29886" y="91955"/>
                </a:lnTo>
                <a:cubicBezTo>
                  <a:pt x="30654" y="91955"/>
                  <a:pt x="32498" y="90651"/>
                  <a:pt x="33036" y="89194"/>
                </a:cubicBezTo>
                <a:cubicBezTo>
                  <a:pt x="34112" y="86049"/>
                  <a:pt x="35418" y="82905"/>
                  <a:pt x="36878" y="79914"/>
                </a:cubicBezTo>
                <a:cubicBezTo>
                  <a:pt x="37569" y="78533"/>
                  <a:pt x="37185" y="76386"/>
                  <a:pt x="36570" y="75849"/>
                </a:cubicBezTo>
                <a:lnTo>
                  <a:pt x="28734" y="67950"/>
                </a:lnTo>
                <a:cubicBezTo>
                  <a:pt x="21435" y="60664"/>
                  <a:pt x="21435" y="48777"/>
                  <a:pt x="28734" y="41414"/>
                </a:cubicBezTo>
                <a:lnTo>
                  <a:pt x="41487" y="28683"/>
                </a:lnTo>
                <a:cubicBezTo>
                  <a:pt x="45021" y="25155"/>
                  <a:pt x="49785" y="23238"/>
                  <a:pt x="54779" y="23238"/>
                </a:cubicBezTo>
                <a:cubicBezTo>
                  <a:pt x="59849" y="23238"/>
                  <a:pt x="64536" y="25155"/>
                  <a:pt x="68070" y="28683"/>
                </a:cubicBezTo>
                <a:lnTo>
                  <a:pt x="75983" y="36583"/>
                </a:lnTo>
                <a:cubicBezTo>
                  <a:pt x="76214" y="36813"/>
                  <a:pt x="77059" y="37196"/>
                  <a:pt x="78211" y="37196"/>
                </a:cubicBezTo>
                <a:cubicBezTo>
                  <a:pt x="78903" y="37196"/>
                  <a:pt x="79594" y="37043"/>
                  <a:pt x="80055" y="36813"/>
                </a:cubicBezTo>
                <a:cubicBezTo>
                  <a:pt x="83051" y="35355"/>
                  <a:pt x="86201" y="34052"/>
                  <a:pt x="89351" y="32978"/>
                </a:cubicBezTo>
                <a:cubicBezTo>
                  <a:pt x="90811" y="32441"/>
                  <a:pt x="92117" y="30677"/>
                  <a:pt x="92117" y="29834"/>
                </a:cubicBezTo>
                <a:lnTo>
                  <a:pt x="92117" y="18790"/>
                </a:lnTo>
                <a:cubicBezTo>
                  <a:pt x="92117" y="8436"/>
                  <a:pt x="100491" y="0"/>
                  <a:pt x="110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00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教育部資訊及科技教育司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偷插電的磨課師計劃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268760"/>
            <a:ext cx="748883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70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0"/>
            <a:ext cx="8101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當你有一天成為程式或是機器介面的設計師時，記得要考慮所有使用者可能犯的操作錯誤，避免因此造成重大的影響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想</a:t>
            </a:r>
            <a:r>
              <a:rPr lang="zh-TW" altLang="en-US" sz="2400" dirty="0"/>
              <a:t>想看，要是醫院的自動給藥機器因為護理師不小心的設定錯誤，讓機器將錯誤份量的藥量打入病人體內，那是一件多麼可怕的事！ </a:t>
            </a:r>
          </a:p>
        </p:txBody>
      </p:sp>
    </p:spTree>
    <p:extLst>
      <p:ext uri="{BB962C8B-B14F-4D97-AF65-F5344CB8AC3E}">
        <p14:creationId xmlns:p14="http://schemas.microsoft.com/office/powerpoint/2010/main" val="9046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來託夢的魔術師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The </a:t>
            </a:r>
            <a:r>
              <a:rPr lang="en-US" altLang="zh-TW" sz="3200" dirty="0"/>
              <a:t>Australian Magician’s Dream</a:t>
            </a:r>
            <a:endParaRPr lang="zh-TW" altLang="en-US" sz="32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71</a:t>
            </a:fld>
            <a:endParaRPr lang="zh-CN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276872"/>
            <a:ext cx="3629479" cy="24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運算思維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72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0"/>
            <a:ext cx="81010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魔術師設計一連串的</a:t>
            </a:r>
            <a:r>
              <a:rPr lang="zh-TW" altLang="en-US" sz="2400" b="1" dirty="0">
                <a:solidFill>
                  <a:srgbClr val="FF0000"/>
                </a:solidFill>
              </a:rPr>
              <a:t>演算法</a:t>
            </a:r>
            <a:r>
              <a:rPr lang="zh-TW" altLang="en-US" sz="2400" dirty="0"/>
              <a:t>，讓</a:t>
            </a:r>
            <a:r>
              <a:rPr lang="zh-TW" altLang="en-US" sz="2400" dirty="0"/>
              <a:t>自願者按照設計好的步驟一步一步執行，就像電腦工程師在撰寫程式</a:t>
            </a:r>
            <a:r>
              <a:rPr lang="zh-TW" altLang="en-US" sz="2400" dirty="0"/>
              <a:t>一樣。</a:t>
            </a: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要求</a:t>
            </a:r>
            <a:r>
              <a:rPr lang="zh-TW" altLang="en-US" sz="2400" dirty="0"/>
              <a:t>自願者執行</a:t>
            </a:r>
            <a:r>
              <a:rPr lang="zh-TW" altLang="en-US" sz="2400" dirty="0"/>
              <a:t>步驟時，運用到</a:t>
            </a:r>
            <a:r>
              <a:rPr lang="zh-TW" altLang="en-US" sz="2400" b="1" dirty="0">
                <a:solidFill>
                  <a:srgbClr val="FF0000"/>
                </a:solidFill>
              </a:rPr>
              <a:t>抽象</a:t>
            </a:r>
            <a:r>
              <a:rPr lang="zh-TW" altLang="en-US" sz="2400" b="1" dirty="0">
                <a:solidFill>
                  <a:srgbClr val="FF0000"/>
                </a:solidFill>
              </a:rPr>
              <a:t>化（</a:t>
            </a:r>
            <a:r>
              <a:rPr lang="en-US" altLang="zh-TW" sz="2400" b="1" dirty="0">
                <a:solidFill>
                  <a:srgbClr val="FF0000"/>
                </a:solidFill>
              </a:rPr>
              <a:t>abstraction</a:t>
            </a:r>
            <a:r>
              <a:rPr lang="zh-TW" altLang="en-US" sz="2400" b="1" dirty="0">
                <a:solidFill>
                  <a:srgbClr val="FF0000"/>
                </a:solidFill>
              </a:rPr>
              <a:t>）</a:t>
            </a:r>
            <a:r>
              <a:rPr lang="zh-TW" altLang="en-US" sz="2400" dirty="0"/>
              <a:t>的</a:t>
            </a:r>
            <a:r>
              <a:rPr lang="zh-TW" altLang="en-US" sz="2400" dirty="0"/>
              <a:t>概念</a:t>
            </a:r>
            <a:endParaRPr lang="en-US" altLang="zh-TW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i="1" dirty="0"/>
              <a:t>不給予</a:t>
            </a:r>
            <a:r>
              <a:rPr lang="zh-TW" altLang="en-US" sz="2000" i="1" dirty="0"/>
              <a:t>太多的、複雜的、艱深的指令，而是</a:t>
            </a:r>
            <a:r>
              <a:rPr lang="zh-TW" altLang="en-US" sz="2000" i="1" dirty="0"/>
              <a:t>用類似「</a:t>
            </a:r>
            <a:r>
              <a:rPr lang="zh-TW" altLang="en-US" sz="2000" i="1" dirty="0"/>
              <a:t>丟棄那一個牌堆」的方式，直接且清楚地要求自願者照著做</a:t>
            </a:r>
            <a:r>
              <a:rPr lang="zh-TW" altLang="en-US" sz="2000" i="1" dirty="0"/>
              <a:t>。</a:t>
            </a:r>
            <a:endParaRPr lang="en-US" altLang="zh-TW" sz="2000" i="1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i="1" dirty="0"/>
              <a:t>話講</a:t>
            </a:r>
            <a:r>
              <a:rPr lang="zh-TW" altLang="en-US" sz="2000" i="1" dirty="0"/>
              <a:t>得太多無助於魔術效果，反而會讓觀眾分心而無法專注在你想要表達的技巧上。</a:t>
            </a:r>
            <a:endParaRPr lang="zh-TW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385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邏輯推理（</a:t>
            </a:r>
            <a:r>
              <a:rPr lang="en-US" altLang="zh-TW" dirty="0"/>
              <a:t>logical reasoning</a:t>
            </a:r>
            <a:r>
              <a:rPr lang="zh-TW" altLang="en-US" dirty="0"/>
              <a:t>）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73</a:t>
            </a:fld>
            <a:endParaRPr lang="zh-CN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45494" y="1239520"/>
            <a:ext cx="81010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原始牌堆（由上到下的編號順序，非點數與花色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）</a:t>
            </a:r>
            <a:endParaRPr lang="en-US" altLang="zh-TW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zh-TW" sz="2000" dirty="0"/>
              <a:t>1 </a:t>
            </a:r>
            <a:r>
              <a:rPr lang="en-US" altLang="zh-TW" sz="2000" dirty="0"/>
              <a:t>2 3 4 5 6 7 8 9 10 11 12 13 14 15 16 17 18 19 20 21 22 23 24…51 </a:t>
            </a:r>
            <a:r>
              <a:rPr lang="en-US" altLang="zh-TW" sz="2000" dirty="0"/>
              <a:t>52</a:t>
            </a:r>
          </a:p>
          <a:p>
            <a:endParaRPr lang="en-US" altLang="zh-TW" sz="2000" dirty="0"/>
          </a:p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切牌後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（假設自願者指定的切牌基準是第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24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張牌</a:t>
            </a:r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）</a:t>
            </a:r>
            <a:endParaRPr lang="en-US" altLang="zh-TW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zh-TW" sz="2000" dirty="0"/>
              <a:t>1 </a:t>
            </a:r>
            <a:r>
              <a:rPr lang="en-US" altLang="zh-TW" sz="2000" dirty="0"/>
              <a:t>2 3 4 5 6 7 8 9 10 11 12 13 14 15 16 17 18 19 20 21 22 23 24</a:t>
            </a:r>
          </a:p>
          <a:p>
            <a:endParaRPr lang="en-US" altLang="zh-TW" sz="2000" b="1" dirty="0"/>
          </a:p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第一次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分陰陽堆後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zh-TW" alt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dirty="0"/>
              <a:t>2 4 6 8 10 12 14 16 18 20 22 24</a:t>
            </a:r>
          </a:p>
          <a:p>
            <a:endParaRPr lang="en-US" altLang="zh-TW" sz="2000" b="1" dirty="0"/>
          </a:p>
          <a:p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第二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次分陰陽堆後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altLang="zh-TW" sz="2000" dirty="0"/>
              <a:t>4 8 12 16 20 24</a:t>
            </a:r>
          </a:p>
          <a:p>
            <a:endParaRPr lang="en-US" altLang="zh-TW" sz="2000" b="1" dirty="0"/>
          </a:p>
          <a:p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第三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次分陰陽堆後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zh-TW" alt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TW" sz="2000" dirty="0"/>
              <a:t>8 16 24</a:t>
            </a:r>
          </a:p>
          <a:p>
            <a:endParaRPr lang="en-US" altLang="zh-TW" sz="2000" b="1" dirty="0"/>
          </a:p>
          <a:p>
            <a:r>
              <a:rPr lang="zh-TW" altLang="en-US" sz="2000" b="1" dirty="0">
                <a:solidFill>
                  <a:srgbClr val="00B050"/>
                </a:solidFill>
              </a:rPr>
              <a:t>第四</a:t>
            </a:r>
            <a:r>
              <a:rPr lang="zh-TW" altLang="en-US" sz="2000" b="1" dirty="0">
                <a:solidFill>
                  <a:srgbClr val="00B050"/>
                </a:solidFill>
              </a:rPr>
              <a:t>次分陰陽堆後</a:t>
            </a:r>
            <a:r>
              <a:rPr lang="en-US" altLang="zh-TW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US" altLang="zh-TW" sz="2000" dirty="0"/>
              <a:t>16</a:t>
            </a:r>
          </a:p>
          <a:p>
            <a:endParaRPr lang="en-US" altLang="zh-TW" sz="2000" dirty="0"/>
          </a:p>
          <a:p>
            <a:r>
              <a:rPr lang="zh-TW" altLang="en-US" sz="2000" dirty="0"/>
              <a:t>所以</a:t>
            </a:r>
            <a:r>
              <a:rPr lang="zh-TW" altLang="en-US" sz="2000" dirty="0"/>
              <a:t>最後留下的一定是第</a:t>
            </a:r>
            <a:r>
              <a:rPr lang="en-US" altLang="zh-TW" sz="2000" dirty="0"/>
              <a:t>16</a:t>
            </a:r>
            <a:r>
              <a:rPr lang="zh-TW" altLang="en-US" sz="2000" dirty="0"/>
              <a:t>張牌，也就是</a:t>
            </a:r>
            <a:r>
              <a:rPr lang="zh-TW" altLang="en-US" sz="2000" b="1" dirty="0">
                <a:solidFill>
                  <a:srgbClr val="FF0000"/>
                </a:solidFill>
              </a:rPr>
              <a:t>紅心</a:t>
            </a:r>
            <a:r>
              <a:rPr lang="en-US" altLang="zh-TW" sz="2000" b="1" dirty="0">
                <a:solidFill>
                  <a:srgbClr val="FF0000"/>
                </a:solidFill>
              </a:rPr>
              <a:t>8</a:t>
            </a:r>
            <a:r>
              <a:rPr lang="zh-TW" altLang="en-US" sz="2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359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偷插電的資訊科學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有限狀態自動機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Finite </a:t>
            </a:r>
            <a:r>
              <a:rPr lang="en-US" altLang="zh-TW" sz="3200" dirty="0" err="1" smtClean="0"/>
              <a:t>Aumata</a:t>
            </a:r>
            <a:r>
              <a:rPr lang="en-US" altLang="zh-TW" sz="3200" dirty="0" smtClean="0"/>
              <a:t> Machine</a:t>
            </a:r>
            <a:endParaRPr lang="zh-TW" altLang="en-US" sz="32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0" y="6238875"/>
            <a:ext cx="4140200" cy="206375"/>
          </a:xfrm>
        </p:spPr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38875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74</a:t>
            </a:fld>
            <a:endParaRPr lang="zh-CN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925942"/>
            <a:ext cx="3456384" cy="303953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85287" y="5191838"/>
            <a:ext cx="475001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rgbClr val="C00000"/>
                </a:solidFill>
                <a:hlinkClick r:id="rId3"/>
              </a:rPr>
              <a:t>http://gg.gg/cstt2-3-2</a:t>
            </a:r>
            <a:endParaRPr lang="en-US" altLang="zh-TW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1D2F-949D-4C91-A505-B4358415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 smtClean="0"/>
              <a:t>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275370-1A8A-4FDA-A8EF-9E4EEC15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http://cstt.slat.org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CC8B5C-ADB2-4913-98D0-812CE632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75</a:t>
            </a:fld>
            <a:endParaRPr lang="zh-CN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14" y="2132856"/>
            <a:ext cx="3336211" cy="293385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36438" t="17602" r="53241" b="12476"/>
          <a:stretch/>
        </p:blipFill>
        <p:spPr>
          <a:xfrm>
            <a:off x="5807968" y="1217960"/>
            <a:ext cx="1054742" cy="476364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36438" t="17602" r="53241" b="12476"/>
          <a:stretch/>
        </p:blipFill>
        <p:spPr>
          <a:xfrm>
            <a:off x="6862710" y="1217960"/>
            <a:ext cx="1054742" cy="476364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36438" t="17602" r="53241" b="12476"/>
          <a:stretch/>
        </p:blipFill>
        <p:spPr>
          <a:xfrm>
            <a:off x="7918075" y="1217960"/>
            <a:ext cx="1054742" cy="476364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36438" t="17602" r="53241" b="12476"/>
          <a:stretch/>
        </p:blipFill>
        <p:spPr>
          <a:xfrm>
            <a:off x="8972194" y="1217960"/>
            <a:ext cx="1054742" cy="47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/>
              <a:t>六角變形體</a:t>
            </a:r>
            <a:r>
              <a:rPr lang="en-US" altLang="zh-TW" dirty="0" err="1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76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/>
              <a:t>1. </a:t>
            </a:r>
            <a:r>
              <a:rPr lang="zh-TW" altLang="en-US" sz="2400" dirty="0"/>
              <a:t>一個</a:t>
            </a:r>
            <a:r>
              <a:rPr lang="en-US" altLang="zh-TW" sz="2400" dirty="0" err="1"/>
              <a:t>Flexagon</a:t>
            </a:r>
            <a:r>
              <a:rPr lang="zh-TW" altLang="en-US" sz="2400" dirty="0"/>
              <a:t>有六種不同顏色的面，透過</a:t>
            </a:r>
            <a:r>
              <a:rPr lang="zh-TW" altLang="en-US" sz="2400" b="1" dirty="0"/>
              <a:t>壓與捏</a:t>
            </a:r>
            <a:r>
              <a:rPr lang="zh-TW" altLang="en-US" sz="2400" dirty="0"/>
              <a:t>的動作，可以輕易地將它翻面，為了更方便地辨認顏色，我們用</a:t>
            </a:r>
            <a:r>
              <a:rPr lang="zh-TW" altLang="en-US" sz="2400" b="1" dirty="0">
                <a:solidFill>
                  <a:srgbClr val="C00000"/>
                </a:solidFill>
              </a:rPr>
              <a:t>圍繞</a:t>
            </a:r>
            <a:r>
              <a:rPr lang="en-US" altLang="zh-TW" sz="2400" b="1" dirty="0" err="1">
                <a:solidFill>
                  <a:srgbClr val="C00000"/>
                </a:solidFill>
              </a:rPr>
              <a:t>Flexagon</a:t>
            </a:r>
            <a:r>
              <a:rPr lang="zh-TW" altLang="en-US" sz="2400" b="1" dirty="0">
                <a:solidFill>
                  <a:srgbClr val="C00000"/>
                </a:solidFill>
              </a:rPr>
              <a:t>中心點的六個數字來作為每一個面的編號</a:t>
            </a:r>
            <a:r>
              <a:rPr lang="zh-TW" altLang="en-US" sz="2400" dirty="0"/>
              <a:t>，這樣會比較容易記憶與推導。以上面這個</a:t>
            </a:r>
            <a:r>
              <a:rPr lang="en-US" altLang="zh-TW" sz="2400" dirty="0" err="1"/>
              <a:t>Flexagon</a:t>
            </a:r>
            <a:r>
              <a:rPr lang="zh-TW" altLang="en-US" sz="2400" dirty="0"/>
              <a:t>來說，</a:t>
            </a:r>
            <a:r>
              <a:rPr lang="zh-TW" altLang="en-US" sz="2400" b="1" dirty="0"/>
              <a:t>起始面的編號為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「</a:t>
            </a: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」</a:t>
            </a:r>
            <a:r>
              <a:rPr lang="zh-TW" altLang="en-US" sz="2400" dirty="0"/>
              <a:t>。</a:t>
            </a:r>
            <a:endParaRPr lang="en-US" altLang="zh-TW" sz="2400" b="1" i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30" y="3348163"/>
            <a:ext cx="2895600" cy="28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/>
              <a:t>六角變形體</a:t>
            </a:r>
            <a:r>
              <a:rPr lang="en-US" altLang="zh-TW" dirty="0" err="1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77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/>
              <a:t>2. </a:t>
            </a:r>
            <a:r>
              <a:rPr lang="zh-TW" altLang="en-US" sz="2000" dirty="0"/>
              <a:t>玩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的手指動作有兩個，一個叫</a:t>
            </a:r>
            <a:r>
              <a:rPr lang="zh-TW" altLang="en-US" sz="2000" b="1" dirty="0">
                <a:solidFill>
                  <a:srgbClr val="C00000"/>
                </a:solidFill>
              </a:rPr>
              <a:t>「壓平（</a:t>
            </a:r>
            <a:r>
              <a:rPr lang="en-US" altLang="zh-TW" sz="2000" b="1" dirty="0">
                <a:solidFill>
                  <a:srgbClr val="C00000"/>
                </a:solidFill>
              </a:rPr>
              <a:t>Flatten</a:t>
            </a:r>
            <a:r>
              <a:rPr lang="zh-TW" altLang="en-US" sz="2000" b="1" dirty="0">
                <a:solidFill>
                  <a:srgbClr val="C00000"/>
                </a:solidFill>
              </a:rPr>
              <a:t>）」</a:t>
            </a:r>
            <a:r>
              <a:rPr lang="zh-TW" altLang="en-US" sz="2000" dirty="0"/>
              <a:t>、一個叫</a:t>
            </a:r>
            <a:r>
              <a:rPr lang="zh-TW" altLang="en-US" sz="2000" b="1" dirty="0">
                <a:solidFill>
                  <a:srgbClr val="C00000"/>
                </a:solidFill>
              </a:rPr>
              <a:t>「捏（</a:t>
            </a:r>
            <a:r>
              <a:rPr lang="en-US" altLang="zh-TW" sz="2000" b="1" dirty="0">
                <a:solidFill>
                  <a:srgbClr val="C00000"/>
                </a:solidFill>
              </a:rPr>
              <a:t>Pinch</a:t>
            </a:r>
            <a:r>
              <a:rPr lang="zh-TW" altLang="en-US" sz="2000" b="1" dirty="0" smtClean="0">
                <a:solidFill>
                  <a:srgbClr val="C00000"/>
                </a:solidFill>
              </a:rPr>
              <a:t>）」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>
              <a:lnSpc>
                <a:spcPct val="150000"/>
              </a:lnSpc>
            </a:pPr>
            <a:r>
              <a:rPr lang="zh-TW" altLang="en-US" sz="2000" dirty="0" smtClean="0"/>
              <a:t>「</a:t>
            </a:r>
            <a:r>
              <a:rPr lang="zh-TW" altLang="en-US" sz="2000" dirty="0"/>
              <a:t>捏」的動作必須用在一條線的上、下都有同一個英文字母的時候，用右手的食指和大拇指往下作捏的動作（在折紙的術語中稱為山形）</a:t>
            </a:r>
            <a:r>
              <a:rPr lang="zh-TW" altLang="en-US" sz="2000" dirty="0" smtClean="0"/>
              <a:t>。捏</a:t>
            </a:r>
            <a:r>
              <a:rPr lang="zh-TW" altLang="en-US" sz="2000" dirty="0"/>
              <a:t>下去之後，</a:t>
            </a:r>
            <a:r>
              <a:rPr lang="en-US" altLang="zh-TW" sz="2000" b="1" dirty="0" err="1"/>
              <a:t>Flexagon</a:t>
            </a:r>
            <a:r>
              <a:rPr lang="zh-TW" altLang="en-US" sz="2000" b="1" dirty="0"/>
              <a:t>的正中間會出現一個Ｙ形狀的空隙</a:t>
            </a:r>
            <a:r>
              <a:rPr lang="zh-TW" altLang="en-US" sz="2000" dirty="0"/>
              <a:t>，用左手的大拇指頂住Ｙ的交會點、往左邊扳動，這個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就會順勢被打開，接著繼續往後翻，直到它整個被攤平為止。</a:t>
            </a:r>
            <a:endParaRPr lang="en-US" altLang="zh-TW" sz="2000" b="1" i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61" y="3113722"/>
            <a:ext cx="3742372" cy="35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/>
              <a:t>六角變形體</a:t>
            </a:r>
            <a:r>
              <a:rPr lang="en-US" altLang="zh-TW" dirty="0" err="1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78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/>
              <a:t>3. </a:t>
            </a:r>
            <a:r>
              <a:rPr lang="zh-TW" altLang="en-US" sz="2000" dirty="0"/>
              <a:t>以剛剛完成的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為例，它有兩種翻面的選擇：</a:t>
            </a:r>
            <a:r>
              <a:rPr lang="zh-TW" altLang="en-US" sz="2800" b="1" dirty="0">
                <a:solidFill>
                  <a:srgbClr val="C00000"/>
                </a:solidFill>
              </a:rPr>
              <a:t>捏</a:t>
            </a:r>
            <a:r>
              <a:rPr lang="en-US" altLang="zh-TW" sz="2800" b="1" dirty="0">
                <a:solidFill>
                  <a:srgbClr val="C00000"/>
                </a:solidFill>
              </a:rPr>
              <a:t>a</a:t>
            </a:r>
            <a:r>
              <a:rPr lang="zh-TW" altLang="en-US" sz="2800" b="1" dirty="0">
                <a:solidFill>
                  <a:srgbClr val="C00000"/>
                </a:solidFill>
              </a:rPr>
              <a:t>或捏</a:t>
            </a:r>
            <a:r>
              <a:rPr lang="en-US" altLang="zh-TW" sz="2800" b="1" dirty="0">
                <a:solidFill>
                  <a:srgbClr val="C00000"/>
                </a:solidFill>
              </a:rPr>
              <a:t>b</a:t>
            </a:r>
            <a:r>
              <a:rPr lang="zh-TW" altLang="en-US" sz="2000" dirty="0"/>
              <a:t>。如果捏的是</a:t>
            </a:r>
            <a:r>
              <a:rPr lang="en-US" altLang="zh-TW" sz="2000" dirty="0"/>
              <a:t>a</a:t>
            </a:r>
            <a:r>
              <a:rPr lang="zh-TW" altLang="en-US" sz="2000" dirty="0"/>
              <a:t>，將會翻到正中間的編號為</a:t>
            </a:r>
            <a:r>
              <a:rPr lang="zh-TW" altLang="en-US" sz="2000" b="1" dirty="0"/>
              <a:t>「</a:t>
            </a:r>
            <a:r>
              <a:rPr lang="en-US" altLang="zh-TW" sz="2000" b="1" dirty="0"/>
              <a:t>2</a:t>
            </a:r>
            <a:r>
              <a:rPr lang="zh-TW" altLang="en-US" sz="2000" b="1" dirty="0"/>
              <a:t>」</a:t>
            </a:r>
            <a:r>
              <a:rPr lang="zh-TW" altLang="en-US" sz="2000" dirty="0"/>
              <a:t>的那一面；如果捏的是</a:t>
            </a:r>
            <a:r>
              <a:rPr lang="en-US" altLang="zh-TW" sz="2000" dirty="0"/>
              <a:t>b</a:t>
            </a:r>
            <a:r>
              <a:rPr lang="zh-TW" altLang="en-US" sz="2000" dirty="0"/>
              <a:t>，則會翻到正中間編號為</a:t>
            </a:r>
            <a:r>
              <a:rPr lang="zh-TW" altLang="en-US" sz="2000" b="1" dirty="0"/>
              <a:t>「</a:t>
            </a:r>
            <a:r>
              <a:rPr lang="en-US" altLang="zh-TW" sz="2000" b="1" dirty="0"/>
              <a:t>4</a:t>
            </a:r>
            <a:r>
              <a:rPr lang="zh-TW" altLang="en-US" sz="2000" b="1" dirty="0"/>
              <a:t>」</a:t>
            </a:r>
            <a:r>
              <a:rPr lang="zh-TW" altLang="en-US" sz="2000" dirty="0"/>
              <a:t>的那一面。</a:t>
            </a:r>
            <a:endParaRPr lang="en-US" altLang="zh-TW" sz="2000" b="1" i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91" y="2595562"/>
            <a:ext cx="3861409" cy="33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偷插電的資訊科學</a:t>
            </a:r>
            <a:r>
              <a:rPr lang="en-US" altLang="zh-TW" dirty="0"/>
              <a:t>2.0 – </a:t>
            </a:r>
            <a:r>
              <a:rPr lang="zh-TW" altLang="en-US" dirty="0"/>
              <a:t>六角變形體</a:t>
            </a:r>
            <a:r>
              <a:rPr lang="en-US" altLang="zh-TW" dirty="0" err="1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79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/>
              <a:t>4. </a:t>
            </a:r>
            <a:r>
              <a:rPr lang="zh-TW" altLang="en-US" sz="2000" dirty="0"/>
              <a:t>正中間的編號總共從「</a:t>
            </a:r>
            <a:r>
              <a:rPr lang="en-US" altLang="zh-TW" sz="2000" dirty="0"/>
              <a:t>0</a:t>
            </a:r>
            <a:r>
              <a:rPr lang="zh-TW" altLang="en-US" sz="2000" dirty="0"/>
              <a:t>」到「</a:t>
            </a:r>
            <a:r>
              <a:rPr lang="en-US" altLang="zh-TW" sz="2000" dirty="0"/>
              <a:t>8</a:t>
            </a:r>
            <a:r>
              <a:rPr lang="zh-TW" altLang="en-US" sz="2000" dirty="0"/>
              <a:t>」，總共</a:t>
            </a:r>
            <a:r>
              <a:rPr lang="en-US" altLang="zh-TW" sz="2000" dirty="0"/>
              <a:t>9</a:t>
            </a:r>
            <a:r>
              <a:rPr lang="zh-TW" altLang="en-US" sz="2000" dirty="0"/>
              <a:t>個面。學生的任務有二：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/>
              <a:t>(1) </a:t>
            </a:r>
            <a:r>
              <a:rPr lang="zh-TW" altLang="en-US" sz="2000" b="1" dirty="0"/>
              <a:t>想辦法先翻出所有的面。</a:t>
            </a:r>
            <a:endParaRPr lang="zh-TW" altLang="en-US" sz="2000" dirty="0"/>
          </a:p>
          <a:p>
            <a:pPr>
              <a:lnSpc>
                <a:spcPct val="150000"/>
              </a:lnSpc>
            </a:pPr>
            <a:r>
              <a:rPr lang="en-US" altLang="zh-TW" sz="2000" b="1" dirty="0"/>
              <a:t>(2) </a:t>
            </a:r>
            <a:r>
              <a:rPr lang="zh-TW" altLang="en-US" sz="2000" b="1" dirty="0" smtClean="0"/>
              <a:t>依照</a:t>
            </a:r>
            <a:r>
              <a:rPr lang="en-US" altLang="zh-TW" sz="2000" b="1" dirty="0" smtClean="0"/>
              <a:t>KK</a:t>
            </a:r>
            <a:r>
              <a:rPr lang="zh-TW" altLang="en-US" sz="2000" b="1" dirty="0" smtClean="0"/>
              <a:t>老師</a:t>
            </a:r>
            <a:r>
              <a:rPr lang="zh-TW" altLang="en-US" sz="2000" b="1" dirty="0"/>
              <a:t>的指令，翻到指令的編號面。</a:t>
            </a:r>
            <a:endParaRPr lang="zh-TW" altLang="en-US" sz="2000" dirty="0">
              <a:effectLst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91" y="2595562"/>
            <a:ext cx="3895540" cy="34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四十場次的講座、課程工作坊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6146" name="Picture 2" descr="ååè£¡å¯è½æä¸æå¤äº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196751"/>
            <a:ext cx="7344816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2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80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445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一個偉大的探險家不只是在新發現的大陸上四處閒逛，看河看山看瀑布，他們會在離去前繪製好那裡的地圖，讓以後到達的人也能遵循地圖的指示到達指定的地點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想要</a:t>
            </a:r>
            <a:r>
              <a:rPr lang="zh-TW" altLang="en-US" sz="2400" dirty="0"/>
              <a:t>翻出所有編號的面，我們也同樣需要一張地圖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地圖</a:t>
            </a:r>
            <a:r>
              <a:rPr lang="zh-TW" altLang="en-US" sz="2400" dirty="0"/>
              <a:t>是整個世界被我們</a:t>
            </a:r>
            <a:r>
              <a:rPr lang="zh-TW" altLang="en-US" sz="2400" b="1" dirty="0">
                <a:solidFill>
                  <a:srgbClr val="C00000"/>
                </a:solidFill>
              </a:rPr>
              <a:t>抽象化</a:t>
            </a:r>
            <a:r>
              <a:rPr lang="zh-TW" altLang="en-US" sz="2400" dirty="0"/>
              <a:t>之後的結果，上面只標示出我們感興趣的地理特徵，像是河流、瀑布、山脈、城市、導路</a:t>
            </a:r>
            <a:r>
              <a:rPr lang="en-US" altLang="zh-TW" sz="2400" dirty="0"/>
              <a:t>…</a:t>
            </a:r>
            <a:r>
              <a:rPr lang="zh-TW" altLang="en-US" sz="2400" dirty="0"/>
              <a:t>等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隨著</a:t>
            </a:r>
            <a:r>
              <a:rPr lang="zh-TW" altLang="en-US" sz="2400" dirty="0"/>
              <a:t>需求的不同，有時候我們會在不同種類的地圖上刪去不重要的其他細節，像是鐵路圖上也許就會忽略掉河流的部份。</a:t>
            </a:r>
            <a:endParaRPr lang="en-US" altLang="zh-TW" sz="2400" b="1" i="1" dirty="0"/>
          </a:p>
        </p:txBody>
      </p:sp>
    </p:spTree>
    <p:extLst>
      <p:ext uri="{BB962C8B-B14F-4D97-AF65-F5344CB8AC3E}">
        <p14:creationId xmlns:p14="http://schemas.microsoft.com/office/powerpoint/2010/main" val="8552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81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想要完整地探索一個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，最好的地圖表示法被電腦科學家稱為</a:t>
            </a:r>
            <a:r>
              <a:rPr lang="zh-TW" altLang="en-US" sz="2000" b="1" dirty="0"/>
              <a:t>圖形（</a:t>
            </a:r>
            <a:r>
              <a:rPr lang="en-US" altLang="zh-TW" sz="2000" b="1" dirty="0"/>
              <a:t>graph</a:t>
            </a:r>
            <a:r>
              <a:rPr lang="zh-TW" altLang="en-US" sz="2000" b="1" dirty="0"/>
              <a:t>）</a:t>
            </a:r>
            <a:r>
              <a:rPr lang="zh-TW" altLang="en-US" sz="2000" dirty="0"/>
              <a:t>。跟數學家所說的圖形不同，這裡的圖形只有包括</a:t>
            </a:r>
            <a:r>
              <a:rPr lang="zh-TW" altLang="en-US" sz="2000" b="1" dirty="0">
                <a:solidFill>
                  <a:srgbClr val="C00000"/>
                </a:solidFill>
              </a:rPr>
              <a:t>圓圈（節點）</a:t>
            </a:r>
            <a:r>
              <a:rPr lang="zh-TW" altLang="en-US" sz="2000" dirty="0"/>
              <a:t>與</a:t>
            </a:r>
            <a:r>
              <a:rPr lang="zh-TW" altLang="en-US" sz="2000" b="1" dirty="0">
                <a:solidFill>
                  <a:srgbClr val="C00000"/>
                </a:solidFill>
              </a:rPr>
              <a:t>連接線（邊）</a:t>
            </a:r>
            <a:r>
              <a:rPr lang="zh-TW" altLang="en-US" sz="2000" dirty="0"/>
              <a:t>。節點代表了要造訪的地方，而邊則代表了要用什麼方式才能到達那裡。像是捷運路線圖、公車路線圖就是一種圖形的例子。這些圖形將站與站之間的距離省略掉不表示，讓我們能夠把焦點放在如何走才能到達目標地</a:t>
            </a:r>
            <a:endParaRPr lang="en-US" altLang="zh-TW" sz="2000" b="1" i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3166109"/>
            <a:ext cx="5057150" cy="36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82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如果學生是隨機地嘗試翻面，不去注意規則的話，他們會發現有些編號非常容易</a:t>
            </a:r>
            <a:r>
              <a:rPr lang="zh-TW" altLang="en-US" sz="2000" dirty="0" smtClean="0"/>
              <a:t>找到</a:t>
            </a:r>
            <a:endParaRPr lang="en-US" altLang="zh-TW" sz="2000" dirty="0" smtClean="0"/>
          </a:p>
          <a:p>
            <a:pPr>
              <a:lnSpc>
                <a:spcPct val="150000"/>
              </a:lnSpc>
            </a:pPr>
            <a:r>
              <a:rPr lang="zh-TW" altLang="en-US" sz="2000" dirty="0" smtClean="0"/>
              <a:t>（</a:t>
            </a:r>
            <a:r>
              <a:rPr lang="zh-TW" altLang="en-US" sz="2000" dirty="0"/>
              <a:t>也許會一直在編號</a:t>
            </a:r>
            <a:r>
              <a:rPr lang="en-US" altLang="zh-TW" sz="2000" dirty="0"/>
              <a:t>1</a:t>
            </a:r>
            <a:r>
              <a:rPr lang="zh-TW" altLang="en-US" sz="2000" dirty="0"/>
              <a:t>、</a:t>
            </a:r>
            <a:r>
              <a:rPr lang="en-US" altLang="zh-TW" sz="2000" dirty="0"/>
              <a:t>2</a:t>
            </a:r>
            <a:r>
              <a:rPr lang="zh-TW" altLang="en-US" sz="2000" dirty="0"/>
              <a:t>、</a:t>
            </a:r>
            <a:r>
              <a:rPr lang="en-US" altLang="zh-TW" sz="2000" dirty="0"/>
              <a:t>3</a:t>
            </a:r>
            <a:r>
              <a:rPr lang="zh-TW" altLang="en-US" sz="2000" dirty="0"/>
              <a:t>之間不斷</a:t>
            </a:r>
            <a:r>
              <a:rPr lang="zh-TW" altLang="en-US" sz="2000" dirty="0" smtClean="0"/>
              <a:t>循環，</a:t>
            </a:r>
            <a:r>
              <a:rPr lang="zh-TW" altLang="en-US" sz="2000" dirty="0"/>
              <a:t>編號</a:t>
            </a:r>
            <a:r>
              <a:rPr lang="en-US" altLang="zh-TW" sz="2000" dirty="0"/>
              <a:t>7</a:t>
            </a:r>
            <a:r>
              <a:rPr lang="zh-TW" altLang="en-US" sz="2000" dirty="0"/>
              <a:t>、</a:t>
            </a:r>
            <a:r>
              <a:rPr lang="en-US" altLang="zh-TW" sz="2000" dirty="0"/>
              <a:t>8</a:t>
            </a:r>
            <a:r>
              <a:rPr lang="zh-TW" altLang="en-US" sz="2000" dirty="0"/>
              <a:t>、</a:t>
            </a:r>
            <a:r>
              <a:rPr lang="en-US" altLang="zh-TW" sz="2000" dirty="0"/>
              <a:t>0</a:t>
            </a:r>
            <a:r>
              <a:rPr lang="zh-TW" altLang="en-US" sz="2000" dirty="0"/>
              <a:t>這三面卻一直翻不</a:t>
            </a:r>
            <a:r>
              <a:rPr lang="zh-TW" altLang="en-US" sz="2000" dirty="0" smtClean="0"/>
              <a:t>出來）。</a:t>
            </a:r>
            <a:endParaRPr lang="en-US" altLang="zh-TW" sz="2000" b="1" i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29" y="2532697"/>
            <a:ext cx="4191952" cy="36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83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34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用</a:t>
            </a:r>
            <a:r>
              <a:rPr lang="en-US" altLang="zh-TW" sz="2000" dirty="0"/>
              <a:t>graph</a:t>
            </a:r>
            <a:r>
              <a:rPr lang="zh-TW" altLang="en-US" sz="2000" dirty="0"/>
              <a:t>來表示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，節點內的編號就代表圍繞正中心的那六個數字，「捏」了那個一英文字母可以到達下一個編號，我們用一個箭頭、上方標記英文字母的方式來表示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舉例</a:t>
            </a:r>
            <a:r>
              <a:rPr lang="zh-TW" altLang="en-US" sz="2000" dirty="0"/>
              <a:t>來說，下圖代表「捏」了</a:t>
            </a:r>
            <a:r>
              <a:rPr lang="en-US" altLang="zh-TW" sz="2000" dirty="0"/>
              <a:t>a</a:t>
            </a:r>
            <a:r>
              <a:rPr lang="zh-TW" altLang="en-US" sz="2000" dirty="0"/>
              <a:t>之後，就可以將編號</a:t>
            </a:r>
            <a:r>
              <a:rPr lang="en-US" altLang="zh-TW" sz="2000" dirty="0"/>
              <a:t>3</a:t>
            </a:r>
            <a:r>
              <a:rPr lang="zh-TW" altLang="en-US" sz="2000" dirty="0"/>
              <a:t>的面翻到編號</a:t>
            </a:r>
            <a:r>
              <a:rPr lang="en-US" altLang="zh-TW" sz="2000" dirty="0"/>
              <a:t>2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捷運</a:t>
            </a:r>
            <a:r>
              <a:rPr lang="zh-TW" altLang="en-US" sz="2000" dirty="0"/>
              <a:t>路線圖的邊是沒有箭頭的，代表它的路線是雙向通行，像下圖這種單向通行的圖形，我們稱為</a:t>
            </a:r>
            <a:r>
              <a:rPr lang="zh-TW" altLang="en-US" sz="2000" b="1" dirty="0"/>
              <a:t>「有向圖（</a:t>
            </a:r>
            <a:r>
              <a:rPr lang="en-US" altLang="zh-TW" sz="2000" b="1" dirty="0"/>
              <a:t>directed graph</a:t>
            </a:r>
            <a:r>
              <a:rPr lang="zh-TW" altLang="en-US" sz="2000" b="1" dirty="0"/>
              <a:t>）」</a:t>
            </a:r>
            <a:r>
              <a:rPr lang="zh-TW" altLang="en-US" sz="2000" dirty="0"/>
              <a:t>。</a:t>
            </a:r>
            <a:endParaRPr lang="en-US" altLang="zh-TW" sz="2000" b="1" i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2" y="3528578"/>
            <a:ext cx="6439992" cy="26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84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34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試圖用有向圖的方式，找到一個編號的面，也就是我們透過捏什麼英文字母，就能夠到達那一個編號的面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透過</a:t>
            </a:r>
            <a:r>
              <a:rPr lang="zh-TW" altLang="en-US" sz="2000" dirty="0"/>
              <a:t>一邊翻面一邊加上節點與邊的方式，就能逐一地把所有的面都找出來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為什麼</a:t>
            </a:r>
            <a:r>
              <a:rPr lang="zh-TW" altLang="en-US" sz="2000" dirty="0"/>
              <a:t>要選擇使用編號的方式來標記這些面，而不是直接用顏色就好了呢？那是因為有些顏色的面會出現不只一次，若沒有編號來協助辨認，使用者很快地就會被搞混了。</a:t>
            </a:r>
            <a:endParaRPr lang="en-US" altLang="zh-TW" sz="2000" b="1" i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2" y="3528578"/>
            <a:ext cx="6439992" cy="26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85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80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畫出來的圖，有沒有可能走到死巷而找不到往下走的路？如果發生這種事，就沿著箭頭退回上一步，再找別的路前進吧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這個</a:t>
            </a:r>
            <a:r>
              <a:rPr lang="en-US" altLang="zh-TW" sz="2000" dirty="0" err="1" smtClean="0"/>
              <a:t>Flexagon</a:t>
            </a:r>
            <a:r>
              <a:rPr lang="zh-TW" altLang="en-US" sz="2000" dirty="0"/>
              <a:t>因為是經過設計的，所以不會有走到死巷又無法回頭的問題，而且總是有機會再回到起點 （編號</a:t>
            </a:r>
            <a:r>
              <a:rPr lang="en-US" altLang="zh-TW" sz="2000" dirty="0"/>
              <a:t>3</a:t>
            </a:r>
            <a:r>
              <a:rPr lang="zh-TW" altLang="en-US" sz="2000" dirty="0"/>
              <a:t>的那一面）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每</a:t>
            </a:r>
            <a:r>
              <a:rPr lang="zh-TW" altLang="en-US" sz="2000" dirty="0"/>
              <a:t>個人畫出來的圖不見得一樣，當你畫完圖形之後，編排那些節點與邊的位置，試圖讓它更美觀一些。</a:t>
            </a:r>
            <a:endParaRPr lang="zh-TW" altLang="en-US" sz="2000" dirty="0">
              <a:effectLst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2" y="3528578"/>
            <a:ext cx="6439992" cy="26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86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280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用圖形來描述一個機器的運作，表示它的「地點」與「移動方式」，我們可以稱為</a:t>
            </a:r>
            <a:r>
              <a:rPr lang="zh-TW" altLang="en-US" sz="2000" b="1" dirty="0"/>
              <a:t>「有限狀態機器（</a:t>
            </a:r>
            <a:r>
              <a:rPr lang="en-US" altLang="zh-TW" sz="2000" b="1" dirty="0"/>
              <a:t>finite state machines</a:t>
            </a:r>
            <a:r>
              <a:rPr lang="zh-TW" altLang="en-US" sz="2000" b="1" dirty="0"/>
              <a:t>）」</a:t>
            </a:r>
            <a:r>
              <a:rPr lang="zh-TW" altLang="en-US" sz="2000" dirty="0"/>
              <a:t>或是</a:t>
            </a:r>
            <a:r>
              <a:rPr lang="zh-TW" altLang="en-US" sz="2000" b="1" dirty="0"/>
              <a:t>「有限狀態自動機（</a:t>
            </a:r>
            <a:r>
              <a:rPr lang="en-US" altLang="zh-TW" sz="2000" b="1" dirty="0"/>
              <a:t>finite state automata</a:t>
            </a:r>
            <a:r>
              <a:rPr lang="zh-TW" altLang="en-US" sz="2000" b="1" dirty="0" smtClean="0"/>
              <a:t>）」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有限</a:t>
            </a:r>
            <a:r>
              <a:rPr lang="zh-TW" altLang="en-US" sz="2000" dirty="0"/>
              <a:t>狀態機器的節點就是它的「狀態」，而邊則是它的「轉換方式」。我們用英文字母表示一個狀態轉換到另一個狀態的可能方式，像是在上面的圖，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從編號</a:t>
            </a:r>
            <a:r>
              <a:rPr lang="en-US" altLang="zh-TW" sz="2000" dirty="0"/>
              <a:t>3</a:t>
            </a:r>
            <a:r>
              <a:rPr lang="zh-TW" altLang="en-US" sz="2000" dirty="0"/>
              <a:t>到編號</a:t>
            </a:r>
            <a:r>
              <a:rPr lang="en-US" altLang="zh-TW" sz="2000" dirty="0"/>
              <a:t>2</a:t>
            </a:r>
            <a:r>
              <a:rPr lang="zh-TW" altLang="en-US" sz="2000" dirty="0"/>
              <a:t>的狀態，使用的轉換是捏了</a:t>
            </a:r>
            <a:r>
              <a:rPr lang="en-US" altLang="zh-TW" sz="2000" dirty="0"/>
              <a:t>a</a:t>
            </a:r>
            <a:r>
              <a:rPr lang="zh-TW" altLang="en-US" sz="2000" dirty="0"/>
              <a:t>這條線，所以我們就把</a:t>
            </a:r>
            <a:r>
              <a:rPr lang="en-US" altLang="zh-TW" sz="2000" dirty="0"/>
              <a:t>a</a:t>
            </a:r>
            <a:r>
              <a:rPr lang="zh-TW" altLang="en-US" sz="2000" dirty="0"/>
              <a:t>標示在箭頭的上方。</a:t>
            </a:r>
            <a:endParaRPr lang="zh-TW" altLang="en-US" sz="2000" dirty="0">
              <a:effectLst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82" y="4067816"/>
            <a:ext cx="6439992" cy="26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87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14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一個有限狀態機器，必須有一個操作的起始點，我們稱為</a:t>
            </a:r>
            <a:r>
              <a:rPr lang="zh-TW" altLang="en-US" sz="2000" b="1" dirty="0"/>
              <a:t>「初始狀態」，用一個雙圈來表示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所以</a:t>
            </a:r>
            <a:r>
              <a:rPr lang="zh-TW" altLang="en-US" sz="2000" dirty="0"/>
              <a:t>依照範例中的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，編號</a:t>
            </a:r>
            <a:r>
              <a:rPr lang="en-US" altLang="zh-TW" sz="2000" dirty="0"/>
              <a:t>3</a:t>
            </a:r>
            <a:r>
              <a:rPr lang="zh-TW" altLang="en-US" sz="2000" dirty="0"/>
              <a:t>是一開始的第一個面，我們可以把圖改成這個樣子：</a:t>
            </a:r>
            <a:endParaRPr lang="zh-TW" altLang="en-US" sz="2000" dirty="0">
              <a:effectLst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0" y="2995612"/>
            <a:ext cx="6072189" cy="28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如何破解六角變形體</a:t>
            </a:r>
            <a:r>
              <a:rPr lang="en-US" altLang="zh-TW" dirty="0" err="1" smtClean="0"/>
              <a:t>HexaHexaFlexagon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88</a:t>
            </a:fld>
            <a:endParaRPr lang="zh-CN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24" y="1274445"/>
            <a:ext cx="6923881" cy="490347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69924" y="1105754"/>
            <a:ext cx="39535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effectLst/>
              </a:rPr>
              <a:t>六角變形體的破解圖可能會被畫成這個樣子。</a:t>
            </a:r>
            <a:endParaRPr lang="en-US" altLang="zh-TW" sz="2000" dirty="0" smtClean="0">
              <a:effectLst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effectLst/>
              </a:rPr>
              <a:t>每個人的圖形可能長的不一樣，但是走的步驟應該會是一樣的。</a:t>
            </a:r>
            <a:endParaRPr lang="en-US" altLang="zh-TW" sz="2000" dirty="0" smtClean="0">
              <a:effectLst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effectLst/>
              </a:rPr>
              <a:t>試著按照這張圖形再玩一次看看，你是否已經成功破解、翻出所有的面了呢？</a:t>
            </a:r>
            <a:endParaRPr lang="zh-TW" alt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464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什麼是有限狀態自動機（</a:t>
            </a:r>
            <a:r>
              <a:rPr lang="en-US" altLang="zh-TW" dirty="0" smtClean="0"/>
              <a:t>Finite-State Automata</a:t>
            </a:r>
            <a:r>
              <a:rPr lang="zh-TW" altLang="en-US" dirty="0" smtClean="0"/>
              <a:t>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89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有限</a:t>
            </a:r>
            <a:r>
              <a:rPr lang="zh-TW" altLang="en-US" sz="2000" dirty="0" smtClean="0"/>
              <a:t>狀態自動機就</a:t>
            </a:r>
            <a:r>
              <a:rPr lang="zh-TW" altLang="en-US" sz="2000" dirty="0"/>
              <a:t>像一支電腦程式。它描述了可能的操作方式，以及對應的操作結果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從</a:t>
            </a:r>
            <a:r>
              <a:rPr lang="zh-TW" altLang="en-US" sz="2000" dirty="0"/>
              <a:t>初始狀態開始，隨著操作的步驟，用箭頭與字母來表示轉換的流程，然後變成下一個狀態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對於</a:t>
            </a:r>
            <a:r>
              <a:rPr lang="zh-TW" altLang="en-US" sz="2000" dirty="0"/>
              <a:t>運算思維的發展來說，有限</a:t>
            </a:r>
            <a:r>
              <a:rPr lang="zh-TW" altLang="en-US" sz="2000" dirty="0" smtClean="0"/>
              <a:t>狀態自動機是</a:t>
            </a:r>
            <a:r>
              <a:rPr lang="zh-TW" altLang="en-US" sz="2000" dirty="0"/>
              <a:t>一個很重要的工具。設計師在設計一個工具或是一支程式的時候時常會被用到，用來提供一個操作動作的</a:t>
            </a:r>
            <a:r>
              <a:rPr lang="zh-TW" altLang="en-US" sz="2000" b="1" dirty="0"/>
              <a:t>規格（</a:t>
            </a:r>
            <a:r>
              <a:rPr lang="en-US" altLang="zh-TW" sz="2000" b="1" dirty="0"/>
              <a:t>specification</a:t>
            </a:r>
            <a:r>
              <a:rPr lang="zh-TW" altLang="en-US" sz="2000" b="1" dirty="0"/>
              <a:t>）</a:t>
            </a:r>
            <a:r>
              <a:rPr lang="zh-TW" altLang="en-US" sz="2000" dirty="0"/>
              <a:t>，使用者只能按照設計出來的介面、使用設計出來的功能來進行操作，不可能開放整個系統讓人家隨便玩。</a:t>
            </a:r>
            <a:endParaRPr lang="zh-TW" altLang="en-US" sz="2000" dirty="0">
              <a:effectLst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01" y="4154805"/>
            <a:ext cx="3781351" cy="236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被報導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http://cstt.slat.org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4688" b="14062"/>
          <a:stretch/>
        </p:blipFill>
        <p:spPr>
          <a:xfrm>
            <a:off x="1343472" y="1196752"/>
            <a:ext cx="9505056" cy="48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4714C-A391-4DEB-BEA3-8FCA188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什麼是有限狀態自動機（</a:t>
            </a:r>
            <a:r>
              <a:rPr lang="en-US" altLang="zh-TW" dirty="0" smtClean="0"/>
              <a:t>Finite-State Automata</a:t>
            </a:r>
            <a:r>
              <a:rPr lang="zh-TW" altLang="en-US" dirty="0" smtClean="0"/>
              <a:t>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BE94E4-E571-4764-BA5D-E0338C8A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90</a:t>
            </a:fld>
            <a:endParaRPr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9924" y="1105754"/>
            <a:ext cx="10353686" cy="373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/>
              <a:t>畫出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的有限狀態機器圖形後，就能夠協助我們找到平時很難翻到的編號</a:t>
            </a:r>
            <a:r>
              <a:rPr lang="en-US" altLang="zh-TW" sz="2000" dirty="0"/>
              <a:t>7</a:t>
            </a:r>
            <a:r>
              <a:rPr lang="zh-TW" altLang="en-US" sz="2000" dirty="0"/>
              <a:t>、</a:t>
            </a:r>
            <a:r>
              <a:rPr lang="en-US" altLang="zh-TW" sz="2000" dirty="0"/>
              <a:t>8</a:t>
            </a:r>
            <a:r>
              <a:rPr lang="zh-TW" altLang="en-US" sz="2000" dirty="0"/>
              <a:t>、</a:t>
            </a:r>
            <a:r>
              <a:rPr lang="en-US" altLang="zh-TW" sz="2000" dirty="0"/>
              <a:t>0</a:t>
            </a:r>
            <a:r>
              <a:rPr lang="zh-TW" altLang="en-US" sz="2000" dirty="0"/>
              <a:t>這三個面，可以說我們為這個</a:t>
            </a:r>
            <a:r>
              <a:rPr lang="en-US" altLang="zh-TW" sz="2000" dirty="0" err="1"/>
              <a:t>Flexagon</a:t>
            </a:r>
            <a:r>
              <a:rPr lang="zh-TW" altLang="en-US" sz="2000" dirty="0"/>
              <a:t>建立了一個良好的運算模型，只要遵循圖形上箭頭的方向就能到達想要的地方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現在</a:t>
            </a:r>
            <a:r>
              <a:rPr lang="zh-TW" altLang="en-US" sz="2000" dirty="0"/>
              <a:t>很多的物品被賦予更多的功能，像是電子錶，以前也許只提供了顯示時間、日期的功能，現在可能還要加上鬧鈴、碼錶甚至世界時鐘這些東西。一個使用者如果不詳讀說明書，光是要找到如何設定新的日期與時間，就要在錶上的好幾個按鈕之間尋找、重覆操作。一個東西提供了一堆功能，卻讓使用者在尋找功能時有如陷入迷宮一般，那這就不是一個良好的設計。</a:t>
            </a:r>
            <a:endParaRPr lang="zh-TW" altLang="en-US" sz="2000" dirty="0">
              <a:effectLst/>
            </a:endParaRPr>
          </a:p>
        </p:txBody>
      </p:sp>
      <p:sp>
        <p:nvSpPr>
          <p:cNvPr id="7" name="timer-round-clock_18304"/>
          <p:cNvSpPr>
            <a:spLocks noChangeAspect="1"/>
          </p:cNvSpPr>
          <p:nvPr/>
        </p:nvSpPr>
        <p:spPr bwMode="auto">
          <a:xfrm>
            <a:off x="8858250" y="4621949"/>
            <a:ext cx="1828843" cy="1826077"/>
          </a:xfrm>
          <a:custGeom>
            <a:avLst/>
            <a:gdLst>
              <a:gd name="connsiteX0" fmla="*/ 309263 w 606439"/>
              <a:gd name="connsiteY0" fmla="*/ 306068 h 605522"/>
              <a:gd name="connsiteX1" fmla="*/ 293894 w 606439"/>
              <a:gd name="connsiteY1" fmla="*/ 322586 h 605522"/>
              <a:gd name="connsiteX2" fmla="*/ 310436 w 606439"/>
              <a:gd name="connsiteY2" fmla="*/ 337933 h 605522"/>
              <a:gd name="connsiteX3" fmla="*/ 325805 w 606439"/>
              <a:gd name="connsiteY3" fmla="*/ 321415 h 605522"/>
              <a:gd name="connsiteX4" fmla="*/ 309263 w 606439"/>
              <a:gd name="connsiteY4" fmla="*/ 306068 h 605522"/>
              <a:gd name="connsiteX5" fmla="*/ 40594 w 606439"/>
              <a:gd name="connsiteY5" fmla="*/ 245205 h 605522"/>
              <a:gd name="connsiteX6" fmla="*/ 52669 w 606439"/>
              <a:gd name="connsiteY6" fmla="*/ 247005 h 605522"/>
              <a:gd name="connsiteX7" fmla="*/ 59935 w 606439"/>
              <a:gd name="connsiteY7" fmla="*/ 256605 h 605522"/>
              <a:gd name="connsiteX8" fmla="*/ 60069 w 606439"/>
              <a:gd name="connsiteY8" fmla="*/ 256782 h 605522"/>
              <a:gd name="connsiteX9" fmla="*/ 58353 w 606439"/>
              <a:gd name="connsiteY9" fmla="*/ 268980 h 605522"/>
              <a:gd name="connsiteX10" fmla="*/ 48456 w 606439"/>
              <a:gd name="connsiteY10" fmla="*/ 276344 h 605522"/>
              <a:gd name="connsiteX11" fmla="*/ 38313 w 606439"/>
              <a:gd name="connsiteY11" fmla="*/ 274843 h 605522"/>
              <a:gd name="connsiteX12" fmla="*/ 36297 w 606439"/>
              <a:gd name="connsiteY12" fmla="*/ 274544 h 605522"/>
              <a:gd name="connsiteX13" fmla="*/ 28979 w 606439"/>
              <a:gd name="connsiteY13" fmla="*/ 264748 h 605522"/>
              <a:gd name="connsiteX14" fmla="*/ 30692 w 606439"/>
              <a:gd name="connsiteY14" fmla="*/ 252608 h 605522"/>
              <a:gd name="connsiteX15" fmla="*/ 40594 w 606439"/>
              <a:gd name="connsiteY15" fmla="*/ 245185 h 605522"/>
              <a:gd name="connsiteX16" fmla="*/ 30695 w 606439"/>
              <a:gd name="connsiteY16" fmla="*/ 252594 h 605522"/>
              <a:gd name="connsiteX17" fmla="*/ 30692 w 606439"/>
              <a:gd name="connsiteY17" fmla="*/ 252608 h 605522"/>
              <a:gd name="connsiteX18" fmla="*/ 30691 w 606439"/>
              <a:gd name="connsiteY18" fmla="*/ 252610 h 605522"/>
              <a:gd name="connsiteX19" fmla="*/ 28974 w 606439"/>
              <a:gd name="connsiteY19" fmla="*/ 264755 h 605522"/>
              <a:gd name="connsiteX20" fmla="*/ 36296 w 606439"/>
              <a:gd name="connsiteY20" fmla="*/ 274544 h 605522"/>
              <a:gd name="connsiteX21" fmla="*/ 38313 w 606439"/>
              <a:gd name="connsiteY21" fmla="*/ 274843 h 605522"/>
              <a:gd name="connsiteX22" fmla="*/ 48454 w 606439"/>
              <a:gd name="connsiteY22" fmla="*/ 276345 h 605522"/>
              <a:gd name="connsiteX23" fmla="*/ 48456 w 606439"/>
              <a:gd name="connsiteY23" fmla="*/ 276344 h 605522"/>
              <a:gd name="connsiteX24" fmla="*/ 48459 w 606439"/>
              <a:gd name="connsiteY24" fmla="*/ 276344 h 605522"/>
              <a:gd name="connsiteX25" fmla="*/ 60079 w 606439"/>
              <a:gd name="connsiteY25" fmla="*/ 256795 h 605522"/>
              <a:gd name="connsiteX26" fmla="*/ 59935 w 606439"/>
              <a:gd name="connsiteY26" fmla="*/ 256605 h 605522"/>
              <a:gd name="connsiteX27" fmla="*/ 52663 w 606439"/>
              <a:gd name="connsiteY27" fmla="*/ 246986 h 605522"/>
              <a:gd name="connsiteX28" fmla="*/ 40594 w 606439"/>
              <a:gd name="connsiteY28" fmla="*/ 245185 h 605522"/>
              <a:gd name="connsiteX29" fmla="*/ 435733 w 606439"/>
              <a:gd name="connsiteY29" fmla="*/ 181800 h 605522"/>
              <a:gd name="connsiteX30" fmla="*/ 446058 w 606439"/>
              <a:gd name="connsiteY30" fmla="*/ 186106 h 605522"/>
              <a:gd name="connsiteX31" fmla="*/ 446058 w 606439"/>
              <a:gd name="connsiteY31" fmla="*/ 206607 h 605522"/>
              <a:gd name="connsiteX32" fmla="*/ 340705 w 606439"/>
              <a:gd name="connsiteY32" fmla="*/ 346251 h 605522"/>
              <a:gd name="connsiteX33" fmla="*/ 340470 w 606439"/>
              <a:gd name="connsiteY33" fmla="*/ 346016 h 605522"/>
              <a:gd name="connsiteX34" fmla="*/ 335895 w 606439"/>
              <a:gd name="connsiteY34" fmla="*/ 351640 h 605522"/>
              <a:gd name="connsiteX35" fmla="*/ 280285 w 606439"/>
              <a:gd name="connsiteY35" fmla="*/ 351640 h 605522"/>
              <a:gd name="connsiteX36" fmla="*/ 269492 w 606439"/>
              <a:gd name="connsiteY36" fmla="*/ 316846 h 605522"/>
              <a:gd name="connsiteX37" fmla="*/ 208251 w 606439"/>
              <a:gd name="connsiteY37" fmla="*/ 241401 h 605522"/>
              <a:gd name="connsiteX38" fmla="*/ 207665 w 606439"/>
              <a:gd name="connsiteY38" fmla="*/ 226874 h 605522"/>
              <a:gd name="connsiteX39" fmla="*/ 222212 w 606439"/>
              <a:gd name="connsiteY39" fmla="*/ 226405 h 605522"/>
              <a:gd name="connsiteX40" fmla="*/ 299878 w 606439"/>
              <a:gd name="connsiteY40" fmla="*/ 280529 h 605522"/>
              <a:gd name="connsiteX41" fmla="*/ 425409 w 606439"/>
              <a:gd name="connsiteY41" fmla="*/ 186106 h 605522"/>
              <a:gd name="connsiteX42" fmla="*/ 435733 w 606439"/>
              <a:gd name="connsiteY42" fmla="*/ 181800 h 605522"/>
              <a:gd name="connsiteX43" fmla="*/ 303278 w 606439"/>
              <a:gd name="connsiteY43" fmla="*/ 74972 h 605522"/>
              <a:gd name="connsiteX44" fmla="*/ 78841 w 606439"/>
              <a:gd name="connsiteY44" fmla="*/ 299071 h 605522"/>
              <a:gd name="connsiteX45" fmla="*/ 303278 w 606439"/>
              <a:gd name="connsiteY45" fmla="*/ 523169 h 605522"/>
              <a:gd name="connsiteX46" fmla="*/ 527598 w 606439"/>
              <a:gd name="connsiteY46" fmla="*/ 299071 h 605522"/>
              <a:gd name="connsiteX47" fmla="*/ 303278 w 606439"/>
              <a:gd name="connsiteY47" fmla="*/ 74972 h 605522"/>
              <a:gd name="connsiteX48" fmla="*/ 303278 w 606439"/>
              <a:gd name="connsiteY48" fmla="*/ 0 h 605522"/>
              <a:gd name="connsiteX49" fmla="*/ 496977 w 606439"/>
              <a:gd name="connsiteY49" fmla="*/ 70052 h 605522"/>
              <a:gd name="connsiteX50" fmla="*/ 510235 w 606439"/>
              <a:gd name="connsiteY50" fmla="*/ 56815 h 605522"/>
              <a:gd name="connsiteX51" fmla="*/ 505190 w 606439"/>
              <a:gd name="connsiteY51" fmla="*/ 51778 h 605522"/>
              <a:gd name="connsiteX52" fmla="*/ 505190 w 606439"/>
              <a:gd name="connsiteY52" fmla="*/ 36432 h 605522"/>
              <a:gd name="connsiteX53" fmla="*/ 524431 w 606439"/>
              <a:gd name="connsiteY53" fmla="*/ 17220 h 605522"/>
              <a:gd name="connsiteX54" fmla="*/ 539917 w 606439"/>
              <a:gd name="connsiteY54" fmla="*/ 17220 h 605522"/>
              <a:gd name="connsiteX55" fmla="*/ 585673 w 606439"/>
              <a:gd name="connsiteY55" fmla="*/ 63024 h 605522"/>
              <a:gd name="connsiteX56" fmla="*/ 585908 w 606439"/>
              <a:gd name="connsiteY56" fmla="*/ 63141 h 605522"/>
              <a:gd name="connsiteX57" fmla="*/ 585908 w 606439"/>
              <a:gd name="connsiteY57" fmla="*/ 78487 h 605522"/>
              <a:gd name="connsiteX58" fmla="*/ 566549 w 606439"/>
              <a:gd name="connsiteY58" fmla="*/ 97699 h 605522"/>
              <a:gd name="connsiteX59" fmla="*/ 551180 w 606439"/>
              <a:gd name="connsiteY59" fmla="*/ 97699 h 605522"/>
              <a:gd name="connsiteX60" fmla="*/ 546135 w 606439"/>
              <a:gd name="connsiteY60" fmla="*/ 92661 h 605522"/>
              <a:gd name="connsiteX61" fmla="*/ 533113 w 606439"/>
              <a:gd name="connsiteY61" fmla="*/ 105664 h 605522"/>
              <a:gd name="connsiteX62" fmla="*/ 606439 w 606439"/>
              <a:gd name="connsiteY62" fmla="*/ 302703 h 605522"/>
              <a:gd name="connsiteX63" fmla="*/ 303278 w 606439"/>
              <a:gd name="connsiteY63" fmla="*/ 605522 h 605522"/>
              <a:gd name="connsiteX64" fmla="*/ 0 w 606439"/>
              <a:gd name="connsiteY64" fmla="*/ 302703 h 605522"/>
              <a:gd name="connsiteX65" fmla="*/ 73326 w 606439"/>
              <a:gd name="connsiteY65" fmla="*/ 105664 h 605522"/>
              <a:gd name="connsiteX66" fmla="*/ 60304 w 606439"/>
              <a:gd name="connsiteY66" fmla="*/ 92544 h 605522"/>
              <a:gd name="connsiteX67" fmla="*/ 55259 w 606439"/>
              <a:gd name="connsiteY67" fmla="*/ 97699 h 605522"/>
              <a:gd name="connsiteX68" fmla="*/ 39890 w 606439"/>
              <a:gd name="connsiteY68" fmla="*/ 97699 h 605522"/>
              <a:gd name="connsiteX69" fmla="*/ 20649 w 606439"/>
              <a:gd name="connsiteY69" fmla="*/ 78487 h 605522"/>
              <a:gd name="connsiteX70" fmla="*/ 20649 w 606439"/>
              <a:gd name="connsiteY70" fmla="*/ 63141 h 605522"/>
              <a:gd name="connsiteX71" fmla="*/ 20766 w 606439"/>
              <a:gd name="connsiteY71" fmla="*/ 63024 h 605522"/>
              <a:gd name="connsiteX72" fmla="*/ 66522 w 606439"/>
              <a:gd name="connsiteY72" fmla="*/ 17220 h 605522"/>
              <a:gd name="connsiteX73" fmla="*/ 81891 w 606439"/>
              <a:gd name="connsiteY73" fmla="*/ 17220 h 605522"/>
              <a:gd name="connsiteX74" fmla="*/ 101249 w 606439"/>
              <a:gd name="connsiteY74" fmla="*/ 36432 h 605522"/>
              <a:gd name="connsiteX75" fmla="*/ 101249 w 606439"/>
              <a:gd name="connsiteY75" fmla="*/ 51778 h 605522"/>
              <a:gd name="connsiteX76" fmla="*/ 96204 w 606439"/>
              <a:gd name="connsiteY76" fmla="*/ 56815 h 605522"/>
              <a:gd name="connsiteX77" fmla="*/ 109462 w 606439"/>
              <a:gd name="connsiteY77" fmla="*/ 69935 h 605522"/>
              <a:gd name="connsiteX78" fmla="*/ 303278 w 606439"/>
              <a:gd name="connsiteY78" fmla="*/ 0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6439" h="605522">
                <a:moveTo>
                  <a:pt x="309263" y="306068"/>
                </a:moveTo>
                <a:cubicBezTo>
                  <a:pt x="300464" y="306302"/>
                  <a:pt x="293542" y="313683"/>
                  <a:pt x="293894" y="322586"/>
                </a:cubicBezTo>
                <a:cubicBezTo>
                  <a:pt x="294246" y="331373"/>
                  <a:pt x="301637" y="338284"/>
                  <a:pt x="310436" y="337933"/>
                </a:cubicBezTo>
                <a:cubicBezTo>
                  <a:pt x="319235" y="337582"/>
                  <a:pt x="326157" y="330201"/>
                  <a:pt x="325805" y="321415"/>
                </a:cubicBezTo>
                <a:cubicBezTo>
                  <a:pt x="325571" y="312628"/>
                  <a:pt x="318062" y="305717"/>
                  <a:pt x="309263" y="306068"/>
                </a:cubicBezTo>
                <a:close/>
                <a:moveTo>
                  <a:pt x="40594" y="245205"/>
                </a:moveTo>
                <a:cubicBezTo>
                  <a:pt x="44820" y="244152"/>
                  <a:pt x="49133" y="244913"/>
                  <a:pt x="52669" y="247005"/>
                </a:cubicBezTo>
                <a:lnTo>
                  <a:pt x="59935" y="256605"/>
                </a:lnTo>
                <a:lnTo>
                  <a:pt x="60069" y="256782"/>
                </a:lnTo>
                <a:cubicBezTo>
                  <a:pt x="61184" y="261116"/>
                  <a:pt x="60450" y="265451"/>
                  <a:pt x="58353" y="268980"/>
                </a:cubicBezTo>
                <a:lnTo>
                  <a:pt x="48456" y="276344"/>
                </a:lnTo>
                <a:lnTo>
                  <a:pt x="38313" y="274843"/>
                </a:lnTo>
                <a:lnTo>
                  <a:pt x="36297" y="274544"/>
                </a:lnTo>
                <a:cubicBezTo>
                  <a:pt x="32762" y="272450"/>
                  <a:pt x="30035" y="269024"/>
                  <a:pt x="28979" y="264748"/>
                </a:cubicBezTo>
                <a:lnTo>
                  <a:pt x="30692" y="252608"/>
                </a:lnTo>
                <a:close/>
                <a:moveTo>
                  <a:pt x="40594" y="245185"/>
                </a:moveTo>
                <a:cubicBezTo>
                  <a:pt x="36253" y="246298"/>
                  <a:pt x="32792" y="249050"/>
                  <a:pt x="30695" y="252594"/>
                </a:cubicBezTo>
                <a:lnTo>
                  <a:pt x="30692" y="252608"/>
                </a:lnTo>
                <a:lnTo>
                  <a:pt x="30691" y="252610"/>
                </a:lnTo>
                <a:cubicBezTo>
                  <a:pt x="28593" y="256151"/>
                  <a:pt x="27859" y="260482"/>
                  <a:pt x="28974" y="264755"/>
                </a:cubicBezTo>
                <a:cubicBezTo>
                  <a:pt x="30031" y="269028"/>
                  <a:pt x="32760" y="272452"/>
                  <a:pt x="36296" y="274544"/>
                </a:cubicBezTo>
                <a:lnTo>
                  <a:pt x="38313" y="274843"/>
                </a:lnTo>
                <a:lnTo>
                  <a:pt x="48454" y="276345"/>
                </a:lnTo>
                <a:lnTo>
                  <a:pt x="48456" y="276344"/>
                </a:lnTo>
                <a:lnTo>
                  <a:pt x="48459" y="276344"/>
                </a:lnTo>
                <a:cubicBezTo>
                  <a:pt x="57144" y="274120"/>
                  <a:pt x="62309" y="265457"/>
                  <a:pt x="60079" y="256795"/>
                </a:cubicBezTo>
                <a:lnTo>
                  <a:pt x="59935" y="256605"/>
                </a:lnTo>
                <a:lnTo>
                  <a:pt x="52663" y="246986"/>
                </a:lnTo>
                <a:cubicBezTo>
                  <a:pt x="49129" y="244892"/>
                  <a:pt x="44818" y="244130"/>
                  <a:pt x="40594" y="245185"/>
                </a:cubicBezTo>
                <a:close/>
                <a:moveTo>
                  <a:pt x="435733" y="181800"/>
                </a:moveTo>
                <a:cubicBezTo>
                  <a:pt x="439458" y="181800"/>
                  <a:pt x="443184" y="183236"/>
                  <a:pt x="446058" y="186106"/>
                </a:cubicBezTo>
                <a:cubicBezTo>
                  <a:pt x="451689" y="191729"/>
                  <a:pt x="451689" y="200984"/>
                  <a:pt x="446058" y="206607"/>
                </a:cubicBezTo>
                <a:lnTo>
                  <a:pt x="340705" y="346251"/>
                </a:lnTo>
                <a:lnTo>
                  <a:pt x="340470" y="346016"/>
                </a:lnTo>
                <a:cubicBezTo>
                  <a:pt x="339180" y="348008"/>
                  <a:pt x="337654" y="349882"/>
                  <a:pt x="335895" y="351640"/>
                </a:cubicBezTo>
                <a:cubicBezTo>
                  <a:pt x="320643" y="366869"/>
                  <a:pt x="295654" y="366869"/>
                  <a:pt x="280285" y="351640"/>
                </a:cubicBezTo>
                <a:cubicBezTo>
                  <a:pt x="270900" y="342150"/>
                  <a:pt x="267263" y="329030"/>
                  <a:pt x="269492" y="316846"/>
                </a:cubicBezTo>
                <a:lnTo>
                  <a:pt x="208251" y="241401"/>
                </a:lnTo>
                <a:cubicBezTo>
                  <a:pt x="204028" y="237535"/>
                  <a:pt x="203793" y="231092"/>
                  <a:pt x="207665" y="226874"/>
                </a:cubicBezTo>
                <a:cubicBezTo>
                  <a:pt x="211536" y="222657"/>
                  <a:pt x="218106" y="222422"/>
                  <a:pt x="222212" y="226405"/>
                </a:cubicBezTo>
                <a:lnTo>
                  <a:pt x="299878" y="280529"/>
                </a:lnTo>
                <a:lnTo>
                  <a:pt x="425409" y="186106"/>
                </a:lnTo>
                <a:cubicBezTo>
                  <a:pt x="428284" y="183236"/>
                  <a:pt x="432008" y="181800"/>
                  <a:pt x="435733" y="181800"/>
                </a:cubicBezTo>
                <a:close/>
                <a:moveTo>
                  <a:pt x="303278" y="74972"/>
                </a:moveTo>
                <a:cubicBezTo>
                  <a:pt x="179268" y="74972"/>
                  <a:pt x="78841" y="175366"/>
                  <a:pt x="78841" y="299071"/>
                </a:cubicBezTo>
                <a:cubicBezTo>
                  <a:pt x="78841" y="422893"/>
                  <a:pt x="179268" y="523169"/>
                  <a:pt x="303278" y="523169"/>
                </a:cubicBezTo>
                <a:cubicBezTo>
                  <a:pt x="427171" y="523169"/>
                  <a:pt x="527598" y="422893"/>
                  <a:pt x="527598" y="299071"/>
                </a:cubicBezTo>
                <a:cubicBezTo>
                  <a:pt x="527598" y="175366"/>
                  <a:pt x="427171" y="74972"/>
                  <a:pt x="303278" y="74972"/>
                </a:cubicBezTo>
                <a:close/>
                <a:moveTo>
                  <a:pt x="303278" y="0"/>
                </a:moveTo>
                <a:cubicBezTo>
                  <a:pt x="376957" y="0"/>
                  <a:pt x="444417" y="26357"/>
                  <a:pt x="496977" y="70052"/>
                </a:cubicBezTo>
                <a:lnTo>
                  <a:pt x="510235" y="56815"/>
                </a:lnTo>
                <a:lnTo>
                  <a:pt x="505190" y="51778"/>
                </a:lnTo>
                <a:cubicBezTo>
                  <a:pt x="500966" y="47561"/>
                  <a:pt x="500966" y="40649"/>
                  <a:pt x="505190" y="36432"/>
                </a:cubicBezTo>
                <a:lnTo>
                  <a:pt x="524431" y="17220"/>
                </a:lnTo>
                <a:cubicBezTo>
                  <a:pt x="528772" y="13003"/>
                  <a:pt x="535694" y="13003"/>
                  <a:pt x="539917" y="17220"/>
                </a:cubicBezTo>
                <a:lnTo>
                  <a:pt x="585673" y="63024"/>
                </a:lnTo>
                <a:lnTo>
                  <a:pt x="585908" y="63141"/>
                </a:lnTo>
                <a:cubicBezTo>
                  <a:pt x="590131" y="67358"/>
                  <a:pt x="590131" y="74270"/>
                  <a:pt x="585908" y="78487"/>
                </a:cubicBezTo>
                <a:lnTo>
                  <a:pt x="566549" y="97699"/>
                </a:lnTo>
                <a:cubicBezTo>
                  <a:pt x="562326" y="101916"/>
                  <a:pt x="555404" y="101916"/>
                  <a:pt x="551180" y="97699"/>
                </a:cubicBezTo>
                <a:lnTo>
                  <a:pt x="546135" y="92661"/>
                </a:lnTo>
                <a:lnTo>
                  <a:pt x="533113" y="105664"/>
                </a:lnTo>
                <a:cubicBezTo>
                  <a:pt x="578751" y="158614"/>
                  <a:pt x="606439" y="227378"/>
                  <a:pt x="606439" y="302703"/>
                </a:cubicBezTo>
                <a:cubicBezTo>
                  <a:pt x="606439" y="469986"/>
                  <a:pt x="470697" y="605522"/>
                  <a:pt x="303278" y="605522"/>
                </a:cubicBezTo>
                <a:cubicBezTo>
                  <a:pt x="135742" y="605522"/>
                  <a:pt x="0" y="469986"/>
                  <a:pt x="0" y="302703"/>
                </a:cubicBezTo>
                <a:cubicBezTo>
                  <a:pt x="0" y="227378"/>
                  <a:pt x="27688" y="158614"/>
                  <a:pt x="73326" y="105664"/>
                </a:cubicBezTo>
                <a:lnTo>
                  <a:pt x="60304" y="92544"/>
                </a:lnTo>
                <a:lnTo>
                  <a:pt x="55259" y="97699"/>
                </a:lnTo>
                <a:cubicBezTo>
                  <a:pt x="51035" y="101916"/>
                  <a:pt x="44113" y="101916"/>
                  <a:pt x="39890" y="97699"/>
                </a:cubicBezTo>
                <a:lnTo>
                  <a:pt x="20649" y="78487"/>
                </a:lnTo>
                <a:cubicBezTo>
                  <a:pt x="16308" y="74270"/>
                  <a:pt x="16308" y="67358"/>
                  <a:pt x="20649" y="63141"/>
                </a:cubicBezTo>
                <a:lnTo>
                  <a:pt x="20766" y="63024"/>
                </a:lnTo>
                <a:lnTo>
                  <a:pt x="66522" y="17220"/>
                </a:lnTo>
                <a:cubicBezTo>
                  <a:pt x="70863" y="13003"/>
                  <a:pt x="77667" y="13003"/>
                  <a:pt x="81891" y="17220"/>
                </a:cubicBezTo>
                <a:lnTo>
                  <a:pt x="101249" y="36432"/>
                </a:lnTo>
                <a:cubicBezTo>
                  <a:pt x="105355" y="40649"/>
                  <a:pt x="105355" y="47561"/>
                  <a:pt x="101249" y="51778"/>
                </a:cubicBezTo>
                <a:lnTo>
                  <a:pt x="96204" y="56815"/>
                </a:lnTo>
                <a:lnTo>
                  <a:pt x="109462" y="69935"/>
                </a:lnTo>
                <a:cubicBezTo>
                  <a:pt x="162022" y="26357"/>
                  <a:pt x="229482" y="0"/>
                  <a:pt x="3032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28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4453" y="3711565"/>
            <a:ext cx="4995523" cy="65578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偷插電的</a:t>
            </a:r>
            <a:r>
              <a:rPr lang="zh-TW" altLang="en-US" dirty="0" smtClean="0"/>
              <a:t>資訊科學</a:t>
            </a:r>
            <a:r>
              <a:rPr lang="en-US" altLang="zh-TW" dirty="0" smtClean="0"/>
              <a:t>2.0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884453" y="4553526"/>
            <a:ext cx="4489971" cy="310871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開啟關於運算思維的另一個視</a:t>
            </a:r>
            <a:r>
              <a:rPr lang="zh-TW" altLang="en-US" dirty="0" smtClean="0"/>
              <a:t>點</a:t>
            </a:r>
            <a:endParaRPr lang="en-US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8"/>
          </p:nvPr>
        </p:nvSpPr>
        <p:spPr>
          <a:xfrm>
            <a:off x="5087888" y="3062199"/>
            <a:ext cx="6768752" cy="1160272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</a:rPr>
              <a:t>http://cstt.at.tw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2E73E5E-EC39-4CDE-8CF9-40D0F59B019C}"/>
              </a:ext>
            </a:extLst>
          </p:cNvPr>
          <p:cNvGrpSpPr/>
          <p:nvPr/>
        </p:nvGrpSpPr>
        <p:grpSpPr>
          <a:xfrm>
            <a:off x="642954" y="2207177"/>
            <a:ext cx="2161608" cy="939259"/>
            <a:chOff x="2855913" y="-477838"/>
            <a:chExt cx="5757862" cy="2501900"/>
          </a:xfrm>
          <a:solidFill>
            <a:schemeClr val="accent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53C5E7F-5F59-454A-995A-A52FEC0CD1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9DF280D-5CD9-4164-BA87-6781FC7B87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8447B2C-4E26-4F3D-BAA6-E53B50A43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01CB5D4-20F6-46EE-8DC6-F51A32B8F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DB640F6-439C-41DA-A3D2-43BB9C9A24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7E49D90-D5DF-4522-91FB-976B52C5C58E}"/>
              </a:ext>
            </a:extLst>
          </p:cNvPr>
          <p:cNvCxnSpPr>
            <a:cxnSpLocks/>
          </p:cNvCxnSpPr>
          <p:nvPr/>
        </p:nvCxnSpPr>
        <p:spPr>
          <a:xfrm>
            <a:off x="668504" y="3567249"/>
            <a:ext cx="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f1bb91f9-1041-4c5a-ac6f-5053a68bf64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0d6d7a6-29d0-4177-91a3-fa514e0ea3bf"/>
</p:tagLst>
</file>

<file path=ppt/theme/theme1.xml><?xml version="1.0" encoding="utf-8"?>
<a:theme xmlns:a="http://schemas.openxmlformats.org/drawingml/2006/main" name="主题5">
  <a:themeElements>
    <a:clrScheme name="自定义 10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A7834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78343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0">
    <a:dk1>
      <a:srgbClr val="000000"/>
    </a:dk1>
    <a:lt1>
      <a:srgbClr val="FFFFFF"/>
    </a:lt1>
    <a:dk2>
      <a:srgbClr val="778495"/>
    </a:dk2>
    <a:lt2>
      <a:srgbClr val="F0F0F0"/>
    </a:lt2>
    <a:accent1>
      <a:srgbClr val="A78343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7834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10">
    <a:dk1>
      <a:srgbClr val="000000"/>
    </a:dk1>
    <a:lt1>
      <a:srgbClr val="FFFFFF"/>
    </a:lt1>
    <a:dk2>
      <a:srgbClr val="778495"/>
    </a:dk2>
    <a:lt2>
      <a:srgbClr val="F0F0F0"/>
    </a:lt2>
    <a:accent1>
      <a:srgbClr val="A78343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7834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10">
    <a:dk1>
      <a:srgbClr val="000000"/>
    </a:dk1>
    <a:lt1>
      <a:srgbClr val="FFFFFF"/>
    </a:lt1>
    <a:dk2>
      <a:srgbClr val="778495"/>
    </a:dk2>
    <a:lt2>
      <a:srgbClr val="F0F0F0"/>
    </a:lt2>
    <a:accent1>
      <a:srgbClr val="A78343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783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79</TotalTime>
  <Words>5974</Words>
  <Application>Microsoft Office PowerPoint</Application>
  <PresentationFormat>寬螢幕</PresentationFormat>
  <Paragraphs>563</Paragraphs>
  <Slides>91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91</vt:i4>
      </vt:variant>
    </vt:vector>
  </HeadingPairs>
  <TitlesOfParts>
    <vt:vector size="100" baseType="lpstr">
      <vt:lpstr>等线</vt:lpstr>
      <vt:lpstr>FreeSans</vt:lpstr>
      <vt:lpstr>Liberation Sans</vt:lpstr>
      <vt:lpstr>微软雅黑</vt:lpstr>
      <vt:lpstr>StarSymbol</vt:lpstr>
      <vt:lpstr>新細明體</vt:lpstr>
      <vt:lpstr>Arial</vt:lpstr>
      <vt:lpstr>Impact</vt:lpstr>
      <vt:lpstr>主题5</vt:lpstr>
      <vt:lpstr>偷插電的資訊科學2.0</vt:lpstr>
      <vt:lpstr>偷插電的資訊科學1.0</vt:lpstr>
      <vt:lpstr>偷插電的資訊科學教師手冊</vt:lpstr>
      <vt:lpstr>親子天下 教育創新100</vt:lpstr>
      <vt:lpstr>遠見‧天下 未來教育、台灣100</vt:lpstr>
      <vt:lpstr>教育部中央課程與教學輔導諮詢教師團隊科技領域</vt:lpstr>
      <vt:lpstr>教育部資訊及科技教育司 – 偷插電的磨課師計劃</vt:lpstr>
      <vt:lpstr>四十場次的講座、課程工作坊</vt:lpstr>
      <vt:lpstr>被報導</vt:lpstr>
      <vt:lpstr>南投縣SUPER教師國中組首獎</vt:lpstr>
      <vt:lpstr>PowerPoint 簡報</vt:lpstr>
      <vt:lpstr>PowerPoint 簡報</vt:lpstr>
      <vt:lpstr>偷插電的資訊科學2.0</vt:lpstr>
      <vt:lpstr>Robot City機器人蓋城市</vt:lpstr>
      <vt:lpstr>全台灣第一本給小學生看的資訊科學科普書</vt:lpstr>
      <vt:lpstr>偷插電的資訊科學2.0</vt:lpstr>
      <vt:lpstr>偷插電的資訊科學2.0</vt:lpstr>
      <vt:lpstr>偷插電的資訊科學2.0</vt:lpstr>
      <vt:lpstr>偷插電的資訊科學2.0 – 數和 Bakuro</vt:lpstr>
      <vt:lpstr>什麼是數和(Kakuro)？</vt:lpstr>
      <vt:lpstr>什麼是數和(Bakuro)？</vt:lpstr>
      <vt:lpstr>什麼是二進位數和(Bakuro)？</vt:lpstr>
      <vt:lpstr>什麼是二進位數和(Bakuro)？</vt:lpstr>
      <vt:lpstr>什麼是二進位數和(Bakuro)？</vt:lpstr>
      <vt:lpstr>PowerPoint 簡報</vt:lpstr>
      <vt:lpstr>PowerPoint 簡報</vt:lpstr>
      <vt:lpstr>偷插電的資訊科學2.0</vt:lpstr>
      <vt:lpstr>偷插電的資訊科學2.0 – 像素謎題</vt:lpstr>
      <vt:lpstr>偷插電的資訊科學2.0 – 像素謎題</vt:lpstr>
      <vt:lpstr>偷插電的資訊科學2.0 – 像素謎題</vt:lpstr>
      <vt:lpstr>PowerPoint 簡報</vt:lpstr>
      <vt:lpstr>PowerPoint 簡報</vt:lpstr>
      <vt:lpstr>偷插電的資訊科學2.0</vt:lpstr>
      <vt:lpstr>偷插電的資訊科學2.0 – 旅遊嚮導</vt:lpstr>
      <vt:lpstr>活動說明</vt:lpstr>
      <vt:lpstr>活動說明</vt:lpstr>
      <vt:lpstr>活動說明</vt:lpstr>
      <vt:lpstr>參考解答</vt:lpstr>
      <vt:lpstr>參考解答</vt:lpstr>
      <vt:lpstr>運算思維</vt:lpstr>
      <vt:lpstr>運算思維</vt:lpstr>
      <vt:lpstr>運算思維</vt:lpstr>
      <vt:lpstr>圖形繪製輔助程式 – 「點一下」、「長按」以及「拖曳」</vt:lpstr>
      <vt:lpstr>圖形繪製輔助程式 – 「點一下」、「長按」以及「拖曳」</vt:lpstr>
      <vt:lpstr>圖形繪製輔助程式 – 「點一下」、「長按」以及「拖曳」</vt:lpstr>
      <vt:lpstr>偷插電的資訊科學2.0</vt:lpstr>
      <vt:lpstr>偷插電的資訊科學2.0 – 有智慧的紙片</vt:lpstr>
      <vt:lpstr>偷插電的資訊科學2.0 – 有智慧的紙片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運算思維</vt:lpstr>
      <vt:lpstr>偷插電的資訊科學2.0</vt:lpstr>
      <vt:lpstr>蕯斯頓三原則（Thurston's 3 rules in magic）</vt:lpstr>
      <vt:lpstr>偷插電的資訊科學2.0 – 四張王牌</vt:lpstr>
      <vt:lpstr>運算思維</vt:lpstr>
      <vt:lpstr>運算思維</vt:lpstr>
      <vt:lpstr>運算思維</vt:lpstr>
      <vt:lpstr>運算思維</vt:lpstr>
      <vt:lpstr>運算思維</vt:lpstr>
      <vt:lpstr>鬧鈴介面的設計</vt:lpstr>
      <vt:lpstr>運算思維</vt:lpstr>
      <vt:lpstr>偷插電的資訊科學2.0</vt:lpstr>
      <vt:lpstr>運算思維</vt:lpstr>
      <vt:lpstr>邏輯推理（logical reasoning）</vt:lpstr>
      <vt:lpstr>偷插電的資訊科學2.0</vt:lpstr>
      <vt:lpstr>偷插電的資訊科學2.0 – 六角變形體HexaHexaFlexagon</vt:lpstr>
      <vt:lpstr>偷插電的資訊科學2.0 – 六角變形體HexaHexaFlexagon</vt:lpstr>
      <vt:lpstr>偷插電的資訊科學2.0 – 六角變形體HexaHexaFlexagon</vt:lpstr>
      <vt:lpstr>偷插電的資訊科學2.0 – 六角變形體HexaHexaFlexagon</vt:lpstr>
      <vt:lpstr>偷插電的資訊科學2.0 – 六角變形體HexaHexaFlexagon</vt:lpstr>
      <vt:lpstr>如何破解六角變形體HexaHexaFlexagon</vt:lpstr>
      <vt:lpstr>如何破解六角變形體HexaHexaFlexagon</vt:lpstr>
      <vt:lpstr>如何破解六角變形體HexaHexaFlexagon</vt:lpstr>
      <vt:lpstr>如何破解六角變形體HexaHexaFlexagon</vt:lpstr>
      <vt:lpstr>如何破解六角變形體HexaHexaFlexagon</vt:lpstr>
      <vt:lpstr>如何破解六角變形體HexaHexaFlexagon</vt:lpstr>
      <vt:lpstr>如何破解六角變形體HexaHexaFlexagon</vt:lpstr>
      <vt:lpstr>如何破解六角變形體HexaHexaFlexagon</vt:lpstr>
      <vt:lpstr>如何破解六角變形體HexaHexaFlexagon</vt:lpstr>
      <vt:lpstr>什麼是有限狀態自動機（Finite-State Automata）</vt:lpstr>
      <vt:lpstr>什麼是有限狀態自動機（Finite-State Automata）</vt:lpstr>
      <vt:lpstr>偷插電的資訊科學2.0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KK 謝</cp:lastModifiedBy>
  <cp:revision>20</cp:revision>
  <cp:lastPrinted>2017-10-26T16:00:00Z</cp:lastPrinted>
  <dcterms:created xsi:type="dcterms:W3CDTF">2017-10-26T16:00:00Z</dcterms:created>
  <dcterms:modified xsi:type="dcterms:W3CDTF">2018-07-27T05:46:14Z</dcterms:modified>
  <cp:category>work report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a173570b-f82c-4049-95f2-66cf58a73903</vt:lpwstr>
  </property>
</Properties>
</file>